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3" r:id="rId1"/>
  </p:sldMasterIdLst>
  <p:notesMasterIdLst>
    <p:notesMasterId r:id="rId12"/>
  </p:notesMasterIdLst>
  <p:sldIdLst>
    <p:sldId id="257" r:id="rId2"/>
    <p:sldId id="274" r:id="rId3"/>
    <p:sldId id="277" r:id="rId4"/>
    <p:sldId id="279" r:id="rId5"/>
    <p:sldId id="278" r:id="rId6"/>
    <p:sldId id="280" r:id="rId7"/>
    <p:sldId id="276" r:id="rId8"/>
    <p:sldId id="282" r:id="rId9"/>
    <p:sldId id="275" r:id="rId10"/>
    <p:sldId id="281" r:id="rId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45 Helvetica Light" pitchFamily="-110" charset="0"/>
        <a:ea typeface="Geneva" pitchFamily="-110" charset="-128"/>
        <a:cs typeface="+mn-cs"/>
      </a:defRPr>
    </a:lvl1pPr>
    <a:lvl2pPr marL="457200" algn="l" rtl="0" eaLnBrk="0" fontAlgn="base" hangingPunct="0">
      <a:spcBef>
        <a:spcPct val="0"/>
      </a:spcBef>
      <a:spcAft>
        <a:spcPct val="0"/>
      </a:spcAft>
      <a:defRPr sz="2400" kern="1200">
        <a:solidFill>
          <a:schemeClr val="tx1"/>
        </a:solidFill>
        <a:latin typeface="45 Helvetica Light" pitchFamily="-110" charset="0"/>
        <a:ea typeface="Geneva" pitchFamily="-110" charset="-128"/>
        <a:cs typeface="+mn-cs"/>
      </a:defRPr>
    </a:lvl2pPr>
    <a:lvl3pPr marL="914400" algn="l" rtl="0" eaLnBrk="0" fontAlgn="base" hangingPunct="0">
      <a:spcBef>
        <a:spcPct val="0"/>
      </a:spcBef>
      <a:spcAft>
        <a:spcPct val="0"/>
      </a:spcAft>
      <a:defRPr sz="2400" kern="1200">
        <a:solidFill>
          <a:schemeClr val="tx1"/>
        </a:solidFill>
        <a:latin typeface="45 Helvetica Light" pitchFamily="-110" charset="0"/>
        <a:ea typeface="Geneva" pitchFamily="-110" charset="-128"/>
        <a:cs typeface="+mn-cs"/>
      </a:defRPr>
    </a:lvl3pPr>
    <a:lvl4pPr marL="1371600" algn="l" rtl="0" eaLnBrk="0" fontAlgn="base" hangingPunct="0">
      <a:spcBef>
        <a:spcPct val="0"/>
      </a:spcBef>
      <a:spcAft>
        <a:spcPct val="0"/>
      </a:spcAft>
      <a:defRPr sz="2400" kern="1200">
        <a:solidFill>
          <a:schemeClr val="tx1"/>
        </a:solidFill>
        <a:latin typeface="45 Helvetica Light" pitchFamily="-110" charset="0"/>
        <a:ea typeface="Geneva" pitchFamily="-110" charset="-128"/>
        <a:cs typeface="+mn-cs"/>
      </a:defRPr>
    </a:lvl4pPr>
    <a:lvl5pPr marL="1828800" algn="l" rtl="0" eaLnBrk="0" fontAlgn="base" hangingPunct="0">
      <a:spcBef>
        <a:spcPct val="0"/>
      </a:spcBef>
      <a:spcAft>
        <a:spcPct val="0"/>
      </a:spcAft>
      <a:defRPr sz="2400" kern="1200">
        <a:solidFill>
          <a:schemeClr val="tx1"/>
        </a:solidFill>
        <a:latin typeface="45 Helvetica Light" pitchFamily="-110" charset="0"/>
        <a:ea typeface="Geneva" pitchFamily="-110" charset="-128"/>
        <a:cs typeface="+mn-cs"/>
      </a:defRPr>
    </a:lvl5pPr>
    <a:lvl6pPr marL="2286000" algn="l" defTabSz="914400" rtl="0" eaLnBrk="1" latinLnBrk="0" hangingPunct="1">
      <a:defRPr sz="2400" kern="1200">
        <a:solidFill>
          <a:schemeClr val="tx1"/>
        </a:solidFill>
        <a:latin typeface="45 Helvetica Light" pitchFamily="-110" charset="0"/>
        <a:ea typeface="Geneva" pitchFamily="-110" charset="-128"/>
        <a:cs typeface="+mn-cs"/>
      </a:defRPr>
    </a:lvl6pPr>
    <a:lvl7pPr marL="2743200" algn="l" defTabSz="914400" rtl="0" eaLnBrk="1" latinLnBrk="0" hangingPunct="1">
      <a:defRPr sz="2400" kern="1200">
        <a:solidFill>
          <a:schemeClr val="tx1"/>
        </a:solidFill>
        <a:latin typeface="45 Helvetica Light" pitchFamily="-110" charset="0"/>
        <a:ea typeface="Geneva" pitchFamily="-110" charset="-128"/>
        <a:cs typeface="+mn-cs"/>
      </a:defRPr>
    </a:lvl7pPr>
    <a:lvl8pPr marL="3200400" algn="l" defTabSz="914400" rtl="0" eaLnBrk="1" latinLnBrk="0" hangingPunct="1">
      <a:defRPr sz="2400" kern="1200">
        <a:solidFill>
          <a:schemeClr val="tx1"/>
        </a:solidFill>
        <a:latin typeface="45 Helvetica Light" pitchFamily="-110" charset="0"/>
        <a:ea typeface="Geneva" pitchFamily="-110" charset="-128"/>
        <a:cs typeface="+mn-cs"/>
      </a:defRPr>
    </a:lvl8pPr>
    <a:lvl9pPr marL="3657600" algn="l" defTabSz="914400" rtl="0" eaLnBrk="1" latinLnBrk="0" hangingPunct="1">
      <a:defRPr sz="2400" kern="1200">
        <a:solidFill>
          <a:schemeClr val="tx1"/>
        </a:solidFill>
        <a:latin typeface="45 Helvetica Light" pitchFamily="-110" charset="0"/>
        <a:ea typeface="Geneva" pitchFamily="-11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71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3" d="100"/>
          <a:sy n="93" d="100"/>
        </p:scale>
        <p:origin x="40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cs typeface="Geneva" pitchFamily="-110"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cs typeface="Geneva" pitchFamily="-110" charset="-128"/>
              </a:defRPr>
            </a:lvl1pPr>
          </a:lstStyle>
          <a:p>
            <a:pPr>
              <a:defRPr/>
            </a:pPr>
            <a:endParaRPr lang="en-US"/>
          </a:p>
        </p:txBody>
      </p:sp>
      <p:sp>
        <p:nvSpPr>
          <p:cNvPr id="133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cs typeface="Geneva" pitchFamily="-110"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C7EC9D95-61A5-4F5E-A17A-0BD77AE9148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Geneva" pitchFamily="-110" charset="-128"/>
        <a:cs typeface="Geneva"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Geneva"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Geneva"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Geneva"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Geneva"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govtech.com/education/Can-K-12-Schools-Take-Advantage-of-Blockchain-Tech.html?utm_source=related&amp;utm_medium=direct&amp;utm_campaign=Can-K-12-Schools-Take-Advantage-of-Blockchain-Tech"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theodi.org/blog/impact-of-blockchains-on-privac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learncryptography.com/cryptocurrency/51-attack" TargetMode="External"/><Relationship Id="rId3" Type="http://schemas.openxmlformats.org/officeDocument/2006/relationships/hyperlink" Target="https://keybase.io/audreywatters" TargetMode="External"/><Relationship Id="rId7" Type="http://schemas.openxmlformats.org/officeDocument/2006/relationships/hyperlink" Target="https://www.oreilly.com/ideas/understanding-the-blockchai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economist.com/news/briefing/21677228-technology-behind-bitcoin-lets-people-who-do-not-know-or-trust-each-other-build-dependable" TargetMode="External"/><Relationship Id="rId5" Type="http://schemas.openxmlformats.org/officeDocument/2006/relationships/hyperlink" Target="http://www.bitcoinblockhalf.com/" TargetMode="External"/><Relationship Id="rId4" Type="http://schemas.openxmlformats.org/officeDocument/2006/relationships/hyperlink" Target="http://stackoverflow.com/questions/1473014/keeping-distributed-databases-synchronized-in-a-unstable-networ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govtech.com/education/Can-K-12-Schools-Take-Advantage-of-Blockchain-Tech.html?utm_source=related&amp;utm_medium=direct&amp;utm_campaign=Can-K-12-Schools-Take-Advantage-of-Blockchain-Tech"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theodi.org/blog/impact-of-blockchains-on-privac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F86C9891-775A-4F6B-9402-C09EB6449529}" type="slidenum">
              <a:rPr lang="en-US" altLang="en-US" sz="1200"/>
              <a:pPr/>
              <a:t>1</a:t>
            </a:fld>
            <a:endParaRPr lang="en-US" altLang="en-US" sz="1200"/>
          </a:p>
        </p:txBody>
      </p:sp>
      <p:sp>
        <p:nvSpPr>
          <p:cNvPr id="15363" name="Rectangle 2"/>
          <p:cNvSpPr>
            <a:spLocks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This is a fixed Carnegie Mellon image.</a:t>
            </a:r>
          </a:p>
          <a:p>
            <a:pPr eaLnBrk="1" hangingPunct="1"/>
            <a:r>
              <a:rPr lang="en-US" altLang="en-US" smtClean="0">
                <a:latin typeface="Arial" panose="020B0604020202020204" pitchFamily="34" charset="0"/>
              </a:rPr>
              <a:t>Place your cursor on the white text above and type in your text.</a:t>
            </a:r>
          </a:p>
          <a:p>
            <a:pPr eaLnBrk="1" hangingPunct="1"/>
            <a:r>
              <a:rPr lang="en-US" altLang="en-US" smtClean="0">
                <a:latin typeface="Arial" panose="020B0604020202020204" pitchFamily="34" charset="0"/>
              </a:rPr>
              <a:t>Main title: 40 pt. Times, Upper &amp; lower case.</a:t>
            </a:r>
          </a:p>
          <a:p>
            <a:pPr eaLnBrk="1" hangingPunct="1"/>
            <a:r>
              <a:rPr lang="en-US" altLang="en-US" smtClean="0">
                <a:latin typeface="Arial" panose="020B0604020202020204" pitchFamily="34" charset="0"/>
              </a:rPr>
              <a:t>Presenter: 16 pt. Helvetica oblique</a:t>
            </a:r>
          </a:p>
          <a:p>
            <a:pPr eaLnBrk="1" hangingPunct="1"/>
            <a:r>
              <a:rPr lang="en-US" altLang="en-US" smtClean="0">
                <a:latin typeface="Arial" panose="020B0604020202020204" pitchFamily="34" charset="0"/>
              </a:rPr>
              <a:t>Name: 16 pt. Helvetica Bold</a:t>
            </a:r>
          </a:p>
          <a:p>
            <a:pPr eaLnBrk="1" hangingPunct="1"/>
            <a:r>
              <a:rPr lang="en-US" altLang="en-US" smtClean="0">
                <a:latin typeface="Arial" panose="020B0604020202020204" pitchFamily="34" charset="0"/>
              </a:rPr>
              <a:t>Presenters Title: 16 pt. Helvetica light </a:t>
            </a:r>
          </a:p>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16E5DAAD-1C72-40DD-8FB4-2652AB3FB819}" type="slidenum">
              <a:rPr lang="en-US" altLang="en-US" sz="1200"/>
              <a:pPr/>
              <a:t>10</a:t>
            </a:fld>
            <a:endParaRPr lang="en-US" altLang="en-US" sz="120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Questions that we need to address?</a:t>
            </a:r>
          </a:p>
          <a:p>
            <a:pPr eaLnBrk="1" hangingPunct="1"/>
            <a:endParaRPr lang="en-US" altLang="en-US" dirty="0" smtClean="0">
              <a:latin typeface="Arial" panose="020B0604020202020204" pitchFamily="34" charset="0"/>
            </a:endParaRPr>
          </a:p>
          <a:p>
            <a:r>
              <a:rPr lang="en-US" sz="1200" b="1" i="0" kern="1200" dirty="0" smtClean="0">
                <a:solidFill>
                  <a:schemeClr val="tx1"/>
                </a:solidFill>
                <a:effectLst/>
                <a:latin typeface="Arial" pitchFamily="-110" charset="0"/>
                <a:ea typeface="Geneva" pitchFamily="-110" charset="-128"/>
                <a:cs typeface="Geneva" pitchFamily="-110" charset="-128"/>
              </a:rPr>
              <a:t>What happens to privacy in a “world ledger” of education transactions? Do we really want education records to be unalterable?</a:t>
            </a:r>
            <a:r>
              <a:rPr lang="en-US" sz="1200" b="0" i="0" kern="1200" dirty="0" smtClean="0">
                <a:solidFill>
                  <a:schemeClr val="tx1"/>
                </a:solidFill>
                <a:effectLst/>
                <a:latin typeface="Arial" pitchFamily="-110" charset="0"/>
                <a:ea typeface="Geneva" pitchFamily="-110" charset="-128"/>
                <a:cs typeface="Geneva" pitchFamily="-110" charset="-128"/>
              </a:rPr>
              <a:t>: When Sony announced its plans for a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-based assessment platform, Sony Global Education President Masaaki </a:t>
            </a:r>
            <a:r>
              <a:rPr lang="en-US" sz="1200" b="0" i="0" kern="1200" dirty="0" err="1" smtClean="0">
                <a:solidFill>
                  <a:schemeClr val="tx1"/>
                </a:solidFill>
                <a:effectLst/>
                <a:latin typeface="Arial" pitchFamily="-110" charset="0"/>
                <a:ea typeface="Geneva" pitchFamily="-110" charset="-128"/>
                <a:cs typeface="Geneva" pitchFamily="-110" charset="-128"/>
              </a:rPr>
              <a:t>Isozu</a:t>
            </a:r>
            <a:r>
              <a:rPr lang="en-US" sz="1200" b="0" i="0" kern="1200" dirty="0" smtClean="0">
                <a:solidFill>
                  <a:schemeClr val="tx1"/>
                </a:solidFill>
                <a:effectLst/>
                <a:latin typeface="Arial" pitchFamily="-110" charset="0"/>
                <a:ea typeface="Geneva" pitchFamily="-110" charset="-128"/>
                <a:cs typeface="Geneva" pitchFamily="-110" charset="-128"/>
              </a:rPr>
              <a:t> </a:t>
            </a:r>
            <a:r>
              <a:rPr lang="en-US" sz="1200" b="0" i="0" u="sng" kern="1200" dirty="0" smtClean="0">
                <a:solidFill>
                  <a:schemeClr val="tx1"/>
                </a:solidFill>
                <a:effectLst/>
                <a:latin typeface="Arial" pitchFamily="-110" charset="0"/>
                <a:ea typeface="Geneva" pitchFamily="-110" charset="-128"/>
                <a:cs typeface="Geneva" pitchFamily="-110" charset="-128"/>
                <a:hlinkClick r:id="rId3"/>
              </a:rPr>
              <a:t>told Education Week</a:t>
            </a:r>
            <a:r>
              <a:rPr lang="en-US" sz="1200" b="0" i="0" kern="1200" dirty="0" smtClean="0">
                <a:solidFill>
                  <a:schemeClr val="tx1"/>
                </a:solidFill>
                <a:effectLst/>
                <a:latin typeface="Arial" pitchFamily="-110" charset="0"/>
                <a:ea typeface="Geneva" pitchFamily="-110" charset="-128"/>
                <a:cs typeface="Geneva" pitchFamily="-110" charset="-128"/>
              </a:rPr>
              <a:t> that “We want to keep life-long learning records … securely in the cloud forever. While these records are usually held privately, we want to make it possible for students and educators to securely share verified, trustworthy information with others. Trading these records securely would be an all-new service in the education sector.” “This will go down on your permanent record.” We recognize the threat, I’d wager, but we quickly recognize that there are many ways in which it’s an empty one. But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would create a permanent record where data cannot be changed or removed. This raises all sorts of problems for education, particularly if we view learning as a process of growth and change.</a:t>
            </a:r>
          </a:p>
          <a:p>
            <a:r>
              <a:rPr lang="en-US" sz="1200" b="0" i="0" kern="1200" dirty="0" smtClean="0">
                <a:solidFill>
                  <a:schemeClr val="tx1"/>
                </a:solidFill>
                <a:effectLst/>
                <a:latin typeface="Arial" pitchFamily="-110" charset="0"/>
                <a:ea typeface="Geneva" pitchFamily="-110" charset="-128"/>
                <a:cs typeface="Geneva" pitchFamily="-110" charset="-128"/>
              </a:rPr>
              <a:t>The question of who owns education data remains unresolved – indeed, the US Department of Education says that schools do, although they need to act as good stewards on behalf of students. So would students have control of the privacy of their data on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Or would this be something that schools would negotiate access to with their vendors? What happens if the data on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is wrong? What happens if the data is prejudicial, re-inscribing the prejudices that data collection and school practices already enact?</a:t>
            </a:r>
          </a:p>
          <a:p>
            <a:r>
              <a:rPr lang="en-US" sz="1200" b="0" i="0" kern="1200" dirty="0" smtClean="0">
                <a:solidFill>
                  <a:schemeClr val="tx1"/>
                </a:solidFill>
                <a:effectLst/>
                <a:latin typeface="Arial" pitchFamily="-110" charset="0"/>
                <a:ea typeface="Geneva" pitchFamily="-110" charset="-128"/>
                <a:cs typeface="Geneva" pitchFamily="-110" charset="-128"/>
              </a:rPr>
              <a:t>What happens if a student wants or needs a “fresh start”? (What happens, for example, if they transition or seek gender confirmation surgery? What happens if they have a stalker or need to obscure their identity because of an abuser?) How might we design education technologies (including those that would use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so that they protect privacy </a:t>
            </a:r>
            <a:r>
              <a:rPr lang="en-US" sz="1200" b="0" i="0" u="sng" kern="1200" dirty="0" smtClean="0">
                <a:solidFill>
                  <a:schemeClr val="tx1"/>
                </a:solidFill>
                <a:effectLst/>
                <a:latin typeface="Arial" pitchFamily="-110" charset="0"/>
                <a:ea typeface="Geneva" pitchFamily="-110" charset="-128"/>
                <a:cs typeface="Geneva" pitchFamily="-110" charset="-128"/>
                <a:hlinkClick r:id="rId4"/>
              </a:rPr>
              <a:t>by design</a:t>
            </a:r>
            <a:r>
              <a:rPr lang="en-US" sz="1200" b="0" i="0" kern="1200" dirty="0" smtClean="0">
                <a:solidFill>
                  <a:schemeClr val="tx1"/>
                </a:solidFill>
                <a:effectLst/>
                <a:latin typeface="Arial" pitchFamily="-110" charset="0"/>
                <a:ea typeface="Geneva" pitchFamily="-110" charset="-128"/>
                <a:cs typeface="Geneva" pitchFamily="-110" charset="-128"/>
              </a:rPr>
              <a:t>?</a:t>
            </a:r>
          </a:p>
          <a:p>
            <a:r>
              <a:rPr lang="en-US" sz="1200" b="0" i="0" kern="1200" dirty="0" smtClean="0">
                <a:solidFill>
                  <a:schemeClr val="tx1"/>
                </a:solidFill>
                <a:effectLst/>
                <a:latin typeface="Arial" pitchFamily="-110" charset="0"/>
                <a:ea typeface="Geneva" pitchFamily="-110" charset="-128"/>
                <a:cs typeface="Geneva" pitchFamily="-110" charset="-128"/>
              </a:rPr>
              <a:t>How might a demand for transparency about data be a question or power and privilege?</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49385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16E5DAAD-1C72-40DD-8FB4-2652AB3FB819}" type="slidenum">
              <a:rPr lang="en-US" altLang="en-US" sz="1200"/>
              <a:pPr/>
              <a:t>2</a:t>
            </a:fld>
            <a:endParaRPr lang="en-US" altLang="en-US" sz="120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When typing text, insert the cursor on text above and start typing. Highlight text you do not want and press delete.</a:t>
            </a:r>
          </a:p>
          <a:p>
            <a:pPr eaLnBrk="1" hangingPunct="1"/>
            <a:r>
              <a:rPr lang="en-US" altLang="en-US" smtClean="0">
                <a:latin typeface="Arial" panose="020B0604020202020204" pitchFamily="34" charset="0"/>
              </a:rPr>
              <a:t>The placement of text blocks are strategically placed to relate to your intro slide (#1).</a:t>
            </a:r>
          </a:p>
          <a:p>
            <a:pPr eaLnBrk="1" hangingPunct="1"/>
            <a:r>
              <a:rPr lang="en-US" altLang="en-US" smtClean="0">
                <a:latin typeface="Arial" panose="020B0604020202020204" pitchFamily="34" charset="0"/>
              </a:rPr>
              <a:t>Main title: 40 pt. Times, Upper &amp; lower case.</a:t>
            </a:r>
          </a:p>
          <a:p>
            <a:pPr eaLnBrk="1" hangingPunct="1"/>
            <a:r>
              <a:rPr lang="en-US" altLang="en-US" smtClean="0">
                <a:latin typeface="Arial" panose="020B0604020202020204" pitchFamily="34" charset="0"/>
              </a:rPr>
              <a:t>Subheads/Name: 16 pt. Helvetica Bold</a:t>
            </a:r>
          </a:p>
          <a:p>
            <a:pPr eaLnBrk="1" hangingPunct="1"/>
            <a:r>
              <a:rPr lang="en-US" altLang="en-US" smtClean="0">
                <a:latin typeface="Arial" panose="020B0604020202020204" pitchFamily="34" charset="0"/>
              </a:rPr>
              <a:t>Text: 16 pt. Helvetica light</a:t>
            </a:r>
          </a:p>
          <a:p>
            <a:pPr eaLnBrk="1" hangingPunct="1"/>
            <a:r>
              <a:rPr lang="en-US" altLang="en-US" smtClean="0">
                <a:latin typeface="Arial" panose="020B0604020202020204" pitchFamily="34" charset="0"/>
              </a:rPr>
              <a:t>Titles, papers, periodicals: 16 pt. Helvetica oblique</a:t>
            </a:r>
          </a:p>
          <a:p>
            <a:pPr eaLnBrk="1" hangingPunct="1"/>
            <a:r>
              <a:rPr lang="en-US" altLang="en-US" smtClean="0">
                <a:latin typeface="Arial" panose="020B0604020202020204" pitchFamily="34" charset="0"/>
              </a:rPr>
              <a:t> </a:t>
            </a:r>
          </a:p>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16E5DAAD-1C72-40DD-8FB4-2652AB3FB819}" type="slidenum">
              <a:rPr lang="en-US" altLang="en-US" sz="1200"/>
              <a:pPr/>
              <a:t>3</a:t>
            </a:fld>
            <a:endParaRPr lang="en-US" altLang="en-US" sz="120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Arial" pitchFamily="-110" charset="0"/>
                <a:ea typeface="Geneva" pitchFamily="-110" charset="-128"/>
                <a:cs typeface="Geneva" pitchFamily="-110" charset="-128"/>
              </a:rPr>
              <a:t>Let’s expand on the very, very simple definition of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at the beginning of this article: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is distributed, digital ledger.</a:t>
            </a:r>
          </a:p>
          <a:p>
            <a:r>
              <a:rPr lang="en-US" sz="1200" b="0" i="0" kern="1200" dirty="0" smtClean="0">
                <a:solidFill>
                  <a:schemeClr val="tx1"/>
                </a:solidFill>
                <a:effectLst/>
                <a:latin typeface="Arial" pitchFamily="-110" charset="0"/>
                <a:ea typeface="Geneva" pitchFamily="-110" charset="-128"/>
                <a:cs typeface="Geneva" pitchFamily="-110" charset="-128"/>
              </a:rPr>
              <a:t>One of the key features of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is that it is a </a:t>
            </a:r>
            <a:r>
              <a:rPr lang="en-US" sz="1200" b="0" i="1" kern="1200" dirty="0" err="1" smtClean="0">
                <a:solidFill>
                  <a:schemeClr val="tx1"/>
                </a:solidFill>
                <a:effectLst/>
                <a:latin typeface="Arial" pitchFamily="-110" charset="0"/>
                <a:ea typeface="Geneva" pitchFamily="-110" charset="-128"/>
                <a:cs typeface="Geneva" pitchFamily="-110" charset="-128"/>
              </a:rPr>
              <a:t>distributed</a:t>
            </a:r>
            <a:r>
              <a:rPr lang="en-US" sz="1200" b="0" i="0" kern="1200" dirty="0" err="1" smtClean="0">
                <a:solidFill>
                  <a:schemeClr val="tx1"/>
                </a:solidFill>
                <a:effectLst/>
                <a:latin typeface="Arial" pitchFamily="-110" charset="0"/>
                <a:ea typeface="Geneva" pitchFamily="-110" charset="-128"/>
                <a:cs typeface="Geneva" pitchFamily="-110" charset="-128"/>
              </a:rPr>
              <a:t>database</a:t>
            </a:r>
            <a:r>
              <a:rPr lang="en-US" sz="1200" b="0" i="0" kern="1200" dirty="0" smtClean="0">
                <a:solidFill>
                  <a:schemeClr val="tx1"/>
                </a:solidFill>
                <a:effectLst/>
                <a:latin typeface="Arial" pitchFamily="-110" charset="0"/>
                <a:ea typeface="Geneva" pitchFamily="-110" charset="-128"/>
                <a:cs typeface="Geneva" pitchFamily="-110" charset="-128"/>
              </a:rPr>
              <a:t>; that is to say, the database exists in multiple copies across multiple computers. These computers form a peer-to-peer network, meaning that there is no single, centralized database or server, but rather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database exists across a decentralized network of machines, each acting as a node on that network.</a:t>
            </a:r>
          </a:p>
          <a:p>
            <a:r>
              <a:rPr lang="en-US" sz="1200" b="0" i="0" kern="1200" dirty="0" smtClean="0">
                <a:solidFill>
                  <a:schemeClr val="tx1"/>
                </a:solidFill>
                <a:effectLst/>
                <a:latin typeface="Arial" pitchFamily="-110" charset="0"/>
                <a:ea typeface="Geneva" pitchFamily="-110" charset="-128"/>
                <a:cs typeface="Geneva" pitchFamily="-110" charset="-128"/>
              </a:rPr>
              <a:t>Transactions on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are signed digitally, using public key cryptography. (And now a brief description of that technology: public key cryptography uses two keys, which makes it harder to crack. There is a public and private key – related mathematically but because of the complexity of that math, nearly impossible (or at least computationally infeasible) to guess. The public key can be used to sign and encrypt a message that’s being sent; the recipient – and only the designated recipient – can decrypt that transaction with their private key. (</a:t>
            </a:r>
            <a:r>
              <a:rPr lang="en-US" sz="1200" b="0" i="0" u="sng" kern="1200" dirty="0" smtClean="0">
                <a:solidFill>
                  <a:schemeClr val="tx1"/>
                </a:solidFill>
                <a:effectLst/>
                <a:latin typeface="Arial" pitchFamily="-110" charset="0"/>
                <a:ea typeface="Geneva" pitchFamily="-110" charset="-128"/>
                <a:cs typeface="Geneva" pitchFamily="-110" charset="-128"/>
                <a:hlinkClick r:id="rId3"/>
              </a:rPr>
              <a:t>Here’s my public key, by the way</a:t>
            </a:r>
            <a:r>
              <a:rPr lang="en-US" sz="1200" b="0" i="0" kern="1200" dirty="0" smtClean="0">
                <a:solidFill>
                  <a:schemeClr val="tx1"/>
                </a:solidFill>
                <a:effectLst/>
                <a:latin typeface="Arial" pitchFamily="-110" charset="0"/>
                <a:ea typeface="Geneva" pitchFamily="-110" charset="-128"/>
                <a:cs typeface="Geneva" pitchFamily="-110" charset="-128"/>
              </a:rPr>
              <a:t>.) In addition to encrypting messages, public key cryptography can be used to authenticate an identity as well as to verify that the message – or in the case of a transaction on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 has not been altered.)</a:t>
            </a:r>
          </a:p>
          <a:p>
            <a:r>
              <a:rPr lang="en-US" sz="1200" b="0" i="0" kern="1200" dirty="0" smtClean="0">
                <a:solidFill>
                  <a:schemeClr val="tx1"/>
                </a:solidFill>
                <a:effectLst/>
                <a:latin typeface="Arial" pitchFamily="-110" charset="0"/>
                <a:ea typeface="Geneva" pitchFamily="-110" charset="-128"/>
                <a:cs typeface="Geneva" pitchFamily="-110" charset="-128"/>
              </a:rPr>
              <a:t>Because of the distributed nature of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database, data about all new transactions must be propagated to all nodes on the network so that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stays in sync as one “world wide ledger,” and not as many conflicting ledgers. That means that in order to update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these multiple, distributed copies of it must be reconciled so that they all contain the same version. This happens in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via a consensus process: the majority of the nodes in the system must concur. (Note: there are </a:t>
            </a:r>
            <a:r>
              <a:rPr lang="en-US" sz="1200" b="0" i="0" u="sng" kern="1200" dirty="0" smtClean="0">
                <a:solidFill>
                  <a:schemeClr val="tx1"/>
                </a:solidFill>
                <a:effectLst/>
                <a:latin typeface="Arial" pitchFamily="-110" charset="0"/>
                <a:ea typeface="Geneva" pitchFamily="-110" charset="-128"/>
                <a:cs typeface="Geneva" pitchFamily="-110" charset="-128"/>
                <a:hlinkClick r:id="rId4"/>
              </a:rPr>
              <a:t>other synchronization methods</a:t>
            </a:r>
            <a:r>
              <a:rPr lang="en-US" sz="1200" b="0" i="0" kern="1200" dirty="0" smtClean="0">
                <a:solidFill>
                  <a:schemeClr val="tx1"/>
                </a:solidFill>
                <a:effectLst/>
                <a:latin typeface="Arial" pitchFamily="-110" charset="0"/>
                <a:ea typeface="Geneva" pitchFamily="-110" charset="-128"/>
                <a:cs typeface="Geneva" pitchFamily="-110" charset="-128"/>
              </a:rPr>
              <a:t> for distributed databases.) This consensus process is one of the key innovations of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it is “emergent,” rather than happening at a scheduled time or interval as each new transaction and block is verified computationally.</a:t>
            </a:r>
          </a:p>
          <a:p>
            <a:r>
              <a:rPr lang="en-US" sz="1200" b="0" i="0" kern="1200" dirty="0" smtClean="0">
                <a:solidFill>
                  <a:schemeClr val="tx1"/>
                </a:solidFill>
                <a:effectLst/>
                <a:latin typeface="Arial" pitchFamily="-110" charset="0"/>
                <a:ea typeface="Geneva" pitchFamily="-110" charset="-128"/>
                <a:cs typeface="Geneva" pitchFamily="-110" charset="-128"/>
              </a:rPr>
              <a:t>Each block of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is made up of a list of transactions. Each block also contains a block header. That header, in turn, contains (at least) three sets of metadata: 1) structured data about the transactions in the block; 2) the timestamp and data about the proof-of-work algorithm (this is how new blocks are mined and verified – more on this in a minute); 3) a reference to the parent block – that is, the previous block – via a “hash” (in order words, a cryptographic algorithm). This creates the “chain” part of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Each block in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can be identified by a hash of its header.</a:t>
            </a:r>
          </a:p>
          <a:p>
            <a:r>
              <a:rPr lang="en-US" sz="1200" b="0" i="0" kern="1200" dirty="0" smtClean="0">
                <a:solidFill>
                  <a:schemeClr val="tx1"/>
                </a:solidFill>
                <a:effectLst/>
                <a:latin typeface="Arial" pitchFamily="-110" charset="0"/>
                <a:ea typeface="Geneva" pitchFamily="-110" charset="-128"/>
                <a:cs typeface="Geneva" pitchFamily="-110" charset="-128"/>
              </a:rPr>
              <a:t>New blocks are created by a process called “mining,” which validates new transactions and adds them to the chain. In Bitcoin, a new block is mined every 10 minutes (that rate is different for different cryptocurrencies’ </a:t>
            </a:r>
            <a:r>
              <a:rPr lang="en-US" sz="1200" b="0" i="0" kern="1200" dirty="0" err="1" smtClean="0">
                <a:solidFill>
                  <a:schemeClr val="tx1"/>
                </a:solidFill>
                <a:effectLst/>
                <a:latin typeface="Arial" pitchFamily="-110" charset="0"/>
                <a:ea typeface="Geneva" pitchFamily="-110" charset="-128"/>
                <a:cs typeface="Geneva" pitchFamily="-110" charset="-128"/>
              </a:rPr>
              <a:t>blockchains</a:t>
            </a:r>
            <a:r>
              <a:rPr lang="en-US" sz="1200" b="0" i="0" kern="1200" dirty="0" smtClean="0">
                <a:solidFill>
                  <a:schemeClr val="tx1"/>
                </a:solidFill>
                <a:effectLst/>
                <a:latin typeface="Arial" pitchFamily="-110" charset="0"/>
                <a:ea typeface="Geneva" pitchFamily="-110" charset="-128"/>
                <a:cs typeface="Geneva" pitchFamily="-110" charset="-128"/>
              </a:rPr>
              <a:t>). The miner (the machine) that mines the new block is rewarded financially – in the case of Bitcoin, the miner receives Bitcoin (currently 25 per block, but that figure will </a:t>
            </a:r>
            <a:r>
              <a:rPr lang="en-US" sz="1200" b="0" i="0" u="sng" kern="1200" dirty="0" smtClean="0">
                <a:solidFill>
                  <a:schemeClr val="tx1"/>
                </a:solidFill>
                <a:effectLst/>
                <a:latin typeface="Arial" pitchFamily="-110" charset="0"/>
                <a:ea typeface="Geneva" pitchFamily="-110" charset="-128"/>
                <a:cs typeface="Geneva" pitchFamily="-110" charset="-128"/>
                <a:hlinkClick r:id="rId5"/>
              </a:rPr>
              <a:t>halve later this year</a:t>
            </a:r>
            <a:r>
              <a:rPr lang="en-US" sz="1200" b="0" i="0" kern="1200" dirty="0" smtClean="0">
                <a:solidFill>
                  <a:schemeClr val="tx1"/>
                </a:solidFill>
                <a:effectLst/>
                <a:latin typeface="Arial" pitchFamily="-110" charset="0"/>
                <a:ea typeface="Geneva" pitchFamily="-110" charset="-128"/>
                <a:cs typeface="Geneva" pitchFamily="-110" charset="-128"/>
              </a:rPr>
              <a:t>), as well as a cut of the transaction fees for all transactions on the block.</a:t>
            </a:r>
          </a:p>
          <a:p>
            <a:r>
              <a:rPr lang="en-US" sz="1200" b="0" i="0" kern="1200" dirty="0" smtClean="0">
                <a:solidFill>
                  <a:schemeClr val="tx1"/>
                </a:solidFill>
                <a:effectLst/>
                <a:latin typeface="Arial" pitchFamily="-110" charset="0"/>
                <a:ea typeface="Geneva" pitchFamily="-110" charset="-128"/>
                <a:cs typeface="Geneva" pitchFamily="-110" charset="-128"/>
              </a:rPr>
              <a:t>To mine new blocks, miners on the network compete to solve a unique, difficult math puzzle. As noted above, the “proof of work” of that solution is included in the block header which allows the block to be verified. Solving this math problem is nontrivial. Since Bitcoin’s creation, the difficulty of this problem has increased exponentially, as has in turn the computational power needed to solve it. </a:t>
            </a:r>
            <a:r>
              <a:rPr lang="en-US" sz="1200" b="0" i="0" u="sng" kern="1200" dirty="0" smtClean="0">
                <a:solidFill>
                  <a:schemeClr val="tx1"/>
                </a:solidFill>
                <a:effectLst/>
                <a:latin typeface="Arial" pitchFamily="-110" charset="0"/>
                <a:ea typeface="Geneva" pitchFamily="-110" charset="-128"/>
                <a:cs typeface="Geneva" pitchFamily="-110" charset="-128"/>
                <a:hlinkClick r:id="rId6"/>
              </a:rPr>
              <a:t>Blockchain.info estimates</a:t>
            </a:r>
            <a:r>
              <a:rPr lang="en-US" sz="1200" b="0" i="0" kern="1200" dirty="0" smtClean="0">
                <a:solidFill>
                  <a:schemeClr val="tx1"/>
                </a:solidFill>
                <a:effectLst/>
                <a:latin typeface="Arial" pitchFamily="-110" charset="0"/>
                <a:ea typeface="Geneva" pitchFamily="-110" charset="-128"/>
                <a:cs typeface="Geneva" pitchFamily="-110" charset="-128"/>
              </a:rPr>
              <a:t> that Bitcoin miners are now trying 450 thousand trillion solutions per second to solve these puzzles. As such, in 2015, </a:t>
            </a:r>
            <a:r>
              <a:rPr lang="en-US" sz="1200" b="0" i="0" u="sng" kern="1200" dirty="0" smtClean="0">
                <a:solidFill>
                  <a:schemeClr val="tx1"/>
                </a:solidFill>
                <a:effectLst/>
                <a:latin typeface="Arial" pitchFamily="-110" charset="0"/>
                <a:ea typeface="Geneva" pitchFamily="-110" charset="-128"/>
                <a:cs typeface="Geneva" pitchFamily="-110" charset="-128"/>
                <a:hlinkClick r:id="rId7"/>
              </a:rPr>
              <a:t>O’Reilly Media estimated</a:t>
            </a:r>
            <a:r>
              <a:rPr lang="en-US" sz="1200" b="0" i="0" kern="1200" dirty="0" smtClean="0">
                <a:solidFill>
                  <a:schemeClr val="tx1"/>
                </a:solidFill>
                <a:effectLst/>
                <a:latin typeface="Arial" pitchFamily="-110" charset="0"/>
                <a:ea typeface="Geneva" pitchFamily="-110" charset="-128"/>
                <a:cs typeface="Geneva" pitchFamily="-110" charset="-128"/>
              </a:rPr>
              <a:t> that it takes about $600 million a year to maintain the mining infrastructure of the Bitcoin system.</a:t>
            </a:r>
          </a:p>
          <a:p>
            <a:r>
              <a:rPr lang="en-US" sz="1200" b="0" i="0" kern="1200" dirty="0" smtClean="0">
                <a:solidFill>
                  <a:schemeClr val="tx1"/>
                </a:solidFill>
                <a:effectLst/>
                <a:latin typeface="Arial" pitchFamily="-110" charset="0"/>
                <a:ea typeface="Geneva" pitchFamily="-110" charset="-128"/>
                <a:cs typeface="Geneva" pitchFamily="-110" charset="-128"/>
              </a:rPr>
              <a:t>One of the benefits of the increasing complexity of the “proof of work” algorithm is that Bitcoin (purportedly at least) becomes ever more secure. But now, it is impossible to mine Bitcoin on a personal home computer; most mining operations are that, operations – vast farms of pooled computing resources. (I wrote “purportedly” in that last sentence because of fears that these mining pools make Bitcoin susceptible to a “</a:t>
            </a:r>
            <a:r>
              <a:rPr lang="en-US" sz="1200" b="0" i="0" u="sng" kern="1200" dirty="0" smtClean="0">
                <a:solidFill>
                  <a:schemeClr val="tx1"/>
                </a:solidFill>
                <a:effectLst/>
                <a:latin typeface="Arial" pitchFamily="-110" charset="0"/>
                <a:ea typeface="Geneva" pitchFamily="-110" charset="-128"/>
                <a:cs typeface="Geneva" pitchFamily="-110" charset="-128"/>
                <a:hlinkClick r:id="rId8"/>
              </a:rPr>
              <a:t>51% attack</a:t>
            </a:r>
            <a:r>
              <a:rPr lang="en-US" sz="1200" b="0" i="0" kern="1200" dirty="0" smtClean="0">
                <a:solidFill>
                  <a:schemeClr val="tx1"/>
                </a:solidFill>
                <a:effectLst/>
                <a:latin typeface="Arial" pitchFamily="-110" charset="0"/>
                <a:ea typeface="Geneva" pitchFamily="-110" charset="-128"/>
                <a:cs typeface="Geneva" pitchFamily="-110" charset="-128"/>
              </a:rPr>
              <a:t>,” whereby an entity that has majority control could alter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a:t>
            </a:r>
          </a:p>
          <a:p>
            <a:endParaRPr lang="en-US" sz="1200" b="0" i="0" kern="1200" dirty="0" smtClean="0">
              <a:solidFill>
                <a:schemeClr val="tx1"/>
              </a:solidFill>
              <a:effectLst/>
              <a:latin typeface="Arial" pitchFamily="-110" charset="0"/>
              <a:ea typeface="Geneva" pitchFamily="-110" charset="-128"/>
              <a:cs typeface="Geneva" pitchFamily="-110" charset="-128"/>
            </a:endParaRPr>
          </a:p>
          <a:p>
            <a:r>
              <a:rPr lang="en-US" sz="1200" b="0" i="0" kern="1200" dirty="0" smtClean="0">
                <a:solidFill>
                  <a:schemeClr val="tx1"/>
                </a:solidFill>
                <a:effectLst/>
                <a:latin typeface="Arial" pitchFamily="-110" charset="0"/>
                <a:ea typeface="Geneva" pitchFamily="-110" charset="-128"/>
                <a:cs typeface="Geneva" pitchFamily="-110" charset="-128"/>
              </a:rPr>
              <a:t>http://hackeducation.com/2016/04/07/blockchain-education-guide</a:t>
            </a:r>
          </a:p>
          <a:p>
            <a:endParaRPr lang="en-US" sz="1200" b="0" i="0" kern="1200" dirty="0" smtClean="0">
              <a:solidFill>
                <a:schemeClr val="tx1"/>
              </a:solidFill>
              <a:effectLst/>
              <a:latin typeface="Arial" pitchFamily="-110" charset="0"/>
              <a:ea typeface="Geneva" pitchFamily="-110" charset="-128"/>
              <a:cs typeface="Geneva" pitchFamily="-110" charset="-128"/>
            </a:endParaRP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270967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16E5DAAD-1C72-40DD-8FB4-2652AB3FB819}" type="slidenum">
              <a:rPr lang="en-US" altLang="en-US" sz="1200"/>
              <a:pPr/>
              <a:t>4</a:t>
            </a:fld>
            <a:endParaRPr lang="en-US" altLang="en-US" sz="120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Arial" pitchFamily="-110" charset="0"/>
                <a:ea typeface="Geneva" pitchFamily="-110" charset="-128"/>
                <a:cs typeface="Geneva" pitchFamily="-110" charset="-128"/>
              </a:rPr>
              <a:t>Replace money</a:t>
            </a:r>
            <a:r>
              <a:rPr lang="en-US" sz="1200" b="0" i="0" kern="1200" baseline="0" dirty="0" smtClean="0">
                <a:solidFill>
                  <a:schemeClr val="tx1"/>
                </a:solidFill>
                <a:effectLst/>
                <a:latin typeface="Arial" pitchFamily="-110" charset="0"/>
                <a:ea typeface="Geneva" pitchFamily="-110" charset="-128"/>
                <a:cs typeface="Geneva" pitchFamily="-110" charset="-128"/>
              </a:rPr>
              <a:t> with credential</a:t>
            </a: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79038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16E5DAAD-1C72-40DD-8FB4-2652AB3FB819}" type="slidenum">
              <a:rPr lang="en-US" altLang="en-US" sz="1200"/>
              <a:pPr/>
              <a:t>5</a:t>
            </a:fld>
            <a:endParaRPr lang="en-US" altLang="en-US" sz="120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558482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16E5DAAD-1C72-40DD-8FB4-2652AB3FB819}" type="slidenum">
              <a:rPr lang="en-US" altLang="en-US" sz="1200"/>
              <a:pPr/>
              <a:t>6</a:t>
            </a:fld>
            <a:endParaRPr lang="en-US" altLang="en-US" sz="120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91357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16E5DAAD-1C72-40DD-8FB4-2652AB3FB819}" type="slidenum">
              <a:rPr lang="en-US" altLang="en-US" sz="1200"/>
              <a:pPr/>
              <a:t>7</a:t>
            </a:fld>
            <a:endParaRPr lang="en-US" altLang="en-US" sz="120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When typing text, insert the cursor on text above and start typing. Highlight text you do not want and press delete.</a:t>
            </a:r>
          </a:p>
          <a:p>
            <a:pPr eaLnBrk="1" hangingPunct="1"/>
            <a:r>
              <a:rPr lang="en-US" altLang="en-US" smtClean="0">
                <a:latin typeface="Arial" panose="020B0604020202020204" pitchFamily="34" charset="0"/>
              </a:rPr>
              <a:t>The placement of text blocks are strategically placed to relate to your intro slide (#1).</a:t>
            </a:r>
          </a:p>
          <a:p>
            <a:pPr eaLnBrk="1" hangingPunct="1"/>
            <a:r>
              <a:rPr lang="en-US" altLang="en-US" smtClean="0">
                <a:latin typeface="Arial" panose="020B0604020202020204" pitchFamily="34" charset="0"/>
              </a:rPr>
              <a:t>Main title: 40 pt. Times, Upper &amp; lower case.</a:t>
            </a:r>
          </a:p>
          <a:p>
            <a:pPr eaLnBrk="1" hangingPunct="1"/>
            <a:r>
              <a:rPr lang="en-US" altLang="en-US" smtClean="0">
                <a:latin typeface="Arial" panose="020B0604020202020204" pitchFamily="34" charset="0"/>
              </a:rPr>
              <a:t>Subheads/Name: 16 pt. Helvetica Bold</a:t>
            </a:r>
          </a:p>
          <a:p>
            <a:pPr eaLnBrk="1" hangingPunct="1"/>
            <a:r>
              <a:rPr lang="en-US" altLang="en-US" smtClean="0">
                <a:latin typeface="Arial" panose="020B0604020202020204" pitchFamily="34" charset="0"/>
              </a:rPr>
              <a:t>Text: 16 pt. Helvetica light</a:t>
            </a:r>
          </a:p>
          <a:p>
            <a:pPr eaLnBrk="1" hangingPunct="1"/>
            <a:r>
              <a:rPr lang="en-US" altLang="en-US" smtClean="0">
                <a:latin typeface="Arial" panose="020B0604020202020204" pitchFamily="34" charset="0"/>
              </a:rPr>
              <a:t>Titles, papers, periodicals: 16 pt. Helvetica oblique</a:t>
            </a:r>
          </a:p>
          <a:p>
            <a:pPr eaLnBrk="1" hangingPunct="1"/>
            <a:r>
              <a:rPr lang="en-US" altLang="en-US" smtClean="0">
                <a:latin typeface="Arial" panose="020B0604020202020204" pitchFamily="34" charset="0"/>
              </a:rPr>
              <a:t> </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7208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16E5DAAD-1C72-40DD-8FB4-2652AB3FB819}" type="slidenum">
              <a:rPr lang="en-US" altLang="en-US" sz="1200"/>
              <a:pPr/>
              <a:t>8</a:t>
            </a:fld>
            <a:endParaRPr lang="en-US" altLang="en-US" sz="120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When typing text, insert the cursor on text above and start typing. Highlight text you do not want and press delete.</a:t>
            </a:r>
          </a:p>
          <a:p>
            <a:pPr eaLnBrk="1" hangingPunct="1"/>
            <a:r>
              <a:rPr lang="en-US" altLang="en-US" smtClean="0">
                <a:latin typeface="Arial" panose="020B0604020202020204" pitchFamily="34" charset="0"/>
              </a:rPr>
              <a:t>The placement of text blocks are strategically placed to relate to your intro slide (#1).</a:t>
            </a:r>
          </a:p>
          <a:p>
            <a:pPr eaLnBrk="1" hangingPunct="1"/>
            <a:r>
              <a:rPr lang="en-US" altLang="en-US" smtClean="0">
                <a:latin typeface="Arial" panose="020B0604020202020204" pitchFamily="34" charset="0"/>
              </a:rPr>
              <a:t>Main title: 40 pt. Times, Upper &amp; lower case.</a:t>
            </a:r>
          </a:p>
          <a:p>
            <a:pPr eaLnBrk="1" hangingPunct="1"/>
            <a:r>
              <a:rPr lang="en-US" altLang="en-US" smtClean="0">
                <a:latin typeface="Arial" panose="020B0604020202020204" pitchFamily="34" charset="0"/>
              </a:rPr>
              <a:t>Subheads/Name: 16 pt. Helvetica Bold</a:t>
            </a:r>
          </a:p>
          <a:p>
            <a:pPr eaLnBrk="1" hangingPunct="1"/>
            <a:r>
              <a:rPr lang="en-US" altLang="en-US" smtClean="0">
                <a:latin typeface="Arial" panose="020B0604020202020204" pitchFamily="34" charset="0"/>
              </a:rPr>
              <a:t>Text: 16 pt. Helvetica light</a:t>
            </a:r>
          </a:p>
          <a:p>
            <a:pPr eaLnBrk="1" hangingPunct="1"/>
            <a:r>
              <a:rPr lang="en-US" altLang="en-US" smtClean="0">
                <a:latin typeface="Arial" panose="020B0604020202020204" pitchFamily="34" charset="0"/>
              </a:rPr>
              <a:t>Titles, papers, periodicals: 16 pt. Helvetica oblique</a:t>
            </a:r>
          </a:p>
          <a:p>
            <a:pPr eaLnBrk="1" hangingPunct="1"/>
            <a:r>
              <a:rPr lang="en-US" altLang="en-US" smtClean="0">
                <a:latin typeface="Arial" panose="020B0604020202020204" pitchFamily="34" charset="0"/>
              </a:rPr>
              <a:t> </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26184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fld id="{16E5DAAD-1C72-40DD-8FB4-2652AB3FB819}" type="slidenum">
              <a:rPr lang="en-US" altLang="en-US" sz="1200"/>
              <a:pPr/>
              <a:t>9</a:t>
            </a:fld>
            <a:endParaRPr lang="en-US" altLang="en-US" sz="120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Questions that we need to address?</a:t>
            </a:r>
          </a:p>
          <a:p>
            <a:pPr eaLnBrk="1" hangingPunct="1"/>
            <a:endParaRPr lang="en-US" altLang="en-US" dirty="0" smtClean="0">
              <a:latin typeface="Arial" panose="020B0604020202020204" pitchFamily="34" charset="0"/>
            </a:endParaRPr>
          </a:p>
          <a:p>
            <a:r>
              <a:rPr lang="en-US" sz="1200" b="1" i="0" kern="1200" dirty="0" smtClean="0">
                <a:solidFill>
                  <a:schemeClr val="tx1"/>
                </a:solidFill>
                <a:effectLst/>
                <a:latin typeface="Arial" pitchFamily="-110" charset="0"/>
                <a:ea typeface="Geneva" pitchFamily="-110" charset="-128"/>
                <a:cs typeface="Geneva" pitchFamily="-110" charset="-128"/>
              </a:rPr>
              <a:t>What happens to privacy in a “world ledger” of education transactions? Do we really want education records to be unalterable?</a:t>
            </a:r>
            <a:r>
              <a:rPr lang="en-US" sz="1200" b="0" i="0" kern="1200" dirty="0" smtClean="0">
                <a:solidFill>
                  <a:schemeClr val="tx1"/>
                </a:solidFill>
                <a:effectLst/>
                <a:latin typeface="Arial" pitchFamily="-110" charset="0"/>
                <a:ea typeface="Geneva" pitchFamily="-110" charset="-128"/>
                <a:cs typeface="Geneva" pitchFamily="-110" charset="-128"/>
              </a:rPr>
              <a:t>: When Sony announced its plans for a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-based assessment platform, Sony Global Education President Masaaki </a:t>
            </a:r>
            <a:r>
              <a:rPr lang="en-US" sz="1200" b="0" i="0" kern="1200" dirty="0" err="1" smtClean="0">
                <a:solidFill>
                  <a:schemeClr val="tx1"/>
                </a:solidFill>
                <a:effectLst/>
                <a:latin typeface="Arial" pitchFamily="-110" charset="0"/>
                <a:ea typeface="Geneva" pitchFamily="-110" charset="-128"/>
                <a:cs typeface="Geneva" pitchFamily="-110" charset="-128"/>
              </a:rPr>
              <a:t>Isozu</a:t>
            </a:r>
            <a:r>
              <a:rPr lang="en-US" sz="1200" b="0" i="0" kern="1200" dirty="0" smtClean="0">
                <a:solidFill>
                  <a:schemeClr val="tx1"/>
                </a:solidFill>
                <a:effectLst/>
                <a:latin typeface="Arial" pitchFamily="-110" charset="0"/>
                <a:ea typeface="Geneva" pitchFamily="-110" charset="-128"/>
                <a:cs typeface="Geneva" pitchFamily="-110" charset="-128"/>
              </a:rPr>
              <a:t> </a:t>
            </a:r>
            <a:r>
              <a:rPr lang="en-US" sz="1200" b="0" i="0" u="sng" kern="1200" dirty="0" smtClean="0">
                <a:solidFill>
                  <a:schemeClr val="tx1"/>
                </a:solidFill>
                <a:effectLst/>
                <a:latin typeface="Arial" pitchFamily="-110" charset="0"/>
                <a:ea typeface="Geneva" pitchFamily="-110" charset="-128"/>
                <a:cs typeface="Geneva" pitchFamily="-110" charset="-128"/>
                <a:hlinkClick r:id="rId3"/>
              </a:rPr>
              <a:t>told Education Week</a:t>
            </a:r>
            <a:r>
              <a:rPr lang="en-US" sz="1200" b="0" i="0" kern="1200" dirty="0" smtClean="0">
                <a:solidFill>
                  <a:schemeClr val="tx1"/>
                </a:solidFill>
                <a:effectLst/>
                <a:latin typeface="Arial" pitchFamily="-110" charset="0"/>
                <a:ea typeface="Geneva" pitchFamily="-110" charset="-128"/>
                <a:cs typeface="Geneva" pitchFamily="-110" charset="-128"/>
              </a:rPr>
              <a:t> that “We want to keep life-long learning records … securely in the cloud forever. While these records are usually held privately, we want to make it possible for students and educators to securely share verified, trustworthy information with others. Trading these records securely would be an all-new service in the education sector.” “This will go down on your permanent record.” We recognize the threat, I’d wager, but we quickly recognize that there are many ways in which it’s an empty one. But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would create a permanent record where data cannot be changed or removed. This raises all sorts of problems for education, particularly if we view learning as a process of growth and change.</a:t>
            </a:r>
          </a:p>
          <a:p>
            <a:r>
              <a:rPr lang="en-US" sz="1200" b="0" i="0" kern="1200" dirty="0" smtClean="0">
                <a:solidFill>
                  <a:schemeClr val="tx1"/>
                </a:solidFill>
                <a:effectLst/>
                <a:latin typeface="Arial" pitchFamily="-110" charset="0"/>
                <a:ea typeface="Geneva" pitchFamily="-110" charset="-128"/>
                <a:cs typeface="Geneva" pitchFamily="-110" charset="-128"/>
              </a:rPr>
              <a:t>The question of who owns education data remains unresolved – indeed, the US Department of Education says that schools do, although they need to act as good stewards on behalf of students. So would students have control of the privacy of their data on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Or would this be something that schools would negotiate access to with their vendors? What happens if the data on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is wrong? What happens if the data is prejudicial, re-inscribing the prejudices that data collection and school practices already enact?</a:t>
            </a:r>
          </a:p>
          <a:p>
            <a:r>
              <a:rPr lang="en-US" sz="1200" b="0" i="0" kern="1200" dirty="0" smtClean="0">
                <a:solidFill>
                  <a:schemeClr val="tx1"/>
                </a:solidFill>
                <a:effectLst/>
                <a:latin typeface="Arial" pitchFamily="-110" charset="0"/>
                <a:ea typeface="Geneva" pitchFamily="-110" charset="-128"/>
                <a:cs typeface="Geneva" pitchFamily="-110" charset="-128"/>
              </a:rPr>
              <a:t>What happens if a student wants or needs a “fresh start”? (What happens, for example, if they transition or seek gender confirmation surgery? What happens if they have a stalker or need to obscure their identity because of an abuser?) How might we design education technologies (including those that would use the </a:t>
            </a:r>
            <a:r>
              <a:rPr lang="en-US" sz="1200" b="0" i="0" kern="1200" dirty="0" err="1" smtClean="0">
                <a:solidFill>
                  <a:schemeClr val="tx1"/>
                </a:solidFill>
                <a:effectLst/>
                <a:latin typeface="Arial" pitchFamily="-110" charset="0"/>
                <a:ea typeface="Geneva" pitchFamily="-110" charset="-128"/>
                <a:cs typeface="Geneva" pitchFamily="-110" charset="-128"/>
              </a:rPr>
              <a:t>blockchain</a:t>
            </a:r>
            <a:r>
              <a:rPr lang="en-US" sz="1200" b="0" i="0" kern="1200" dirty="0" smtClean="0">
                <a:solidFill>
                  <a:schemeClr val="tx1"/>
                </a:solidFill>
                <a:effectLst/>
                <a:latin typeface="Arial" pitchFamily="-110" charset="0"/>
                <a:ea typeface="Geneva" pitchFamily="-110" charset="-128"/>
                <a:cs typeface="Geneva" pitchFamily="-110" charset="-128"/>
              </a:rPr>
              <a:t>) so that they protect privacy </a:t>
            </a:r>
            <a:r>
              <a:rPr lang="en-US" sz="1200" b="0" i="0" u="sng" kern="1200" dirty="0" smtClean="0">
                <a:solidFill>
                  <a:schemeClr val="tx1"/>
                </a:solidFill>
                <a:effectLst/>
                <a:latin typeface="Arial" pitchFamily="-110" charset="0"/>
                <a:ea typeface="Geneva" pitchFamily="-110" charset="-128"/>
                <a:cs typeface="Geneva" pitchFamily="-110" charset="-128"/>
                <a:hlinkClick r:id="rId4"/>
              </a:rPr>
              <a:t>by design</a:t>
            </a:r>
            <a:r>
              <a:rPr lang="en-US" sz="1200" b="0" i="0" kern="1200" dirty="0" smtClean="0">
                <a:solidFill>
                  <a:schemeClr val="tx1"/>
                </a:solidFill>
                <a:effectLst/>
                <a:latin typeface="Arial" pitchFamily="-110" charset="0"/>
                <a:ea typeface="Geneva" pitchFamily="-110" charset="-128"/>
                <a:cs typeface="Geneva" pitchFamily="-110" charset="-128"/>
              </a:rPr>
              <a:t>?</a:t>
            </a:r>
          </a:p>
          <a:p>
            <a:r>
              <a:rPr lang="en-US" sz="1200" b="0" i="0" kern="1200" dirty="0" smtClean="0">
                <a:solidFill>
                  <a:schemeClr val="tx1"/>
                </a:solidFill>
                <a:effectLst/>
                <a:latin typeface="Arial" pitchFamily="-110" charset="0"/>
                <a:ea typeface="Geneva" pitchFamily="-110" charset="-128"/>
                <a:cs typeface="Geneva" pitchFamily="-110" charset="-128"/>
              </a:rPr>
              <a:t>How might a demand for transparency about data be a question or power and privilege?</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845172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7" descr="titlepage_2_foot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1455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10" charset="0"/>
                <a:ea typeface="+mn-ea"/>
                <a:cs typeface="+mn-cs"/>
              </a:defRPr>
            </a:lvl1pPr>
          </a:lstStyle>
          <a:p>
            <a:pPr>
              <a:defRPr/>
            </a:pPr>
            <a:endParaRPr lang="en-US"/>
          </a:p>
        </p:txBody>
      </p:sp>
      <p:sp>
        <p:nvSpPr>
          <p:cNvPr id="4" name="Footer Placeholder 3"/>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110" charset="0"/>
                <a:ea typeface="+mn-ea"/>
                <a:cs typeface="+mn-cs"/>
              </a:defRPr>
            </a:lvl1pPr>
          </a:lstStyle>
          <a:p>
            <a:pPr>
              <a:defRPr/>
            </a:pPr>
            <a:endParaRPr lang="en-US"/>
          </a:p>
        </p:txBody>
      </p:sp>
      <p:sp>
        <p:nvSpPr>
          <p:cNvPr id="5" name="Slide Number Placeholder 4"/>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Osaka" pitchFamily="-110" charset="-128"/>
              </a:defRPr>
            </a:lvl1pPr>
          </a:lstStyle>
          <a:p>
            <a:fld id="{144F7534-FD6B-46DB-A8F8-8580695E11FB}" type="slidenum">
              <a:rPr lang="en-US" altLang="en-US"/>
              <a:pPr/>
              <a:t>‹#›</a:t>
            </a:fld>
            <a:endParaRPr lang="en-US" altLang="en-US"/>
          </a:p>
        </p:txBody>
      </p:sp>
    </p:spTree>
    <p:extLst>
      <p:ext uri="{BB962C8B-B14F-4D97-AF65-F5344CB8AC3E}">
        <p14:creationId xmlns:p14="http://schemas.microsoft.com/office/powerpoint/2010/main" val="345910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369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104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663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382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618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716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34289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840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999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145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laid_footer_990000.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08725"/>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2"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2pPr>
      <a:lvl3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3pPr>
      <a:lvl4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4pPr>
      <a:lvl5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5pPr>
      <a:lvl6pPr marL="4572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6pPr>
      <a:lvl7pPr marL="9144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7pPr>
      <a:lvl8pPr marL="13716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8pPr>
      <a:lvl9pPr marL="18288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110" charset="0"/>
          <a:ea typeface="+mn-ea"/>
          <a:cs typeface="+mn-cs"/>
        </a:defRPr>
      </a:lvl2pPr>
      <a:lvl3pPr marL="1143000" indent="-228600" algn="l" rtl="0" eaLnBrk="0" fontAlgn="base" hangingPunct="0">
        <a:spcBef>
          <a:spcPct val="20000"/>
        </a:spcBef>
        <a:spcAft>
          <a:spcPct val="0"/>
        </a:spcAft>
        <a:defRPr sz="2400">
          <a:solidFill>
            <a:schemeClr val="tx1"/>
          </a:solidFill>
          <a:latin typeface="Arial" pitchFamily="-110" charset="0"/>
          <a:ea typeface="+mn-ea"/>
          <a:cs typeface="+mn-cs"/>
        </a:defRPr>
      </a:lvl3pPr>
      <a:lvl4pPr marL="1600200" indent="-228600" algn="l" rtl="0" eaLnBrk="0" fontAlgn="base" hangingPunct="0">
        <a:spcBef>
          <a:spcPct val="20000"/>
        </a:spcBef>
        <a:spcAft>
          <a:spcPct val="0"/>
        </a:spcAft>
        <a:defRPr sz="2000">
          <a:solidFill>
            <a:schemeClr val="tx1"/>
          </a:solidFill>
          <a:latin typeface="Arial" pitchFamily="-110" charset="0"/>
          <a:ea typeface="+mn-ea"/>
          <a:cs typeface="+mn-cs"/>
        </a:defRPr>
      </a:lvl4pPr>
      <a:lvl5pPr marL="2057400" indent="-228600" algn="l" rtl="0" eaLnBrk="0" fontAlgn="base" hangingPunct="0">
        <a:spcBef>
          <a:spcPct val="20000"/>
        </a:spcBef>
        <a:spcAft>
          <a:spcPct val="0"/>
        </a:spcAft>
        <a:buChar char="»"/>
        <a:defRPr sz="2000">
          <a:solidFill>
            <a:schemeClr val="tx1"/>
          </a:solidFill>
          <a:latin typeface="Arial" pitchFamily="-110" charset="0"/>
          <a:ea typeface="+mn-ea"/>
          <a:cs typeface="+mn-cs"/>
        </a:defRPr>
      </a:lvl5pPr>
      <a:lvl6pPr marL="2514600" indent="-228600" algn="l" rtl="0" fontAlgn="base">
        <a:spcBef>
          <a:spcPct val="20000"/>
        </a:spcBef>
        <a:spcAft>
          <a:spcPct val="0"/>
        </a:spcAft>
        <a:buChar char="»"/>
        <a:defRPr sz="2000">
          <a:solidFill>
            <a:schemeClr val="tx1"/>
          </a:solidFill>
          <a:latin typeface="Arial" pitchFamily="-110" charset="0"/>
          <a:ea typeface="+mn-ea"/>
          <a:cs typeface="+mn-cs"/>
        </a:defRPr>
      </a:lvl6pPr>
      <a:lvl7pPr marL="2971800" indent="-228600" algn="l" rtl="0" fontAlgn="base">
        <a:spcBef>
          <a:spcPct val="20000"/>
        </a:spcBef>
        <a:spcAft>
          <a:spcPct val="0"/>
        </a:spcAft>
        <a:buChar char="»"/>
        <a:defRPr sz="2000">
          <a:solidFill>
            <a:schemeClr val="tx1"/>
          </a:solidFill>
          <a:latin typeface="Arial" pitchFamily="-110" charset="0"/>
          <a:ea typeface="+mn-ea"/>
          <a:cs typeface="+mn-cs"/>
        </a:defRPr>
      </a:lvl7pPr>
      <a:lvl8pPr marL="3429000" indent="-228600" algn="l" rtl="0" fontAlgn="base">
        <a:spcBef>
          <a:spcPct val="20000"/>
        </a:spcBef>
        <a:spcAft>
          <a:spcPct val="0"/>
        </a:spcAft>
        <a:buChar char="»"/>
        <a:defRPr sz="2000">
          <a:solidFill>
            <a:schemeClr val="tx1"/>
          </a:solidFill>
          <a:latin typeface="Arial" pitchFamily="-110" charset="0"/>
          <a:ea typeface="+mn-ea"/>
          <a:cs typeface="+mn-cs"/>
        </a:defRPr>
      </a:lvl8pPr>
      <a:lvl9pPr marL="3886200" indent="-228600" algn="l" rtl="0" fontAlgn="base">
        <a:spcBef>
          <a:spcPct val="20000"/>
        </a:spcBef>
        <a:spcAft>
          <a:spcPct val="0"/>
        </a:spcAft>
        <a:buChar char="»"/>
        <a:defRPr sz="2000">
          <a:solidFill>
            <a:schemeClr val="tx1"/>
          </a:solidFill>
          <a:latin typeface="Arial" pitchFamily="-110"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jp7p@andrew.cmu.edu"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hackernoon.com/blockchain-for-non-techies-2-how-they-work-2f94d313c7e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hackeducation.com/2016/04/07/blockchain-education-guid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weforum.org/agenda/2016/06/blockchain-explained-simply/"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hackeducation.com/2016/04/07/blockchain-education-guide"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hackeducation.com/2016/04/07/blockchain-education-guid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utx.edu/initiatives/tex/"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nextgenlearning.org/blog/does-degree-ever-expire-examining-extended-transcrip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blockchain.open.ac.uk/"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www.blockcerts.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Plaid Cover_99000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13"/>
          <p:cNvSpPr>
            <a:spLocks noChangeArrowheads="1"/>
          </p:cNvSpPr>
          <p:nvPr/>
        </p:nvSpPr>
        <p:spPr bwMode="auto">
          <a:xfrm>
            <a:off x="2057400" y="20574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lnSpc>
                <a:spcPct val="90000"/>
              </a:lnSpc>
            </a:pPr>
            <a:r>
              <a:rPr lang="en-US" altLang="en-US" sz="4000" dirty="0" err="1" smtClean="0">
                <a:solidFill>
                  <a:schemeClr val="bg1"/>
                </a:solidFill>
                <a:latin typeface="Times" panose="02020603050405020304" pitchFamily="18" charset="0"/>
                <a:ea typeface="Osaka" pitchFamily="-110" charset="-128"/>
              </a:rPr>
              <a:t>Blockchain</a:t>
            </a:r>
            <a:r>
              <a:rPr lang="en-US" altLang="en-US" sz="4000" dirty="0" smtClean="0">
                <a:solidFill>
                  <a:schemeClr val="bg1"/>
                </a:solidFill>
                <a:latin typeface="Times" panose="02020603050405020304" pitchFamily="18" charset="0"/>
                <a:ea typeface="Osaka" pitchFamily="-110" charset="-128"/>
              </a:rPr>
              <a:t> and Student Records</a:t>
            </a:r>
            <a:endParaRPr lang="en-US" altLang="en-US" sz="4200" dirty="0">
              <a:solidFill>
                <a:schemeClr val="tx2"/>
              </a:solidFill>
              <a:latin typeface="Times" panose="02020603050405020304" pitchFamily="18" charset="0"/>
              <a:ea typeface="Osaka" pitchFamily="-110" charset="-128"/>
            </a:endParaRPr>
          </a:p>
        </p:txBody>
      </p:sp>
      <p:sp>
        <p:nvSpPr>
          <p:cNvPr id="14340" name="Rectangle 14"/>
          <p:cNvSpPr>
            <a:spLocks noChangeArrowheads="1"/>
          </p:cNvSpPr>
          <p:nvPr/>
        </p:nvSpPr>
        <p:spPr bwMode="auto">
          <a:xfrm>
            <a:off x="2057400" y="3886200"/>
            <a:ext cx="7772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algn="ctr" eaLnBrk="1" hangingPunct="1">
              <a:spcBef>
                <a:spcPct val="20000"/>
              </a:spcBef>
            </a:pPr>
            <a:endParaRPr lang="en-US" altLang="en-US" sz="1600" dirty="0">
              <a:latin typeface="75 Helvetica Bold" pitchFamily="-110" charset="0"/>
              <a:ea typeface="Osaka" pitchFamily="-110" charset="-128"/>
            </a:endParaRPr>
          </a:p>
          <a:p>
            <a:pPr eaLnBrk="1" hangingPunct="1">
              <a:spcBef>
                <a:spcPct val="20000"/>
              </a:spcBef>
            </a:pPr>
            <a:r>
              <a:rPr lang="en-US" altLang="en-US" sz="1600" i="1" dirty="0" smtClean="0">
                <a:solidFill>
                  <a:schemeClr val="bg1"/>
                </a:solidFill>
                <a:latin typeface="Helvetica" panose="020B0604020202020204" pitchFamily="34" charset="0"/>
                <a:ea typeface="Osaka" pitchFamily="-110" charset="-128"/>
              </a:rPr>
              <a:t>Presenter </a:t>
            </a:r>
            <a:endParaRPr lang="en-US" altLang="en-US" sz="1600" i="1" dirty="0">
              <a:solidFill>
                <a:schemeClr val="bg1"/>
              </a:solidFill>
              <a:latin typeface="Helvetica" panose="020B0604020202020204" pitchFamily="34" charset="0"/>
              <a:ea typeface="Osaka" pitchFamily="-110" charset="-128"/>
            </a:endParaRPr>
          </a:p>
          <a:p>
            <a:pPr eaLnBrk="1" hangingPunct="1">
              <a:spcBef>
                <a:spcPct val="20000"/>
              </a:spcBef>
            </a:pPr>
            <a:r>
              <a:rPr lang="en-US" altLang="en-US" sz="1600" b="1" dirty="0" smtClean="0">
                <a:solidFill>
                  <a:schemeClr val="bg1"/>
                </a:solidFill>
                <a:latin typeface="Helvetica" panose="020B0604020202020204" pitchFamily="34" charset="0"/>
                <a:ea typeface="Osaka" pitchFamily="-110" charset="-128"/>
              </a:rPr>
              <a:t>John Papinchak</a:t>
            </a:r>
            <a:endParaRPr lang="en-US" altLang="en-US" sz="1600" b="1" dirty="0">
              <a:solidFill>
                <a:schemeClr val="bg1"/>
              </a:solidFill>
              <a:latin typeface="Helvetica" panose="020B0604020202020204" pitchFamily="34" charset="0"/>
              <a:ea typeface="Osaka" pitchFamily="-110" charset="-128"/>
            </a:endParaRPr>
          </a:p>
          <a:p>
            <a:pPr eaLnBrk="1" hangingPunct="1">
              <a:spcBef>
                <a:spcPct val="20000"/>
              </a:spcBef>
            </a:pPr>
            <a:r>
              <a:rPr lang="en-US" altLang="en-US" sz="1600" dirty="0" smtClean="0">
                <a:solidFill>
                  <a:schemeClr val="bg1"/>
                </a:solidFill>
                <a:latin typeface="L Helvetica Light" pitchFamily="-110" charset="0"/>
                <a:ea typeface="Osaka" pitchFamily="-110" charset="-128"/>
              </a:rPr>
              <a:t>University Registrar</a:t>
            </a:r>
            <a:endParaRPr lang="en-US" altLang="en-US" sz="1500" dirty="0">
              <a:ea typeface="Osaka" pitchFamily="-110" charset="-128"/>
            </a:endParaRPr>
          </a:p>
          <a:p>
            <a:pPr eaLnBrk="1" hangingPunct="1">
              <a:spcBef>
                <a:spcPct val="20000"/>
              </a:spcBef>
            </a:pPr>
            <a:endParaRPr lang="en-US" altLang="en-US" sz="1500" dirty="0">
              <a:latin typeface="75 Helvetica Bold" pitchFamily="-110" charset="0"/>
              <a:ea typeface="Osaka" pitchFamily="-11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600200" y="6858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r>
              <a:rPr lang="en-US" altLang="en-US" sz="4000" dirty="0" smtClean="0">
                <a:solidFill>
                  <a:schemeClr val="tx2"/>
                </a:solidFill>
                <a:latin typeface="Times" panose="02020603050405020304" pitchFamily="18" charset="0"/>
                <a:ea typeface="Osaka" pitchFamily="-110" charset="-128"/>
              </a:rPr>
              <a:t>Questions?</a:t>
            </a:r>
            <a:endParaRPr lang="en-US" altLang="en-US" sz="4200" dirty="0">
              <a:solidFill>
                <a:schemeClr val="tx2"/>
              </a:solidFill>
              <a:latin typeface="Times" panose="02020603050405020304" pitchFamily="18" charset="0"/>
              <a:ea typeface="Osaka" pitchFamily="-110" charset="-128"/>
            </a:endParaRPr>
          </a:p>
        </p:txBody>
      </p:sp>
      <p:sp>
        <p:nvSpPr>
          <p:cNvPr id="16387" name="Rectangle 5"/>
          <p:cNvSpPr>
            <a:spLocks noChangeArrowheads="1"/>
          </p:cNvSpPr>
          <p:nvPr/>
        </p:nvSpPr>
        <p:spPr bwMode="auto">
          <a:xfrm>
            <a:off x="1600200" y="1676400"/>
            <a:ext cx="7543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spcBef>
                <a:spcPct val="20000"/>
              </a:spcBef>
            </a:pPr>
            <a:endParaRPr lang="en-US" altLang="en-US" dirty="0">
              <a:latin typeface="75 Helvetica Bold" pitchFamily="-110" charset="0"/>
              <a:ea typeface="Osaka" pitchFamily="-110" charset="-128"/>
            </a:endParaRPr>
          </a:p>
          <a:p>
            <a:pPr eaLnBrk="1" hangingPunct="1">
              <a:spcBef>
                <a:spcPct val="20000"/>
              </a:spcBef>
            </a:pPr>
            <a:r>
              <a:rPr lang="en-US" altLang="en-US" b="1" dirty="0" smtClean="0">
                <a:latin typeface="Helvetica" panose="020B0604020202020204" pitchFamily="34" charset="0"/>
                <a:ea typeface="Osaka" pitchFamily="-110" charset="-128"/>
              </a:rPr>
              <a:t>Thank you!</a:t>
            </a:r>
            <a:endParaRPr lang="en-US" altLang="en-US" b="1" dirty="0">
              <a:latin typeface="Helvetica" panose="020B0604020202020204" pitchFamily="34" charset="0"/>
              <a:ea typeface="Osaka" pitchFamily="-110" charset="-128"/>
            </a:endParaRPr>
          </a:p>
          <a:p>
            <a:pPr eaLnBrk="1" hangingPunct="1">
              <a:spcBef>
                <a:spcPct val="20000"/>
              </a:spcBef>
            </a:pPr>
            <a:endParaRPr lang="en-US" altLang="en-US" dirty="0" smtClean="0">
              <a:latin typeface="L Helvetica Light" pitchFamily="-110" charset="0"/>
              <a:ea typeface="Osaka" pitchFamily="-110" charset="-128"/>
            </a:endParaRPr>
          </a:p>
          <a:p>
            <a:pPr eaLnBrk="1" hangingPunct="1">
              <a:spcBef>
                <a:spcPct val="20000"/>
              </a:spcBef>
            </a:pPr>
            <a:r>
              <a:rPr lang="en-US" altLang="en-US" sz="1800" dirty="0" smtClean="0">
                <a:latin typeface="L Helvetica Light" pitchFamily="-110" charset="0"/>
                <a:ea typeface="Osaka" pitchFamily="-110" charset="-128"/>
              </a:rPr>
              <a:t>John Papinchak, University Registrar</a:t>
            </a:r>
          </a:p>
          <a:p>
            <a:pPr eaLnBrk="1" hangingPunct="1">
              <a:spcBef>
                <a:spcPct val="20000"/>
              </a:spcBef>
            </a:pPr>
            <a:r>
              <a:rPr lang="en-US" altLang="en-US" sz="1800" dirty="0" smtClean="0">
                <a:latin typeface="L Helvetica Light" pitchFamily="-110" charset="0"/>
                <a:ea typeface="Osaka" pitchFamily="-110" charset="-128"/>
              </a:rPr>
              <a:t>Carnegie Mellon University</a:t>
            </a:r>
          </a:p>
          <a:p>
            <a:pPr eaLnBrk="1" hangingPunct="1">
              <a:spcBef>
                <a:spcPct val="20000"/>
              </a:spcBef>
            </a:pPr>
            <a:r>
              <a:rPr lang="en-US" altLang="en-US" sz="1800" dirty="0" smtClean="0">
                <a:latin typeface="L Helvetica Light" pitchFamily="-110" charset="0"/>
                <a:ea typeface="Osaka" pitchFamily="-110" charset="-128"/>
                <a:hlinkClick r:id="rId3"/>
              </a:rPr>
              <a:t>jp7p@andrew.cmu.edu</a:t>
            </a:r>
            <a:endParaRPr lang="en-US" altLang="en-US" sz="1800" dirty="0" smtClean="0">
              <a:latin typeface="L Helvetica Light" pitchFamily="-110" charset="0"/>
              <a:ea typeface="Osaka" pitchFamily="-110" charset="-128"/>
            </a:endParaRPr>
          </a:p>
          <a:p>
            <a:pPr eaLnBrk="1" hangingPunct="1">
              <a:spcBef>
                <a:spcPct val="20000"/>
              </a:spcBef>
            </a:pPr>
            <a:r>
              <a:rPr lang="en-US" altLang="en-US" sz="1800" dirty="0" smtClean="0">
                <a:latin typeface="L Helvetica Light" pitchFamily="-110" charset="0"/>
                <a:ea typeface="Osaka" pitchFamily="-110" charset="-128"/>
              </a:rPr>
              <a:t>412.268.7404</a:t>
            </a:r>
            <a:endParaRPr lang="en-US" altLang="en-US" sz="1800" dirty="0">
              <a:latin typeface="L Helvetica Light" pitchFamily="-110" charset="0"/>
              <a:ea typeface="Osaka" pitchFamily="-110" charset="-128"/>
            </a:endParaRPr>
          </a:p>
        </p:txBody>
      </p:sp>
    </p:spTree>
    <p:extLst>
      <p:ext uri="{BB962C8B-B14F-4D97-AF65-F5344CB8AC3E}">
        <p14:creationId xmlns:p14="http://schemas.microsoft.com/office/powerpoint/2010/main" val="1984033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600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r>
              <a:rPr lang="en-US" altLang="en-US" sz="4000" dirty="0" err="1" smtClean="0">
                <a:solidFill>
                  <a:schemeClr val="tx2"/>
                </a:solidFill>
                <a:latin typeface="Times" panose="02020603050405020304" pitchFamily="18" charset="0"/>
                <a:ea typeface="Osaka" pitchFamily="-110" charset="-128"/>
              </a:rPr>
              <a:t>Blockchain</a:t>
            </a:r>
            <a:r>
              <a:rPr lang="en-US" altLang="en-US" sz="4000" dirty="0">
                <a:solidFill>
                  <a:schemeClr val="tx2"/>
                </a:solidFill>
                <a:latin typeface="Times" panose="02020603050405020304" pitchFamily="18" charset="0"/>
                <a:ea typeface="Osaka" pitchFamily="-110" charset="-128"/>
              </a:rPr>
              <a:t> </a:t>
            </a:r>
            <a:r>
              <a:rPr lang="en-US" altLang="en-US" sz="4000" dirty="0" smtClean="0">
                <a:solidFill>
                  <a:schemeClr val="tx2"/>
                </a:solidFill>
                <a:latin typeface="Times" panose="02020603050405020304" pitchFamily="18" charset="0"/>
                <a:ea typeface="Osaka" pitchFamily="-110" charset="-128"/>
              </a:rPr>
              <a:t>– a brief history</a:t>
            </a:r>
            <a:endParaRPr lang="en-US" altLang="en-US" sz="4200" dirty="0">
              <a:solidFill>
                <a:schemeClr val="tx2"/>
              </a:solidFill>
              <a:latin typeface="Times" panose="02020603050405020304" pitchFamily="18" charset="0"/>
              <a:ea typeface="Osaka" pitchFamily="-110" charset="-128"/>
            </a:endParaRPr>
          </a:p>
        </p:txBody>
      </p:sp>
      <p:sp>
        <p:nvSpPr>
          <p:cNvPr id="16387" name="Rectangle 5"/>
          <p:cNvSpPr>
            <a:spLocks noChangeArrowheads="1"/>
          </p:cNvSpPr>
          <p:nvPr/>
        </p:nvSpPr>
        <p:spPr bwMode="auto">
          <a:xfrm>
            <a:off x="457200" y="1143000"/>
            <a:ext cx="822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spcBef>
                <a:spcPct val="20000"/>
              </a:spcBef>
            </a:pPr>
            <a:r>
              <a:rPr lang="en-US" b="1" dirty="0" smtClean="0">
                <a:latin typeface="45 Helvetica Light"/>
              </a:rPr>
              <a:t>The </a:t>
            </a:r>
            <a:r>
              <a:rPr lang="en-US" b="1" dirty="0" err="1">
                <a:latin typeface="45 Helvetica Light"/>
              </a:rPr>
              <a:t>blockchain</a:t>
            </a:r>
            <a:r>
              <a:rPr lang="en-US" b="1" dirty="0">
                <a:latin typeface="45 Helvetica Light"/>
              </a:rPr>
              <a:t> is often described as </a:t>
            </a:r>
            <a:r>
              <a:rPr lang="en-US" b="1" dirty="0" smtClean="0">
                <a:latin typeface="45 Helvetica Light"/>
              </a:rPr>
              <a:t>distributed, digital </a:t>
            </a:r>
            <a:r>
              <a:rPr lang="en-US" b="1" dirty="0">
                <a:latin typeface="45 Helvetica Light"/>
              </a:rPr>
              <a:t>ledger. </a:t>
            </a:r>
            <a:endParaRPr lang="en-US" b="1" dirty="0" smtClean="0">
              <a:latin typeface="45 Helvetica Light"/>
            </a:endParaRPr>
          </a:p>
          <a:p>
            <a:pPr eaLnBrk="1" hangingPunct="1">
              <a:spcBef>
                <a:spcPct val="20000"/>
              </a:spcBef>
            </a:pPr>
            <a:r>
              <a:rPr lang="en-US" dirty="0" err="1" smtClean="0">
                <a:latin typeface="45 Helvetica Light"/>
              </a:rPr>
              <a:t>Blockchain</a:t>
            </a:r>
            <a:r>
              <a:rPr lang="en-US" dirty="0" smtClean="0">
                <a:latin typeface="45 Helvetica Light"/>
              </a:rPr>
              <a:t> </a:t>
            </a:r>
            <a:r>
              <a:rPr lang="en-US" dirty="0">
                <a:latin typeface="45 Helvetica Light"/>
              </a:rPr>
              <a:t>is an emerging technology where objects or information of value can be stored and shared in a secure manner. </a:t>
            </a:r>
            <a:endParaRPr lang="en-US" altLang="en-US" dirty="0" smtClean="0">
              <a:latin typeface="45 Helvetica Light"/>
              <a:ea typeface="Osaka" pitchFamily="-110" charset="-128"/>
            </a:endParaRPr>
          </a:p>
          <a:p>
            <a:pPr eaLnBrk="1" hangingPunct="1">
              <a:spcBef>
                <a:spcPct val="20000"/>
              </a:spcBef>
              <a:buFont typeface="Arial" panose="020B0604020202020204" pitchFamily="34" charset="0"/>
              <a:buChar char="•"/>
            </a:pPr>
            <a:r>
              <a:rPr lang="en-US" altLang="en-US" sz="1800" dirty="0" err="1" smtClean="0">
                <a:latin typeface="45 Helvetica Light"/>
                <a:ea typeface="Osaka" pitchFamily="-110" charset="-128"/>
              </a:rPr>
              <a:t>Blockchain</a:t>
            </a:r>
            <a:r>
              <a:rPr lang="en-US" altLang="en-US" sz="1800" dirty="0" smtClean="0">
                <a:latin typeface="45 Helvetica Light"/>
                <a:ea typeface="Osaka" pitchFamily="-110" charset="-128"/>
              </a:rPr>
              <a:t> technology enables agreements to be collectively maintained by anyone, taking away the monopoly of “truth” maintenance from central authorities. </a:t>
            </a:r>
            <a:endParaRPr lang="en-US" altLang="en-US" sz="1800" dirty="0">
              <a:latin typeface="45 Helvetica Light"/>
              <a:ea typeface="Osaka" pitchFamily="-110" charset="-128"/>
            </a:endParaRPr>
          </a:p>
          <a:p>
            <a:pPr eaLnBrk="1" hangingPunct="1">
              <a:spcBef>
                <a:spcPct val="20000"/>
              </a:spcBef>
            </a:pPr>
            <a:r>
              <a:rPr lang="en-US" altLang="en-US" sz="1800" dirty="0" smtClean="0">
                <a:latin typeface="45 Helvetica Light"/>
                <a:ea typeface="Osaka" pitchFamily="-110" charset="-128"/>
              </a:rPr>
              <a:t>•</a:t>
            </a:r>
            <a:r>
              <a:rPr lang="en-US" altLang="en-US" sz="1800" dirty="0">
                <a:latin typeface="45 Helvetica Light"/>
                <a:ea typeface="Osaka" pitchFamily="-110" charset="-128"/>
              </a:rPr>
              <a:t>	</a:t>
            </a:r>
            <a:r>
              <a:rPr lang="en-US" sz="1800" dirty="0">
                <a:latin typeface="45 Helvetica Light"/>
              </a:rPr>
              <a:t>The </a:t>
            </a:r>
            <a:r>
              <a:rPr lang="en-US" sz="1800" dirty="0" err="1">
                <a:latin typeface="45 Helvetica Light"/>
              </a:rPr>
              <a:t>blockchain</a:t>
            </a:r>
            <a:r>
              <a:rPr lang="en-US" sz="1800" dirty="0">
                <a:latin typeface="45 Helvetica Light"/>
              </a:rPr>
              <a:t> was first defined in the original source code for Bitcoin. </a:t>
            </a:r>
            <a:r>
              <a:rPr lang="en-US" sz="1800" dirty="0" smtClean="0">
                <a:latin typeface="45 Helvetica Light"/>
              </a:rPr>
              <a:t>While interest in Bitcoin has ebbed and flowed, interest in </a:t>
            </a:r>
            <a:r>
              <a:rPr lang="en-US" sz="1800" dirty="0" err="1" smtClean="0">
                <a:latin typeface="45 Helvetica Light"/>
              </a:rPr>
              <a:t>blockchain</a:t>
            </a:r>
            <a:r>
              <a:rPr lang="en-US" sz="1800" dirty="0" smtClean="0">
                <a:latin typeface="45 Helvetica Light"/>
              </a:rPr>
              <a:t> continues to grow.</a:t>
            </a:r>
          </a:p>
          <a:p>
            <a:pPr eaLnBrk="1" hangingPunct="1">
              <a:spcBef>
                <a:spcPct val="20000"/>
              </a:spcBef>
            </a:pPr>
            <a:endParaRPr lang="en-US" sz="1800" dirty="0">
              <a:latin typeface="45 Helvetica Light"/>
            </a:endParaRPr>
          </a:p>
          <a:p>
            <a:pPr eaLnBrk="1" hangingPunct="1">
              <a:spcBef>
                <a:spcPct val="20000"/>
              </a:spcBef>
            </a:pPr>
            <a:r>
              <a:rPr lang="en-US" sz="1800" i="1" dirty="0" smtClean="0">
                <a:latin typeface="45 Helvetica Light"/>
                <a:hlinkClick r:id="rId3"/>
              </a:rPr>
              <a:t>https://hackernoon.com/blockchain-for-non-techies-2-how-they-work-2f94d313c7e5</a:t>
            </a:r>
            <a:endParaRPr lang="en-US" sz="1800" i="1" dirty="0" smtClean="0">
              <a:latin typeface="45 Helvetica Light"/>
            </a:endParaRPr>
          </a:p>
          <a:p>
            <a:pPr eaLnBrk="1" hangingPunct="1">
              <a:spcBef>
                <a:spcPct val="20000"/>
              </a:spcBef>
            </a:pPr>
            <a:endParaRPr lang="en-US" sz="1800" i="1" dirty="0" smtClean="0">
              <a:latin typeface="45 Helvetica Light"/>
            </a:endParaRPr>
          </a:p>
          <a:p>
            <a:pPr eaLnBrk="1" hangingPunct="1">
              <a:spcBef>
                <a:spcPct val="20000"/>
              </a:spcBef>
            </a:pPr>
            <a:endParaRPr lang="en-US" altLang="en-US" sz="1800" dirty="0">
              <a:latin typeface="45 Helvetica Light"/>
              <a:ea typeface="Osaka" pitchFamily="-11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600200" y="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r>
              <a:rPr lang="en-US" altLang="en-US" sz="4000" dirty="0" smtClean="0">
                <a:solidFill>
                  <a:schemeClr val="tx2"/>
                </a:solidFill>
                <a:latin typeface="Times" panose="02020603050405020304" pitchFamily="18" charset="0"/>
                <a:ea typeface="Osaka" pitchFamily="-110" charset="-128"/>
              </a:rPr>
              <a:t>How it works</a:t>
            </a:r>
            <a:endParaRPr lang="en-US" altLang="en-US" sz="4200" dirty="0">
              <a:solidFill>
                <a:schemeClr val="tx2"/>
              </a:solidFill>
              <a:latin typeface="Times" panose="02020603050405020304" pitchFamily="18" charset="0"/>
              <a:ea typeface="Osaka" pitchFamily="-110" charset="-128"/>
            </a:endParaRPr>
          </a:p>
        </p:txBody>
      </p:sp>
      <p:sp>
        <p:nvSpPr>
          <p:cNvPr id="16387" name="Rectangle 5"/>
          <p:cNvSpPr>
            <a:spLocks noChangeArrowheads="1"/>
          </p:cNvSpPr>
          <p:nvPr/>
        </p:nvSpPr>
        <p:spPr bwMode="auto">
          <a:xfrm>
            <a:off x="457200" y="11430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spcBef>
                <a:spcPct val="20000"/>
              </a:spcBef>
            </a:pPr>
            <a:r>
              <a:rPr lang="en-US" b="0" i="0" dirty="0" smtClean="0">
                <a:solidFill>
                  <a:srgbClr val="333333"/>
                </a:solidFill>
                <a:effectLst/>
                <a:latin typeface="Linux Libertine"/>
              </a:rPr>
              <a:t>One of the key features of the </a:t>
            </a:r>
            <a:r>
              <a:rPr lang="en-US" b="0" i="0" dirty="0" err="1" smtClean="0">
                <a:solidFill>
                  <a:srgbClr val="333333"/>
                </a:solidFill>
                <a:effectLst/>
                <a:latin typeface="Linux Libertine"/>
              </a:rPr>
              <a:t>blockchain</a:t>
            </a:r>
            <a:r>
              <a:rPr lang="en-US" b="0" i="0" dirty="0" smtClean="0">
                <a:solidFill>
                  <a:srgbClr val="333333"/>
                </a:solidFill>
                <a:effectLst/>
                <a:latin typeface="Linux Libertine"/>
              </a:rPr>
              <a:t> is that it is a </a:t>
            </a:r>
            <a:r>
              <a:rPr lang="en-US" b="0" i="1" dirty="0" smtClean="0">
                <a:solidFill>
                  <a:srgbClr val="333333"/>
                </a:solidFill>
                <a:effectLst/>
                <a:latin typeface="Linux Libertine"/>
              </a:rPr>
              <a:t>distributed </a:t>
            </a:r>
            <a:r>
              <a:rPr lang="en-US" b="0" i="0" dirty="0" smtClean="0">
                <a:solidFill>
                  <a:srgbClr val="333333"/>
                </a:solidFill>
                <a:effectLst/>
                <a:latin typeface="Linux Libertine"/>
              </a:rPr>
              <a:t>database; that is to say, the database exists in multiple copies across multiple computers.</a:t>
            </a:r>
            <a:endParaRPr lang="en-US" altLang="en-US" dirty="0">
              <a:latin typeface="L Helvetica Light" pitchFamily="-110" charset="0"/>
              <a:ea typeface="Osaka" pitchFamily="-110" charset="-128"/>
            </a:endParaRPr>
          </a:p>
          <a:p>
            <a:pPr eaLnBrk="1" hangingPunct="1">
              <a:lnSpc>
                <a:spcPct val="50000"/>
              </a:lnSpc>
              <a:spcBef>
                <a:spcPct val="20000"/>
              </a:spcBef>
            </a:pPr>
            <a:endParaRPr lang="en-US" altLang="en-US" sz="1600" dirty="0">
              <a:latin typeface="L Helvetica Light" pitchFamily="-110" charset="0"/>
              <a:ea typeface="Osaka" pitchFamily="-110" charset="-128"/>
            </a:endParaRPr>
          </a:p>
          <a:p>
            <a:pPr eaLnBrk="1" hangingPunct="1">
              <a:spcBef>
                <a:spcPct val="20000"/>
              </a:spcBef>
            </a:pPr>
            <a:r>
              <a:rPr lang="en-US" altLang="en-US" sz="1600" dirty="0">
                <a:latin typeface="L Helvetica Light" pitchFamily="-110" charset="0"/>
                <a:ea typeface="Osaka" pitchFamily="-110" charset="-128"/>
              </a:rPr>
              <a:t>•	</a:t>
            </a:r>
            <a:r>
              <a:rPr lang="en-US" sz="1600" b="0" i="0" dirty="0" smtClean="0">
                <a:solidFill>
                  <a:srgbClr val="333333"/>
                </a:solidFill>
                <a:effectLst/>
                <a:latin typeface="Linux Libertine"/>
              </a:rPr>
              <a:t>These computers form a peer-to-peer network, meaning that there is no single, centralized database or server, but rather the </a:t>
            </a:r>
            <a:r>
              <a:rPr lang="en-US" sz="1600" b="0" i="0" dirty="0" err="1" smtClean="0">
                <a:solidFill>
                  <a:srgbClr val="333333"/>
                </a:solidFill>
                <a:effectLst/>
                <a:latin typeface="Linux Libertine"/>
              </a:rPr>
              <a:t>blockchain</a:t>
            </a:r>
            <a:r>
              <a:rPr lang="en-US" sz="1600" b="0" i="0" dirty="0" smtClean="0">
                <a:solidFill>
                  <a:srgbClr val="333333"/>
                </a:solidFill>
                <a:effectLst/>
                <a:latin typeface="Linux Libertine"/>
              </a:rPr>
              <a:t> database exists across a decentralized network of machines, each acting as a node on that network.</a:t>
            </a:r>
          </a:p>
          <a:p>
            <a:pPr eaLnBrk="1" hangingPunct="1">
              <a:spcBef>
                <a:spcPct val="20000"/>
              </a:spcBef>
            </a:pPr>
            <a:r>
              <a:rPr lang="en-US" altLang="en-US" sz="1600" dirty="0" smtClean="0">
                <a:latin typeface="L Helvetica Light" pitchFamily="-110" charset="0"/>
                <a:ea typeface="Osaka" pitchFamily="-110" charset="-128"/>
              </a:rPr>
              <a:t>•</a:t>
            </a:r>
            <a:r>
              <a:rPr lang="en-US" altLang="en-US" sz="1600" dirty="0">
                <a:latin typeface="L Helvetica Light" pitchFamily="-110" charset="0"/>
                <a:ea typeface="Osaka" pitchFamily="-110" charset="-128"/>
              </a:rPr>
              <a:t>	</a:t>
            </a:r>
            <a:r>
              <a:rPr lang="en-US" sz="1600" b="0" i="0" dirty="0" smtClean="0">
                <a:solidFill>
                  <a:srgbClr val="333333"/>
                </a:solidFill>
                <a:effectLst/>
                <a:latin typeface="Linux Libertine"/>
              </a:rPr>
              <a:t>Transactions on the </a:t>
            </a:r>
            <a:r>
              <a:rPr lang="en-US" sz="1600" b="0" i="0" dirty="0" err="1" smtClean="0">
                <a:solidFill>
                  <a:srgbClr val="333333"/>
                </a:solidFill>
                <a:effectLst/>
                <a:latin typeface="Linux Libertine"/>
              </a:rPr>
              <a:t>blockchain</a:t>
            </a:r>
            <a:r>
              <a:rPr lang="en-US" sz="1600" b="0" i="0" dirty="0" smtClean="0">
                <a:solidFill>
                  <a:srgbClr val="333333"/>
                </a:solidFill>
                <a:effectLst/>
                <a:latin typeface="Linux Libertine"/>
              </a:rPr>
              <a:t> are signed digitally, using public key cryptography.</a:t>
            </a:r>
          </a:p>
          <a:p>
            <a:pPr eaLnBrk="1" hangingPunct="1">
              <a:spcBef>
                <a:spcPct val="20000"/>
              </a:spcBef>
            </a:pPr>
            <a:r>
              <a:rPr lang="en-US" sz="1600" dirty="0">
                <a:solidFill>
                  <a:srgbClr val="333333"/>
                </a:solidFill>
                <a:latin typeface="Linux Libertine"/>
              </a:rPr>
              <a:t>	</a:t>
            </a:r>
            <a:r>
              <a:rPr lang="en-US" sz="1600" dirty="0" smtClean="0">
                <a:solidFill>
                  <a:srgbClr val="333333"/>
                </a:solidFill>
                <a:latin typeface="Linux Libertine"/>
              </a:rPr>
              <a:t>P</a:t>
            </a:r>
            <a:r>
              <a:rPr lang="en-US" sz="1600" b="0" i="0" dirty="0" smtClean="0">
                <a:solidFill>
                  <a:srgbClr val="333333"/>
                </a:solidFill>
                <a:effectLst/>
                <a:latin typeface="Linux Libertine"/>
              </a:rPr>
              <a:t>ublic key cryptography uses two keys, which makes it harder to crack.</a:t>
            </a:r>
          </a:p>
          <a:p>
            <a:pPr eaLnBrk="1" hangingPunct="1">
              <a:spcBef>
                <a:spcPct val="20000"/>
              </a:spcBef>
            </a:pPr>
            <a:r>
              <a:rPr lang="en-US" sz="1600" dirty="0">
                <a:solidFill>
                  <a:srgbClr val="333333"/>
                </a:solidFill>
                <a:latin typeface="Linux Libertine"/>
              </a:rPr>
              <a:t>	</a:t>
            </a:r>
            <a:r>
              <a:rPr lang="en-US" sz="1600" b="0" i="0" dirty="0" smtClean="0">
                <a:solidFill>
                  <a:srgbClr val="333333"/>
                </a:solidFill>
                <a:effectLst/>
                <a:latin typeface="Linux Libertine"/>
              </a:rPr>
              <a:t>There is a public and private key – related mathematically but because of the complexity of that math, nearly impossible (or at least computationally infeasible) to guess.</a:t>
            </a:r>
            <a:r>
              <a:rPr lang="en-US" altLang="en-US" sz="1600" dirty="0" smtClean="0">
                <a:latin typeface="L Helvetica Light" pitchFamily="-110" charset="0"/>
                <a:ea typeface="Osaka" pitchFamily="-110" charset="-128"/>
              </a:rPr>
              <a:t> </a:t>
            </a:r>
            <a:endParaRPr lang="en-US" altLang="en-US" sz="1600" dirty="0">
              <a:latin typeface="L Helvetica Light" pitchFamily="-110" charset="0"/>
              <a:ea typeface="Osaka" pitchFamily="-110" charset="-128"/>
            </a:endParaRPr>
          </a:p>
          <a:p>
            <a:pPr eaLnBrk="1" hangingPunct="1">
              <a:spcBef>
                <a:spcPct val="20000"/>
              </a:spcBef>
            </a:pPr>
            <a:r>
              <a:rPr lang="en-US" altLang="en-US" sz="1600" dirty="0">
                <a:latin typeface="L Helvetica Light" pitchFamily="-110" charset="0"/>
                <a:ea typeface="Osaka" pitchFamily="-110" charset="-128"/>
              </a:rPr>
              <a:t>•	</a:t>
            </a:r>
            <a:r>
              <a:rPr lang="en-US" altLang="en-US" sz="1600" dirty="0">
                <a:solidFill>
                  <a:srgbClr val="333333"/>
                </a:solidFill>
                <a:latin typeface="Linux Libertine"/>
              </a:rPr>
              <a:t>T</a:t>
            </a:r>
            <a:r>
              <a:rPr lang="en-US" sz="1600" b="0" i="0" dirty="0" smtClean="0">
                <a:solidFill>
                  <a:srgbClr val="333333"/>
                </a:solidFill>
                <a:effectLst/>
                <a:latin typeface="Linux Libertine"/>
              </a:rPr>
              <a:t>he public key can be used to sign and encrypt a message that’s being sent; the recipient – and only the designated recipient – can decrypt that transaction with their private key.</a:t>
            </a:r>
          </a:p>
          <a:p>
            <a:pPr eaLnBrk="1" hangingPunct="1">
              <a:spcBef>
                <a:spcPct val="20000"/>
              </a:spcBef>
            </a:pPr>
            <a:endParaRPr lang="en-US" altLang="en-US" sz="1600" dirty="0">
              <a:solidFill>
                <a:srgbClr val="333333"/>
              </a:solidFill>
              <a:latin typeface="Linux Libertine"/>
              <a:ea typeface="Osaka" pitchFamily="-110" charset="-128"/>
            </a:endParaRPr>
          </a:p>
          <a:p>
            <a:pPr eaLnBrk="1" hangingPunct="1">
              <a:spcBef>
                <a:spcPct val="20000"/>
              </a:spcBef>
            </a:pPr>
            <a:r>
              <a:rPr lang="en-US" altLang="en-US" sz="1600" i="1" dirty="0" smtClean="0">
                <a:latin typeface="Helvetica" panose="020B0604020202020204" pitchFamily="34" charset="0"/>
                <a:ea typeface="Osaka" pitchFamily="-110" charset="-128"/>
                <a:hlinkClick r:id="rId3"/>
              </a:rPr>
              <a:t>http://hackeducation.com/2016/04/07/blockchain-education-guide</a:t>
            </a:r>
            <a:endParaRPr lang="en-US" altLang="en-US" sz="1600" i="1" dirty="0" smtClean="0">
              <a:latin typeface="Helvetica" panose="020B0604020202020204" pitchFamily="34" charset="0"/>
              <a:ea typeface="Osaka" pitchFamily="-110" charset="-128"/>
            </a:endParaRPr>
          </a:p>
          <a:p>
            <a:pPr eaLnBrk="1" hangingPunct="1">
              <a:spcBef>
                <a:spcPct val="20000"/>
              </a:spcBef>
            </a:pPr>
            <a:endParaRPr lang="en-US" altLang="en-US" sz="1600" i="1" dirty="0">
              <a:latin typeface="Helvetica" panose="020B0604020202020204" pitchFamily="34" charset="0"/>
              <a:ea typeface="Osaka" pitchFamily="-110" charset="-128"/>
            </a:endParaRPr>
          </a:p>
        </p:txBody>
      </p:sp>
    </p:spTree>
    <p:extLst>
      <p:ext uri="{BB962C8B-B14F-4D97-AF65-F5344CB8AC3E}">
        <p14:creationId xmlns:p14="http://schemas.microsoft.com/office/powerpoint/2010/main" val="2570472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600200" y="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endParaRPr lang="en-US" altLang="en-US" sz="4200" dirty="0">
              <a:solidFill>
                <a:schemeClr val="tx2"/>
              </a:solidFill>
              <a:latin typeface="Times" panose="02020603050405020304" pitchFamily="18" charset="0"/>
              <a:ea typeface="Osaka" pitchFamily="-110" charset="-128"/>
            </a:endParaRPr>
          </a:p>
        </p:txBody>
      </p:sp>
      <p:sp>
        <p:nvSpPr>
          <p:cNvPr id="16387" name="Rectangle 5"/>
          <p:cNvSpPr>
            <a:spLocks noChangeArrowheads="1"/>
          </p:cNvSpPr>
          <p:nvPr/>
        </p:nvSpPr>
        <p:spPr bwMode="auto">
          <a:xfrm>
            <a:off x="457200" y="11430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spcBef>
                <a:spcPct val="20000"/>
              </a:spcBef>
            </a:pPr>
            <a:endParaRPr lang="en-US" altLang="en-US" sz="1600" i="1" dirty="0" smtClean="0">
              <a:solidFill>
                <a:srgbClr val="333333"/>
              </a:solidFill>
              <a:latin typeface="Linux Libertine"/>
              <a:ea typeface="Osaka" pitchFamily="-110" charset="-128"/>
              <a:hlinkClick r:id="rId3"/>
            </a:endParaRPr>
          </a:p>
          <a:p>
            <a:pPr eaLnBrk="1" hangingPunct="1">
              <a:spcBef>
                <a:spcPct val="20000"/>
              </a:spcBef>
            </a:pPr>
            <a:endParaRPr lang="en-US" altLang="en-US" sz="1600" i="1" dirty="0">
              <a:solidFill>
                <a:srgbClr val="333333"/>
              </a:solidFill>
              <a:latin typeface="Linux Libertine"/>
              <a:ea typeface="Osaka" pitchFamily="-110" charset="-128"/>
              <a:hlinkClick r:id="rId3"/>
            </a:endParaRPr>
          </a:p>
          <a:p>
            <a:pPr eaLnBrk="1" hangingPunct="1">
              <a:spcBef>
                <a:spcPct val="20000"/>
              </a:spcBef>
            </a:pPr>
            <a:endParaRPr lang="en-US" altLang="en-US" sz="1600" i="1" dirty="0" smtClean="0">
              <a:solidFill>
                <a:srgbClr val="333333"/>
              </a:solidFill>
              <a:latin typeface="Linux Libertine"/>
              <a:ea typeface="Osaka" pitchFamily="-110" charset="-128"/>
              <a:hlinkClick r:id="rId3"/>
            </a:endParaRPr>
          </a:p>
          <a:p>
            <a:pPr eaLnBrk="1" hangingPunct="1">
              <a:spcBef>
                <a:spcPct val="20000"/>
              </a:spcBef>
            </a:pPr>
            <a:endParaRPr lang="en-US" altLang="en-US" sz="1600" i="1" dirty="0">
              <a:solidFill>
                <a:srgbClr val="333333"/>
              </a:solidFill>
              <a:latin typeface="Linux Libertine"/>
              <a:ea typeface="Osaka" pitchFamily="-110" charset="-128"/>
              <a:hlinkClick r:id="rId3"/>
            </a:endParaRPr>
          </a:p>
          <a:p>
            <a:pPr eaLnBrk="1" hangingPunct="1">
              <a:spcBef>
                <a:spcPct val="20000"/>
              </a:spcBef>
            </a:pPr>
            <a:endParaRPr lang="en-US" altLang="en-US" sz="1600" i="1" dirty="0" smtClean="0">
              <a:solidFill>
                <a:srgbClr val="333333"/>
              </a:solidFill>
              <a:latin typeface="Linux Libertine"/>
              <a:ea typeface="Osaka" pitchFamily="-110" charset="-128"/>
              <a:hlinkClick r:id="rId3"/>
            </a:endParaRPr>
          </a:p>
          <a:p>
            <a:pPr eaLnBrk="1" hangingPunct="1">
              <a:spcBef>
                <a:spcPct val="20000"/>
              </a:spcBef>
            </a:pPr>
            <a:endParaRPr lang="en-US" altLang="en-US" sz="1600" i="1" dirty="0">
              <a:solidFill>
                <a:srgbClr val="333333"/>
              </a:solidFill>
              <a:latin typeface="Linux Libertine"/>
              <a:ea typeface="Osaka" pitchFamily="-110" charset="-128"/>
              <a:hlinkClick r:id="rId3"/>
            </a:endParaRPr>
          </a:p>
          <a:p>
            <a:pPr eaLnBrk="1" hangingPunct="1">
              <a:spcBef>
                <a:spcPct val="20000"/>
              </a:spcBef>
            </a:pPr>
            <a:endParaRPr lang="en-US" altLang="en-US" sz="1600" i="1" dirty="0" smtClean="0">
              <a:solidFill>
                <a:srgbClr val="333333"/>
              </a:solidFill>
              <a:latin typeface="Linux Libertine"/>
              <a:ea typeface="Osaka" pitchFamily="-110" charset="-128"/>
              <a:hlinkClick r:id="rId3"/>
            </a:endParaRPr>
          </a:p>
          <a:p>
            <a:pPr eaLnBrk="1" hangingPunct="1">
              <a:spcBef>
                <a:spcPct val="20000"/>
              </a:spcBef>
            </a:pPr>
            <a:endParaRPr lang="en-US" altLang="en-US" sz="1600" i="1" dirty="0">
              <a:solidFill>
                <a:srgbClr val="333333"/>
              </a:solidFill>
              <a:latin typeface="Linux Libertine"/>
              <a:ea typeface="Osaka" pitchFamily="-110" charset="-128"/>
              <a:hlinkClick r:id="rId3"/>
            </a:endParaRPr>
          </a:p>
          <a:p>
            <a:pPr eaLnBrk="1" hangingPunct="1">
              <a:spcBef>
                <a:spcPct val="20000"/>
              </a:spcBef>
            </a:pPr>
            <a:endParaRPr lang="en-US" altLang="en-US" sz="1600" i="1" dirty="0" smtClean="0">
              <a:solidFill>
                <a:srgbClr val="333333"/>
              </a:solidFill>
              <a:latin typeface="Linux Libertine"/>
              <a:ea typeface="Osaka" pitchFamily="-110" charset="-128"/>
              <a:hlinkClick r:id="rId3"/>
            </a:endParaRPr>
          </a:p>
          <a:p>
            <a:pPr eaLnBrk="1" hangingPunct="1">
              <a:spcBef>
                <a:spcPct val="20000"/>
              </a:spcBef>
            </a:pPr>
            <a:endParaRPr lang="en-US" altLang="en-US" sz="1600" i="1" dirty="0">
              <a:solidFill>
                <a:srgbClr val="333333"/>
              </a:solidFill>
              <a:latin typeface="Linux Libertine"/>
              <a:ea typeface="Osaka" pitchFamily="-110" charset="-128"/>
              <a:hlinkClick r:id="rId3"/>
            </a:endParaRPr>
          </a:p>
          <a:p>
            <a:pPr eaLnBrk="1" hangingPunct="1">
              <a:spcBef>
                <a:spcPct val="20000"/>
              </a:spcBef>
            </a:pPr>
            <a:endParaRPr lang="en-US" altLang="en-US" sz="1600" i="1" dirty="0" smtClean="0">
              <a:solidFill>
                <a:srgbClr val="333333"/>
              </a:solidFill>
              <a:latin typeface="Linux Libertine"/>
              <a:ea typeface="Osaka" pitchFamily="-110" charset="-128"/>
              <a:hlinkClick r:id="rId3"/>
            </a:endParaRPr>
          </a:p>
          <a:p>
            <a:pPr eaLnBrk="1" hangingPunct="1">
              <a:spcBef>
                <a:spcPct val="20000"/>
              </a:spcBef>
            </a:pPr>
            <a:endParaRPr lang="en-US" altLang="en-US" sz="1600" i="1" dirty="0">
              <a:solidFill>
                <a:srgbClr val="333333"/>
              </a:solidFill>
              <a:latin typeface="Linux Libertine"/>
              <a:ea typeface="Osaka" pitchFamily="-110" charset="-128"/>
              <a:hlinkClick r:id="rId3"/>
            </a:endParaRPr>
          </a:p>
          <a:p>
            <a:pPr eaLnBrk="1" hangingPunct="1">
              <a:spcBef>
                <a:spcPct val="20000"/>
              </a:spcBef>
            </a:pPr>
            <a:endParaRPr lang="en-US" altLang="en-US" sz="1600" i="1" dirty="0" smtClean="0">
              <a:solidFill>
                <a:srgbClr val="333333"/>
              </a:solidFill>
              <a:latin typeface="Linux Libertine"/>
              <a:ea typeface="Osaka" pitchFamily="-110" charset="-128"/>
              <a:hlinkClick r:id="rId3"/>
            </a:endParaRPr>
          </a:p>
          <a:p>
            <a:pPr eaLnBrk="1" hangingPunct="1">
              <a:spcBef>
                <a:spcPct val="20000"/>
              </a:spcBef>
            </a:pPr>
            <a:endParaRPr lang="en-US" altLang="en-US" sz="1600" i="1" dirty="0">
              <a:solidFill>
                <a:srgbClr val="333333"/>
              </a:solidFill>
              <a:latin typeface="Linux Libertine"/>
              <a:ea typeface="Osaka" pitchFamily="-110" charset="-128"/>
              <a:hlinkClick r:id="rId3"/>
            </a:endParaRPr>
          </a:p>
          <a:p>
            <a:pPr eaLnBrk="1" hangingPunct="1">
              <a:spcBef>
                <a:spcPct val="20000"/>
              </a:spcBef>
            </a:pPr>
            <a:endParaRPr lang="en-US" altLang="en-US" sz="1600" i="1" dirty="0" smtClean="0">
              <a:solidFill>
                <a:srgbClr val="333333"/>
              </a:solidFill>
              <a:latin typeface="Linux Libertine"/>
              <a:ea typeface="Osaka" pitchFamily="-110" charset="-128"/>
              <a:hlinkClick r:id="rId3"/>
            </a:endParaRPr>
          </a:p>
          <a:p>
            <a:pPr eaLnBrk="1" hangingPunct="1">
              <a:spcBef>
                <a:spcPct val="20000"/>
              </a:spcBef>
            </a:pPr>
            <a:endParaRPr lang="en-US" altLang="en-US" sz="1600" i="1" dirty="0" smtClean="0">
              <a:solidFill>
                <a:srgbClr val="333333"/>
              </a:solidFill>
              <a:latin typeface="Linux Libertine"/>
              <a:ea typeface="Osaka" pitchFamily="-110" charset="-128"/>
              <a:hlinkClick r:id="rId3"/>
            </a:endParaRPr>
          </a:p>
          <a:p>
            <a:pPr eaLnBrk="1" hangingPunct="1">
              <a:spcBef>
                <a:spcPct val="20000"/>
              </a:spcBef>
            </a:pPr>
            <a:r>
              <a:rPr lang="en-US" altLang="en-US" sz="1600" i="1" dirty="0" smtClean="0">
                <a:solidFill>
                  <a:srgbClr val="333333"/>
                </a:solidFill>
                <a:latin typeface="Linux Libertine"/>
                <a:ea typeface="Osaka" pitchFamily="-110" charset="-128"/>
                <a:hlinkClick r:id="rId3"/>
              </a:rPr>
              <a:t>https://www.weforum.org/agenda/2016/06/blockchain-explained-simply/</a:t>
            </a:r>
            <a:endParaRPr lang="en-US" altLang="en-US" sz="1600" i="1" dirty="0" smtClean="0">
              <a:solidFill>
                <a:srgbClr val="333333"/>
              </a:solidFill>
              <a:latin typeface="Linux Libertine"/>
              <a:ea typeface="Osaka" pitchFamily="-110" charset="-128"/>
            </a:endParaRPr>
          </a:p>
          <a:p>
            <a:pPr eaLnBrk="1" hangingPunct="1">
              <a:spcBef>
                <a:spcPct val="20000"/>
              </a:spcBef>
            </a:pPr>
            <a:endParaRPr lang="en-US" altLang="en-US" sz="1600" i="1" dirty="0">
              <a:latin typeface="Helvetica" panose="020B0604020202020204" pitchFamily="34" charset="0"/>
              <a:ea typeface="Osaka" pitchFamily="-110" charset="-128"/>
            </a:endParaRPr>
          </a:p>
        </p:txBody>
      </p:sp>
      <p:pic>
        <p:nvPicPr>
          <p:cNvPr id="20482" name="Picture 2" descr="How a blockchain work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0200"/>
            <a:ext cx="7162800" cy="527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635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600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r>
              <a:rPr lang="en-US" altLang="en-US" sz="4000" dirty="0" smtClean="0">
                <a:solidFill>
                  <a:schemeClr val="tx2"/>
                </a:solidFill>
                <a:latin typeface="Times" panose="02020603050405020304" pitchFamily="18" charset="0"/>
                <a:ea typeface="Osaka" pitchFamily="-110" charset="-128"/>
              </a:rPr>
              <a:t>How it works - continued</a:t>
            </a:r>
            <a:endParaRPr lang="en-US" altLang="en-US" sz="4200" dirty="0">
              <a:solidFill>
                <a:schemeClr val="tx2"/>
              </a:solidFill>
              <a:latin typeface="Times" panose="02020603050405020304" pitchFamily="18" charset="0"/>
              <a:ea typeface="Osaka" pitchFamily="-110" charset="-128"/>
            </a:endParaRPr>
          </a:p>
        </p:txBody>
      </p:sp>
      <p:sp>
        <p:nvSpPr>
          <p:cNvPr id="16387" name="Rectangle 5"/>
          <p:cNvSpPr>
            <a:spLocks noChangeArrowheads="1"/>
          </p:cNvSpPr>
          <p:nvPr/>
        </p:nvSpPr>
        <p:spPr bwMode="auto">
          <a:xfrm>
            <a:off x="457200" y="11430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spcBef>
                <a:spcPct val="20000"/>
              </a:spcBef>
            </a:pPr>
            <a:r>
              <a:rPr lang="en-US" b="0" i="0" dirty="0" smtClean="0">
                <a:solidFill>
                  <a:srgbClr val="333333"/>
                </a:solidFill>
                <a:effectLst/>
                <a:latin typeface="Linux Libertine"/>
              </a:rPr>
              <a:t>In addition to encrypting messages, public key cryptography can be used to authenticate an identity as well as to verify that the message – or in the case of a transaction on the </a:t>
            </a:r>
            <a:r>
              <a:rPr lang="en-US" b="0" i="0" dirty="0" err="1" smtClean="0">
                <a:solidFill>
                  <a:srgbClr val="333333"/>
                </a:solidFill>
                <a:effectLst/>
                <a:latin typeface="Linux Libertine"/>
              </a:rPr>
              <a:t>blockchain</a:t>
            </a:r>
            <a:r>
              <a:rPr lang="en-US" b="0" i="0" dirty="0" smtClean="0">
                <a:solidFill>
                  <a:srgbClr val="333333"/>
                </a:solidFill>
                <a:effectLst/>
                <a:latin typeface="Linux Libertine"/>
              </a:rPr>
              <a:t> – has not been altered.)</a:t>
            </a:r>
          </a:p>
          <a:p>
            <a:pPr eaLnBrk="1" hangingPunct="1">
              <a:lnSpc>
                <a:spcPct val="50000"/>
              </a:lnSpc>
              <a:spcBef>
                <a:spcPct val="20000"/>
              </a:spcBef>
            </a:pPr>
            <a:endParaRPr lang="en-US" altLang="en-US" sz="1600" dirty="0">
              <a:latin typeface="L Helvetica Light" pitchFamily="-110" charset="0"/>
              <a:ea typeface="Osaka" pitchFamily="-110" charset="-128"/>
            </a:endParaRPr>
          </a:p>
          <a:p>
            <a:pPr eaLnBrk="1" hangingPunct="1">
              <a:spcBef>
                <a:spcPct val="20000"/>
              </a:spcBef>
            </a:pPr>
            <a:r>
              <a:rPr lang="en-US" altLang="en-US" sz="1600" dirty="0">
                <a:latin typeface="L Helvetica Light" pitchFamily="-110" charset="0"/>
                <a:ea typeface="Osaka" pitchFamily="-110" charset="-128"/>
              </a:rPr>
              <a:t>•	</a:t>
            </a:r>
            <a:r>
              <a:rPr lang="en-US" sz="1600" b="0" i="0" dirty="0" smtClean="0">
                <a:solidFill>
                  <a:srgbClr val="333333"/>
                </a:solidFill>
                <a:effectLst/>
                <a:latin typeface="Linux Libertine"/>
              </a:rPr>
              <a:t>Because of the distributed nature of the </a:t>
            </a:r>
            <a:r>
              <a:rPr lang="en-US" sz="1600" b="0" i="0" dirty="0" err="1" smtClean="0">
                <a:solidFill>
                  <a:srgbClr val="333333"/>
                </a:solidFill>
                <a:effectLst/>
                <a:latin typeface="Linux Libertine"/>
              </a:rPr>
              <a:t>blockchain</a:t>
            </a:r>
            <a:r>
              <a:rPr lang="en-US" sz="1600" b="0" i="0" dirty="0" smtClean="0">
                <a:solidFill>
                  <a:srgbClr val="333333"/>
                </a:solidFill>
                <a:effectLst/>
                <a:latin typeface="Linux Libertine"/>
              </a:rPr>
              <a:t> database, data about all new transactions must be propagated to all nodes on the network so that the </a:t>
            </a:r>
            <a:r>
              <a:rPr lang="en-US" sz="1600" b="0" i="0" dirty="0" err="1" smtClean="0">
                <a:solidFill>
                  <a:srgbClr val="333333"/>
                </a:solidFill>
                <a:effectLst/>
                <a:latin typeface="Linux Libertine"/>
              </a:rPr>
              <a:t>blockchain</a:t>
            </a:r>
            <a:r>
              <a:rPr lang="en-US" sz="1600" b="0" i="0" dirty="0" smtClean="0">
                <a:solidFill>
                  <a:srgbClr val="333333"/>
                </a:solidFill>
                <a:effectLst/>
                <a:latin typeface="Linux Libertine"/>
              </a:rPr>
              <a:t> stays in sync as one “world wide ledger,” and not as many conflicting ledgers. That means that in order to update the </a:t>
            </a:r>
            <a:r>
              <a:rPr lang="en-US" sz="1600" b="0" i="0" dirty="0" err="1" smtClean="0">
                <a:solidFill>
                  <a:srgbClr val="333333"/>
                </a:solidFill>
                <a:effectLst/>
                <a:latin typeface="Linux Libertine"/>
              </a:rPr>
              <a:t>blockchain</a:t>
            </a:r>
            <a:r>
              <a:rPr lang="en-US" sz="1600" b="0" i="0" dirty="0" smtClean="0">
                <a:solidFill>
                  <a:srgbClr val="333333"/>
                </a:solidFill>
                <a:effectLst/>
                <a:latin typeface="Linux Libertine"/>
              </a:rPr>
              <a:t>, these multiple, distributed copies of it must be reconciled so that they all contain the same version.</a:t>
            </a:r>
          </a:p>
          <a:p>
            <a:pPr>
              <a:buFont typeface="Arial" panose="020B0604020202020204" pitchFamily="34" charset="0"/>
              <a:buChar char="•"/>
            </a:pPr>
            <a:r>
              <a:rPr lang="en-US" sz="1600" b="0" i="0" dirty="0" smtClean="0">
                <a:solidFill>
                  <a:srgbClr val="333333"/>
                </a:solidFill>
                <a:effectLst/>
                <a:latin typeface="Linux Libertine"/>
              </a:rPr>
              <a:t>This happens in the </a:t>
            </a:r>
            <a:r>
              <a:rPr lang="en-US" sz="1600" b="0" i="0" dirty="0" err="1" smtClean="0">
                <a:solidFill>
                  <a:srgbClr val="333333"/>
                </a:solidFill>
                <a:effectLst/>
                <a:latin typeface="Linux Libertine"/>
              </a:rPr>
              <a:t>blockchain</a:t>
            </a:r>
            <a:r>
              <a:rPr lang="en-US" sz="1600" b="0" i="0" dirty="0" smtClean="0">
                <a:solidFill>
                  <a:srgbClr val="333333"/>
                </a:solidFill>
                <a:effectLst/>
                <a:latin typeface="Linux Libertine"/>
              </a:rPr>
              <a:t> via a consensus process: the majority of the nodes in the system must concur. </a:t>
            </a:r>
          </a:p>
          <a:p>
            <a:pPr>
              <a:buFont typeface="Arial" panose="020B0604020202020204" pitchFamily="34" charset="0"/>
              <a:buChar char="•"/>
            </a:pPr>
            <a:r>
              <a:rPr lang="en-US" sz="1600" b="0" i="0" dirty="0" smtClean="0">
                <a:solidFill>
                  <a:srgbClr val="333333"/>
                </a:solidFill>
                <a:effectLst/>
                <a:latin typeface="Linux Libertine"/>
              </a:rPr>
              <a:t>This consensus process is one of the key innovations of the </a:t>
            </a:r>
            <a:r>
              <a:rPr lang="en-US" sz="1600" b="0" i="0" dirty="0" err="1" smtClean="0">
                <a:solidFill>
                  <a:srgbClr val="333333"/>
                </a:solidFill>
                <a:effectLst/>
                <a:latin typeface="Linux Libertine"/>
              </a:rPr>
              <a:t>blockchain</a:t>
            </a:r>
            <a:r>
              <a:rPr lang="en-US" sz="1600" b="0" i="0" dirty="0" smtClean="0">
                <a:solidFill>
                  <a:srgbClr val="333333"/>
                </a:solidFill>
                <a:effectLst/>
                <a:latin typeface="Linux Libertine"/>
              </a:rPr>
              <a:t>: it is “emergent,” rather than happening at a scheduled time or interval as each new transaction and block is verified computationally.</a:t>
            </a:r>
          </a:p>
          <a:p>
            <a:pPr eaLnBrk="1" hangingPunct="1">
              <a:spcBef>
                <a:spcPct val="20000"/>
              </a:spcBef>
            </a:pPr>
            <a:endParaRPr lang="en-US" altLang="en-US" sz="1600" i="1" dirty="0" smtClean="0">
              <a:latin typeface="Helvetica" panose="020B0604020202020204" pitchFamily="34" charset="0"/>
              <a:ea typeface="Osaka" pitchFamily="-110" charset="-128"/>
            </a:endParaRPr>
          </a:p>
          <a:p>
            <a:pPr eaLnBrk="1" hangingPunct="1">
              <a:spcBef>
                <a:spcPct val="20000"/>
              </a:spcBef>
            </a:pPr>
            <a:r>
              <a:rPr lang="en-US" altLang="en-US" sz="1600" i="1" dirty="0" smtClean="0">
                <a:latin typeface="Helvetica" panose="020B0604020202020204" pitchFamily="34" charset="0"/>
                <a:ea typeface="Osaka" pitchFamily="-110" charset="-128"/>
                <a:hlinkClick r:id="rId3"/>
              </a:rPr>
              <a:t>http://hackeducation.com/2016/04/07/blockchain-education-guide</a:t>
            </a:r>
            <a:endParaRPr lang="en-US" altLang="en-US" sz="1600" i="1" dirty="0" smtClean="0">
              <a:latin typeface="Helvetica" panose="020B0604020202020204" pitchFamily="34" charset="0"/>
              <a:ea typeface="Osaka" pitchFamily="-110" charset="-128"/>
            </a:endParaRPr>
          </a:p>
          <a:p>
            <a:pPr eaLnBrk="1" hangingPunct="1">
              <a:spcBef>
                <a:spcPct val="20000"/>
              </a:spcBef>
            </a:pPr>
            <a:endParaRPr lang="en-US" altLang="en-US" sz="1600" i="1" dirty="0">
              <a:latin typeface="Helvetica" panose="020B0604020202020204" pitchFamily="34" charset="0"/>
              <a:ea typeface="Osaka" pitchFamily="-110" charset="-128"/>
            </a:endParaRPr>
          </a:p>
        </p:txBody>
      </p:sp>
    </p:spTree>
    <p:extLst>
      <p:ext uri="{BB962C8B-B14F-4D97-AF65-F5344CB8AC3E}">
        <p14:creationId xmlns:p14="http://schemas.microsoft.com/office/powerpoint/2010/main" val="930185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600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r>
              <a:rPr lang="en-US" altLang="en-US" sz="4000" dirty="0" smtClean="0">
                <a:solidFill>
                  <a:schemeClr val="tx2"/>
                </a:solidFill>
                <a:latin typeface="Times" panose="02020603050405020304" pitchFamily="18" charset="0"/>
                <a:ea typeface="Osaka" pitchFamily="-110" charset="-128"/>
              </a:rPr>
              <a:t>How it works - continued</a:t>
            </a:r>
            <a:endParaRPr lang="en-US" altLang="en-US" sz="4200" dirty="0">
              <a:solidFill>
                <a:schemeClr val="tx2"/>
              </a:solidFill>
              <a:latin typeface="Times" panose="02020603050405020304" pitchFamily="18" charset="0"/>
              <a:ea typeface="Osaka" pitchFamily="-110" charset="-128"/>
            </a:endParaRPr>
          </a:p>
        </p:txBody>
      </p:sp>
      <p:sp>
        <p:nvSpPr>
          <p:cNvPr id="16387" name="Rectangle 5"/>
          <p:cNvSpPr>
            <a:spLocks noChangeArrowheads="1"/>
          </p:cNvSpPr>
          <p:nvPr/>
        </p:nvSpPr>
        <p:spPr bwMode="auto">
          <a:xfrm>
            <a:off x="457200" y="11430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spcBef>
                <a:spcPct val="20000"/>
              </a:spcBef>
            </a:pPr>
            <a:r>
              <a:rPr lang="en-US" dirty="0">
                <a:solidFill>
                  <a:srgbClr val="333333"/>
                </a:solidFill>
                <a:latin typeface="Linux Libertine"/>
              </a:rPr>
              <a:t>Each block of the </a:t>
            </a:r>
            <a:r>
              <a:rPr lang="en-US" dirty="0" err="1">
                <a:solidFill>
                  <a:srgbClr val="333333"/>
                </a:solidFill>
                <a:latin typeface="Linux Libertine"/>
              </a:rPr>
              <a:t>blockchain</a:t>
            </a:r>
            <a:r>
              <a:rPr lang="en-US" dirty="0">
                <a:solidFill>
                  <a:srgbClr val="333333"/>
                </a:solidFill>
                <a:latin typeface="Linux Libertine"/>
              </a:rPr>
              <a:t> is made up of a list of </a:t>
            </a:r>
            <a:r>
              <a:rPr lang="en-US" dirty="0" smtClean="0">
                <a:solidFill>
                  <a:srgbClr val="333333"/>
                </a:solidFill>
                <a:latin typeface="Linux Libertine"/>
              </a:rPr>
              <a:t>transactions with each </a:t>
            </a:r>
            <a:r>
              <a:rPr lang="en-US" dirty="0">
                <a:solidFill>
                  <a:srgbClr val="333333"/>
                </a:solidFill>
                <a:latin typeface="Linux Libertine"/>
              </a:rPr>
              <a:t>block also </a:t>
            </a:r>
            <a:r>
              <a:rPr lang="en-US" dirty="0" smtClean="0">
                <a:solidFill>
                  <a:srgbClr val="333333"/>
                </a:solidFill>
                <a:latin typeface="Linux Libertine"/>
              </a:rPr>
              <a:t>containing </a:t>
            </a:r>
            <a:r>
              <a:rPr lang="en-US" dirty="0">
                <a:solidFill>
                  <a:srgbClr val="333333"/>
                </a:solidFill>
                <a:latin typeface="Linux Libertine"/>
              </a:rPr>
              <a:t>a block header. </a:t>
            </a:r>
          </a:p>
          <a:p>
            <a:pPr eaLnBrk="1" hangingPunct="1">
              <a:lnSpc>
                <a:spcPct val="50000"/>
              </a:lnSpc>
              <a:spcBef>
                <a:spcPct val="20000"/>
              </a:spcBef>
            </a:pPr>
            <a:endParaRPr lang="en-US" altLang="en-US" sz="1800" dirty="0">
              <a:latin typeface="L Helvetica Light" pitchFamily="-110" charset="0"/>
              <a:ea typeface="Osaka" pitchFamily="-110" charset="-128"/>
            </a:endParaRPr>
          </a:p>
          <a:p>
            <a:pPr eaLnBrk="1" hangingPunct="1">
              <a:spcBef>
                <a:spcPct val="20000"/>
              </a:spcBef>
            </a:pPr>
            <a:r>
              <a:rPr lang="en-US" altLang="en-US" sz="1800" dirty="0">
                <a:latin typeface="L Helvetica Light" pitchFamily="-110" charset="0"/>
                <a:ea typeface="Osaka" pitchFamily="-110" charset="-128"/>
              </a:rPr>
              <a:t>•	</a:t>
            </a:r>
            <a:r>
              <a:rPr lang="en-US" sz="1800" b="0" i="0" dirty="0" smtClean="0">
                <a:solidFill>
                  <a:srgbClr val="333333"/>
                </a:solidFill>
                <a:effectLst/>
                <a:latin typeface="Linux Libertine"/>
              </a:rPr>
              <a:t>That header, in turn, contains (at least) three sets of metadata: </a:t>
            </a:r>
          </a:p>
          <a:p>
            <a:pPr marL="684213">
              <a:buAutoNum type="arabicParenR"/>
            </a:pPr>
            <a:r>
              <a:rPr lang="en-US" sz="1800" b="0" i="0" dirty="0" smtClean="0">
                <a:solidFill>
                  <a:srgbClr val="333333"/>
                </a:solidFill>
                <a:effectLst/>
                <a:latin typeface="Linux Libertine"/>
              </a:rPr>
              <a:t>structured data about the transactions in the block; </a:t>
            </a:r>
          </a:p>
          <a:p>
            <a:pPr marL="684213">
              <a:buAutoNum type="arabicParenR"/>
            </a:pPr>
            <a:r>
              <a:rPr lang="en-US" sz="1800" b="0" i="0" dirty="0" smtClean="0">
                <a:solidFill>
                  <a:srgbClr val="333333"/>
                </a:solidFill>
                <a:effectLst/>
                <a:latin typeface="Linux Libertine"/>
              </a:rPr>
              <a:t>the timestamp and data about the proof-of-work algorithm (this is how new blocks are mined and verified – more on this in a minute); </a:t>
            </a:r>
          </a:p>
          <a:p>
            <a:pPr marL="684213">
              <a:buAutoNum type="arabicParenR"/>
            </a:pPr>
            <a:r>
              <a:rPr lang="en-US" sz="1800" b="0" i="0" dirty="0" smtClean="0">
                <a:solidFill>
                  <a:srgbClr val="333333"/>
                </a:solidFill>
                <a:effectLst/>
                <a:latin typeface="Linux Libertine"/>
              </a:rPr>
              <a:t>a reference to the parent block – that is, the previous block – via a “hash” (in order words, a cryptographic algorithm). </a:t>
            </a:r>
          </a:p>
          <a:p>
            <a:pPr marL="341313" indent="0"/>
            <a:r>
              <a:rPr lang="en-US" sz="1800" b="0" i="0" dirty="0" smtClean="0">
                <a:solidFill>
                  <a:srgbClr val="333333"/>
                </a:solidFill>
                <a:effectLst/>
                <a:latin typeface="Linux Libertine"/>
              </a:rPr>
              <a:t>This creates the “chain” part of the </a:t>
            </a:r>
            <a:r>
              <a:rPr lang="en-US" sz="1800" b="0" i="0" dirty="0" err="1" smtClean="0">
                <a:solidFill>
                  <a:srgbClr val="333333"/>
                </a:solidFill>
                <a:effectLst/>
                <a:latin typeface="Linux Libertine"/>
              </a:rPr>
              <a:t>blockchain</a:t>
            </a:r>
            <a:r>
              <a:rPr lang="en-US" sz="1800" b="0" i="0" dirty="0" smtClean="0">
                <a:solidFill>
                  <a:srgbClr val="333333"/>
                </a:solidFill>
                <a:effectLst/>
                <a:latin typeface="Linux Libertine"/>
              </a:rPr>
              <a:t>. Each block in the </a:t>
            </a:r>
            <a:r>
              <a:rPr lang="en-US" sz="1800" b="0" i="0" dirty="0" err="1" smtClean="0">
                <a:solidFill>
                  <a:srgbClr val="333333"/>
                </a:solidFill>
                <a:effectLst/>
                <a:latin typeface="Linux Libertine"/>
              </a:rPr>
              <a:t>blockchain</a:t>
            </a:r>
            <a:r>
              <a:rPr lang="en-US" sz="1800" b="0" i="0" dirty="0" smtClean="0">
                <a:solidFill>
                  <a:srgbClr val="333333"/>
                </a:solidFill>
                <a:effectLst/>
                <a:latin typeface="Linux Libertine"/>
              </a:rPr>
              <a:t> can be identified by a hash of its header.</a:t>
            </a:r>
          </a:p>
          <a:p>
            <a:pPr eaLnBrk="1" hangingPunct="1">
              <a:spcBef>
                <a:spcPct val="20000"/>
              </a:spcBef>
            </a:pPr>
            <a:endParaRPr lang="en-US" altLang="en-US" sz="1600" i="1" dirty="0" smtClean="0">
              <a:latin typeface="Helvetica" panose="020B0604020202020204" pitchFamily="34" charset="0"/>
              <a:ea typeface="Osaka" pitchFamily="-110" charset="-128"/>
            </a:endParaRPr>
          </a:p>
          <a:p>
            <a:pPr eaLnBrk="1" hangingPunct="1">
              <a:spcBef>
                <a:spcPct val="20000"/>
              </a:spcBef>
            </a:pPr>
            <a:r>
              <a:rPr lang="en-US" altLang="en-US" sz="1600" i="1" dirty="0" smtClean="0">
                <a:latin typeface="Helvetica" panose="020B0604020202020204" pitchFamily="34" charset="0"/>
                <a:ea typeface="Osaka" pitchFamily="-110" charset="-128"/>
                <a:hlinkClick r:id="rId3"/>
              </a:rPr>
              <a:t>http://hackeducation.com/2016/04/07/blockchain-education-guide</a:t>
            </a:r>
            <a:endParaRPr lang="en-US" altLang="en-US" sz="1600" i="1" dirty="0" smtClean="0">
              <a:latin typeface="Helvetica" panose="020B0604020202020204" pitchFamily="34" charset="0"/>
              <a:ea typeface="Osaka" pitchFamily="-110" charset="-128"/>
            </a:endParaRPr>
          </a:p>
          <a:p>
            <a:pPr eaLnBrk="1" hangingPunct="1">
              <a:spcBef>
                <a:spcPct val="20000"/>
              </a:spcBef>
            </a:pPr>
            <a:endParaRPr lang="en-US" altLang="en-US" sz="1600" i="1" dirty="0">
              <a:latin typeface="Helvetica" panose="020B0604020202020204" pitchFamily="34" charset="0"/>
              <a:ea typeface="Osaka" pitchFamily="-110" charset="-128"/>
            </a:endParaRPr>
          </a:p>
        </p:txBody>
      </p:sp>
    </p:spTree>
    <p:extLst>
      <p:ext uri="{BB962C8B-B14F-4D97-AF65-F5344CB8AC3E}">
        <p14:creationId xmlns:p14="http://schemas.microsoft.com/office/powerpoint/2010/main" val="234267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914400" y="0"/>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r>
              <a:rPr lang="en-US" altLang="en-US" sz="4000" dirty="0" smtClean="0">
                <a:solidFill>
                  <a:schemeClr val="tx2"/>
                </a:solidFill>
                <a:latin typeface="Times" panose="02020603050405020304" pitchFamily="18" charset="0"/>
                <a:ea typeface="Osaka" pitchFamily="-110" charset="-128"/>
              </a:rPr>
              <a:t>How does this apply to Higher Ed?</a:t>
            </a:r>
            <a:endParaRPr lang="en-US" altLang="en-US" sz="4200" dirty="0">
              <a:solidFill>
                <a:schemeClr val="tx2"/>
              </a:solidFill>
              <a:latin typeface="Times" panose="02020603050405020304" pitchFamily="18" charset="0"/>
              <a:ea typeface="Osaka" pitchFamily="-110" charset="-128"/>
            </a:endParaRPr>
          </a:p>
        </p:txBody>
      </p:sp>
      <p:sp>
        <p:nvSpPr>
          <p:cNvPr id="16387" name="Rectangle 5"/>
          <p:cNvSpPr>
            <a:spLocks noChangeArrowheads="1"/>
          </p:cNvSpPr>
          <p:nvPr/>
        </p:nvSpPr>
        <p:spPr bwMode="auto">
          <a:xfrm>
            <a:off x="457200" y="11430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spcBef>
                <a:spcPct val="20000"/>
              </a:spcBef>
              <a:buFont typeface="Arial" panose="020B0604020202020204" pitchFamily="34" charset="0"/>
              <a:buChar char="•"/>
            </a:pPr>
            <a:r>
              <a:rPr lang="en-US" dirty="0" smtClean="0"/>
              <a:t>Stanford – we’ve seen this today</a:t>
            </a:r>
          </a:p>
          <a:p>
            <a:pPr eaLnBrk="1" hangingPunct="1">
              <a:spcBef>
                <a:spcPct val="20000"/>
              </a:spcBef>
              <a:buFont typeface="Arial" panose="020B0604020202020204" pitchFamily="34" charset="0"/>
              <a:buChar char="•"/>
            </a:pPr>
            <a:r>
              <a:rPr lang="en-US" altLang="en-US" dirty="0" smtClean="0">
                <a:latin typeface="L Helvetica Light" pitchFamily="-110" charset="0"/>
                <a:ea typeface="Osaka" pitchFamily="-110" charset="-128"/>
              </a:rPr>
              <a:t>University of Texas &amp; </a:t>
            </a:r>
            <a:r>
              <a:rPr lang="en-US" dirty="0" err="1"/>
              <a:t>ChainScript</a:t>
            </a:r>
            <a:r>
              <a:rPr lang="en-US" dirty="0"/>
              <a:t>™</a:t>
            </a:r>
            <a:endParaRPr lang="en-US" altLang="en-US" dirty="0" smtClean="0">
              <a:latin typeface="L Helvetica Light" pitchFamily="-110" charset="0"/>
              <a:ea typeface="Osaka" pitchFamily="-110" charset="-128"/>
            </a:endParaRPr>
          </a:p>
          <a:p>
            <a:pPr marL="460375" indent="0" eaLnBrk="1" hangingPunct="1">
              <a:spcBef>
                <a:spcPct val="20000"/>
              </a:spcBef>
            </a:pPr>
            <a:r>
              <a:rPr lang="en-US" sz="1800" dirty="0"/>
              <a:t>Created to deliver unbundled, stackable professional and academic offerings and credentials in a single system, </a:t>
            </a:r>
            <a:r>
              <a:rPr lang="en-US" sz="1800" dirty="0" err="1"/>
              <a:t>TEx</a:t>
            </a:r>
            <a:r>
              <a:rPr lang="en-US" sz="1800" dirty="0"/>
              <a:t> guides students on personalized journeys across a lifetime of educational programming and experiences</a:t>
            </a:r>
            <a:r>
              <a:rPr lang="en-US" sz="1800" dirty="0" smtClean="0"/>
              <a:t>.</a:t>
            </a:r>
          </a:p>
          <a:p>
            <a:pPr marL="460375" indent="0" eaLnBrk="1" hangingPunct="1">
              <a:spcBef>
                <a:spcPct val="20000"/>
              </a:spcBef>
            </a:pPr>
            <a:r>
              <a:rPr lang="en-US" altLang="en-US" sz="1800" i="1" dirty="0" smtClean="0">
                <a:latin typeface="L Helvetica Light" pitchFamily="-110" charset="0"/>
                <a:ea typeface="Osaka" pitchFamily="-110" charset="-128"/>
                <a:hlinkClick r:id="rId3"/>
              </a:rPr>
              <a:t>https://utx.edu/initiatives/tex/</a:t>
            </a:r>
            <a:endParaRPr lang="en-US" altLang="en-US" sz="1800" i="1" dirty="0" smtClean="0">
              <a:latin typeface="L Helvetica Light" pitchFamily="-110" charset="0"/>
              <a:ea typeface="Osaka" pitchFamily="-110" charset="-128"/>
            </a:endParaRPr>
          </a:p>
          <a:p>
            <a:pPr eaLnBrk="1" hangingPunct="1">
              <a:spcBef>
                <a:spcPct val="20000"/>
              </a:spcBef>
              <a:buFont typeface="Arial" panose="020B0604020202020204" pitchFamily="34" charset="0"/>
              <a:buChar char="•"/>
            </a:pPr>
            <a:r>
              <a:rPr lang="en-US" altLang="en-US" dirty="0" smtClean="0">
                <a:latin typeface="L Helvetica Light" pitchFamily="-110" charset="0"/>
                <a:ea typeface="Osaka" pitchFamily="-110" charset="-128"/>
              </a:rPr>
              <a:t>University of Maryland University College (UMUC)</a:t>
            </a:r>
          </a:p>
          <a:p>
            <a:pPr marL="460375" indent="0" eaLnBrk="1" hangingPunct="1">
              <a:spcBef>
                <a:spcPct val="20000"/>
              </a:spcBef>
            </a:pPr>
            <a:r>
              <a:rPr lang="en-US" sz="1800" dirty="0" smtClean="0"/>
              <a:t>UMUC is running a pilot facilitated by IMS Global through Learning Objects for a new open-source transcript tool. The system displays students’ skills in multiple contexts, showing a more holistic and well-rounded picture than the transcripts of yesteryear, which only verified the requirements toward a specific degree. Shendy added that both students’ and employers’ needs are helping to drive the design.</a:t>
            </a:r>
          </a:p>
          <a:p>
            <a:pPr marL="460375" indent="0" eaLnBrk="1" hangingPunct="1">
              <a:spcBef>
                <a:spcPct val="20000"/>
              </a:spcBef>
            </a:pPr>
            <a:r>
              <a:rPr lang="en-US" altLang="en-US" sz="1800" i="1" dirty="0" smtClean="0">
                <a:latin typeface="L Helvetica Light" pitchFamily="-110" charset="0"/>
                <a:ea typeface="Osaka" pitchFamily="-110" charset="-128"/>
                <a:hlinkClick r:id="rId4"/>
              </a:rPr>
              <a:t>http://nextgenlearning.org/blog/does-degree-ever-expire-examining-extended-transcript</a:t>
            </a:r>
            <a:endParaRPr lang="en-US" altLang="en-US" sz="1800" i="1" dirty="0" smtClean="0">
              <a:latin typeface="L Helvetica Light" pitchFamily="-110" charset="0"/>
              <a:ea typeface="Osaka" pitchFamily="-110" charset="-128"/>
            </a:endParaRPr>
          </a:p>
          <a:p>
            <a:pPr marL="460375" indent="0" eaLnBrk="1" hangingPunct="1">
              <a:spcBef>
                <a:spcPct val="20000"/>
              </a:spcBef>
            </a:pPr>
            <a:endParaRPr lang="en-US" altLang="en-US" sz="1800" dirty="0" smtClean="0">
              <a:latin typeface="L Helvetica Light" pitchFamily="-110" charset="0"/>
              <a:ea typeface="Osaka" pitchFamily="-110" charset="-128"/>
            </a:endParaRPr>
          </a:p>
          <a:p>
            <a:pPr marL="460375" indent="0" eaLnBrk="1" hangingPunct="1">
              <a:spcBef>
                <a:spcPct val="20000"/>
              </a:spcBef>
            </a:pPr>
            <a:endParaRPr lang="en-US" altLang="en-US" sz="1600" i="1" dirty="0">
              <a:latin typeface="L Helvetica Light" pitchFamily="-110" charset="0"/>
              <a:ea typeface="Osaka" pitchFamily="-110" charset="-128"/>
            </a:endParaRPr>
          </a:p>
        </p:txBody>
      </p:sp>
    </p:spTree>
    <p:extLst>
      <p:ext uri="{BB962C8B-B14F-4D97-AF65-F5344CB8AC3E}">
        <p14:creationId xmlns:p14="http://schemas.microsoft.com/office/powerpoint/2010/main" val="991877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914400" y="0"/>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r>
              <a:rPr lang="en-US" altLang="en-US" sz="4000" dirty="0" smtClean="0">
                <a:solidFill>
                  <a:schemeClr val="tx2"/>
                </a:solidFill>
                <a:latin typeface="Times" panose="02020603050405020304" pitchFamily="18" charset="0"/>
                <a:ea typeface="Osaka" pitchFamily="-110" charset="-128"/>
              </a:rPr>
              <a:t>How does this apply to Higher Ed?</a:t>
            </a:r>
            <a:endParaRPr lang="en-US" altLang="en-US" sz="4200" dirty="0">
              <a:solidFill>
                <a:schemeClr val="tx2"/>
              </a:solidFill>
              <a:latin typeface="Times" panose="02020603050405020304" pitchFamily="18" charset="0"/>
              <a:ea typeface="Osaka" pitchFamily="-110" charset="-128"/>
            </a:endParaRPr>
          </a:p>
        </p:txBody>
      </p:sp>
      <p:sp>
        <p:nvSpPr>
          <p:cNvPr id="16387" name="Rectangle 5"/>
          <p:cNvSpPr>
            <a:spLocks noChangeArrowheads="1"/>
          </p:cNvSpPr>
          <p:nvPr/>
        </p:nvSpPr>
        <p:spPr bwMode="auto">
          <a:xfrm>
            <a:off x="457200" y="11430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spcBef>
                <a:spcPct val="20000"/>
              </a:spcBef>
              <a:buFont typeface="Arial" panose="020B0604020202020204" pitchFamily="34" charset="0"/>
              <a:buChar char="•"/>
            </a:pPr>
            <a:r>
              <a:rPr lang="en-US" dirty="0" smtClean="0"/>
              <a:t>The Open University in the UK</a:t>
            </a:r>
          </a:p>
          <a:p>
            <a:pPr marL="460375" indent="0" eaLnBrk="1" hangingPunct="1">
              <a:spcBef>
                <a:spcPct val="20000"/>
              </a:spcBef>
            </a:pPr>
            <a:r>
              <a:rPr lang="en-US" sz="1800" dirty="0" smtClean="0"/>
              <a:t>Applied </a:t>
            </a:r>
            <a:r>
              <a:rPr lang="en-US" sz="1800" dirty="0"/>
              <a:t>to education, says </a:t>
            </a:r>
            <a:r>
              <a:rPr lang="en-US" sz="1800" dirty="0" err="1"/>
              <a:t>KMi</a:t>
            </a:r>
            <a:r>
              <a:rPr lang="en-US" sz="1800" dirty="0"/>
              <a:t> Professor John </a:t>
            </a:r>
            <a:r>
              <a:rPr lang="en-US" sz="1800" dirty="0" err="1"/>
              <a:t>Domingue</a:t>
            </a:r>
            <a:r>
              <a:rPr lang="en-US" sz="1800" dirty="0"/>
              <a:t>, it will give learners ownership of their qualifications and associated coursework and feedback, rather than control being vested in educational institutions or employers.</a:t>
            </a:r>
            <a:endParaRPr lang="en-US" sz="1800" dirty="0" smtClean="0"/>
          </a:p>
          <a:p>
            <a:pPr marL="460375" indent="0" eaLnBrk="1" hangingPunct="1">
              <a:spcBef>
                <a:spcPct val="20000"/>
              </a:spcBef>
            </a:pPr>
            <a:r>
              <a:rPr lang="en-US" altLang="en-US" sz="1800" i="1" dirty="0" smtClean="0">
                <a:latin typeface="L Helvetica Light" pitchFamily="-110" charset="0"/>
                <a:ea typeface="Osaka" pitchFamily="-110" charset="-128"/>
                <a:hlinkClick r:id="rId3"/>
              </a:rPr>
              <a:t>http://blockchain.open.ac.uk/</a:t>
            </a:r>
            <a:endParaRPr lang="en-US" altLang="en-US" sz="1800" i="1" dirty="0" smtClean="0">
              <a:latin typeface="L Helvetica Light" pitchFamily="-110" charset="0"/>
              <a:ea typeface="Osaka" pitchFamily="-110" charset="-128"/>
            </a:endParaRPr>
          </a:p>
          <a:p>
            <a:pPr marL="460375" indent="0" eaLnBrk="1" hangingPunct="1">
              <a:spcBef>
                <a:spcPct val="20000"/>
              </a:spcBef>
            </a:pPr>
            <a:endParaRPr lang="en-US" altLang="en-US" sz="1600" i="1" dirty="0" smtClean="0">
              <a:latin typeface="L Helvetica Light" pitchFamily="-110" charset="0"/>
              <a:ea typeface="Osaka" pitchFamily="-110" charset="-128"/>
            </a:endParaRPr>
          </a:p>
          <a:p>
            <a:pPr eaLnBrk="1" hangingPunct="1">
              <a:spcBef>
                <a:spcPct val="20000"/>
              </a:spcBef>
              <a:buFont typeface="Arial" panose="020B0604020202020204" pitchFamily="34" charset="0"/>
              <a:buChar char="•"/>
            </a:pPr>
            <a:r>
              <a:rPr lang="en-US" altLang="en-US" dirty="0" smtClean="0">
                <a:latin typeface="L Helvetica Light" pitchFamily="-110" charset="0"/>
                <a:ea typeface="Osaka" pitchFamily="-110" charset="-128"/>
              </a:rPr>
              <a:t>MIT &amp; Learning Machine’s </a:t>
            </a:r>
            <a:r>
              <a:rPr lang="en-US" altLang="en-US" dirty="0" err="1" smtClean="0">
                <a:latin typeface="L Helvetica Light" pitchFamily="-110" charset="0"/>
                <a:ea typeface="Osaka" pitchFamily="-110" charset="-128"/>
              </a:rPr>
              <a:t>Blockcert</a:t>
            </a:r>
            <a:endParaRPr lang="en-US" altLang="en-US" dirty="0" smtClean="0">
              <a:latin typeface="L Helvetica Light" pitchFamily="-110" charset="0"/>
              <a:ea typeface="Osaka" pitchFamily="-110" charset="-128"/>
            </a:endParaRPr>
          </a:p>
          <a:p>
            <a:pPr marL="460375" indent="0" eaLnBrk="1" hangingPunct="1">
              <a:spcBef>
                <a:spcPct val="20000"/>
              </a:spcBef>
            </a:pPr>
            <a:r>
              <a:rPr lang="en-US" sz="1800" dirty="0" smtClean="0"/>
              <a:t>Partnering to pilot digital diplomas to cohorts of June 2017 graduates. </a:t>
            </a:r>
          </a:p>
          <a:p>
            <a:pPr marL="460375" indent="0" eaLnBrk="1" hangingPunct="1">
              <a:spcBef>
                <a:spcPct val="20000"/>
              </a:spcBef>
            </a:pPr>
            <a:r>
              <a:rPr lang="en-US" altLang="en-US" sz="1800" i="1" dirty="0" smtClean="0">
                <a:latin typeface="L Helvetica Light" pitchFamily="-110" charset="0"/>
                <a:ea typeface="Osaka" pitchFamily="-110" charset="-128"/>
                <a:hlinkClick r:id="rId4"/>
              </a:rPr>
              <a:t>https://www.blockcerts.org/</a:t>
            </a:r>
            <a:endParaRPr lang="en-US" altLang="en-US" sz="1800" i="1" dirty="0" smtClean="0">
              <a:latin typeface="L Helvetica Light" pitchFamily="-110" charset="0"/>
              <a:ea typeface="Osaka" pitchFamily="-110" charset="-128"/>
            </a:endParaRPr>
          </a:p>
          <a:p>
            <a:pPr marL="460375" indent="0" eaLnBrk="1" hangingPunct="1">
              <a:spcBef>
                <a:spcPct val="20000"/>
              </a:spcBef>
            </a:pPr>
            <a:endParaRPr lang="en-US" altLang="en-US" sz="2000" i="1" dirty="0" smtClean="0">
              <a:latin typeface="L Helvetica Light" pitchFamily="-110" charset="0"/>
              <a:ea typeface="Osaka" pitchFamily="-110" charset="-128"/>
            </a:endParaRPr>
          </a:p>
        </p:txBody>
      </p:sp>
    </p:spTree>
    <p:extLst>
      <p:ext uri="{BB962C8B-B14F-4D97-AF65-F5344CB8AC3E}">
        <p14:creationId xmlns:p14="http://schemas.microsoft.com/office/powerpoint/2010/main" val="3131336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600200" y="6858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r>
              <a:rPr lang="en-US" altLang="en-US" sz="4000" dirty="0" smtClean="0">
                <a:solidFill>
                  <a:schemeClr val="tx2"/>
                </a:solidFill>
                <a:latin typeface="Times" panose="02020603050405020304" pitchFamily="18" charset="0"/>
                <a:ea typeface="Osaka" pitchFamily="-110" charset="-128"/>
              </a:rPr>
              <a:t>Next Steps?</a:t>
            </a:r>
            <a:endParaRPr lang="en-US" altLang="en-US" sz="4200" dirty="0">
              <a:solidFill>
                <a:schemeClr val="tx2"/>
              </a:solidFill>
              <a:latin typeface="Times" panose="02020603050405020304" pitchFamily="18" charset="0"/>
              <a:ea typeface="Osaka" pitchFamily="-110" charset="-128"/>
            </a:endParaRPr>
          </a:p>
        </p:txBody>
      </p:sp>
      <p:sp>
        <p:nvSpPr>
          <p:cNvPr id="16387" name="Rectangle 5"/>
          <p:cNvSpPr>
            <a:spLocks noChangeArrowheads="1"/>
          </p:cNvSpPr>
          <p:nvPr/>
        </p:nvSpPr>
        <p:spPr bwMode="auto">
          <a:xfrm>
            <a:off x="1600200" y="1676400"/>
            <a:ext cx="7086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45 Helvetica Light" pitchFamily="-110" charset="0"/>
                <a:ea typeface="Geneva" pitchFamily="-110" charset="-128"/>
              </a:defRPr>
            </a:lvl1pPr>
            <a:lvl2pPr marL="37931725" indent="-37474525">
              <a:defRPr sz="2400">
                <a:solidFill>
                  <a:schemeClr val="tx1"/>
                </a:solidFill>
                <a:latin typeface="45 Helvetica Light" pitchFamily="-110" charset="0"/>
                <a:ea typeface="Geneva" pitchFamily="-110" charset="-128"/>
              </a:defRPr>
            </a:lvl2pPr>
            <a:lvl3pPr>
              <a:defRPr sz="2400">
                <a:solidFill>
                  <a:schemeClr val="tx1"/>
                </a:solidFill>
                <a:latin typeface="45 Helvetica Light" pitchFamily="-110" charset="0"/>
                <a:ea typeface="Geneva" pitchFamily="-110" charset="-128"/>
              </a:defRPr>
            </a:lvl3pPr>
            <a:lvl4pPr>
              <a:defRPr sz="2400">
                <a:solidFill>
                  <a:schemeClr val="tx1"/>
                </a:solidFill>
                <a:latin typeface="45 Helvetica Light" pitchFamily="-110" charset="0"/>
                <a:ea typeface="Geneva" pitchFamily="-110" charset="-128"/>
              </a:defRPr>
            </a:lvl4pPr>
            <a:lvl5pPr>
              <a:defRPr sz="2400">
                <a:solidFill>
                  <a:schemeClr val="tx1"/>
                </a:solidFill>
                <a:latin typeface="45 Helvetica Light" pitchFamily="-110" charset="0"/>
                <a:ea typeface="Geneva" pitchFamily="-110" charset="-128"/>
              </a:defRPr>
            </a:lvl5pPr>
            <a:lvl6pPr marL="457200" eaLnBrk="0" fontAlgn="base" hangingPunct="0">
              <a:spcBef>
                <a:spcPct val="0"/>
              </a:spcBef>
              <a:spcAft>
                <a:spcPct val="0"/>
              </a:spcAft>
              <a:defRPr sz="2400">
                <a:solidFill>
                  <a:schemeClr val="tx1"/>
                </a:solidFill>
                <a:latin typeface="45 Helvetica Light" pitchFamily="-110" charset="0"/>
                <a:ea typeface="Geneva" pitchFamily="-110" charset="-128"/>
              </a:defRPr>
            </a:lvl6pPr>
            <a:lvl7pPr marL="914400" eaLnBrk="0" fontAlgn="base" hangingPunct="0">
              <a:spcBef>
                <a:spcPct val="0"/>
              </a:spcBef>
              <a:spcAft>
                <a:spcPct val="0"/>
              </a:spcAft>
              <a:defRPr sz="2400">
                <a:solidFill>
                  <a:schemeClr val="tx1"/>
                </a:solidFill>
                <a:latin typeface="45 Helvetica Light" pitchFamily="-110" charset="0"/>
                <a:ea typeface="Geneva" pitchFamily="-110" charset="-128"/>
              </a:defRPr>
            </a:lvl7pPr>
            <a:lvl8pPr marL="1371600" eaLnBrk="0" fontAlgn="base" hangingPunct="0">
              <a:spcBef>
                <a:spcPct val="0"/>
              </a:spcBef>
              <a:spcAft>
                <a:spcPct val="0"/>
              </a:spcAft>
              <a:defRPr sz="2400">
                <a:solidFill>
                  <a:schemeClr val="tx1"/>
                </a:solidFill>
                <a:latin typeface="45 Helvetica Light" pitchFamily="-110" charset="0"/>
                <a:ea typeface="Geneva" pitchFamily="-110" charset="-128"/>
              </a:defRPr>
            </a:lvl8pPr>
            <a:lvl9pPr marL="1828800" eaLnBrk="0" fontAlgn="base" hangingPunct="0">
              <a:spcBef>
                <a:spcPct val="0"/>
              </a:spcBef>
              <a:spcAft>
                <a:spcPct val="0"/>
              </a:spcAft>
              <a:defRPr sz="2400">
                <a:solidFill>
                  <a:schemeClr val="tx1"/>
                </a:solidFill>
                <a:latin typeface="45 Helvetica Light" pitchFamily="-110" charset="0"/>
                <a:ea typeface="Geneva" pitchFamily="-110" charset="-128"/>
              </a:defRPr>
            </a:lvl9pPr>
          </a:lstStyle>
          <a:p>
            <a:pPr eaLnBrk="1" hangingPunct="1">
              <a:spcBef>
                <a:spcPct val="20000"/>
              </a:spcBef>
            </a:pPr>
            <a:endParaRPr lang="en-US" altLang="en-US" dirty="0">
              <a:latin typeface="75 Helvetica Bold" pitchFamily="-110" charset="0"/>
              <a:ea typeface="Osaka" pitchFamily="-110" charset="-128"/>
            </a:endParaRPr>
          </a:p>
          <a:p>
            <a:pPr eaLnBrk="1" hangingPunct="1">
              <a:spcBef>
                <a:spcPct val="20000"/>
              </a:spcBef>
            </a:pPr>
            <a:r>
              <a:rPr lang="en-US" altLang="en-US" b="1" dirty="0" smtClean="0">
                <a:latin typeface="Helvetica" panose="020B0604020202020204" pitchFamily="34" charset="0"/>
                <a:ea typeface="Osaka" pitchFamily="-110" charset="-128"/>
              </a:rPr>
              <a:t>AACRAO’s Innovation HUB</a:t>
            </a:r>
            <a:endParaRPr lang="en-US" altLang="en-US" b="1" dirty="0">
              <a:latin typeface="Helvetica" panose="020B0604020202020204" pitchFamily="34" charset="0"/>
              <a:ea typeface="Osaka" pitchFamily="-110" charset="-128"/>
            </a:endParaRPr>
          </a:p>
          <a:p>
            <a:pPr eaLnBrk="1" hangingPunct="1">
              <a:spcBef>
                <a:spcPct val="20000"/>
              </a:spcBef>
              <a:buFont typeface="Arial" panose="020B0604020202020204" pitchFamily="34" charset="0"/>
              <a:buChar char="•"/>
            </a:pPr>
            <a:r>
              <a:rPr lang="en-US" altLang="en-US" dirty="0" smtClean="0">
                <a:latin typeface="L Helvetica Light" pitchFamily="-110" charset="0"/>
                <a:ea typeface="Osaka" pitchFamily="-110" charset="-128"/>
              </a:rPr>
              <a:t>We will continue the discussions through this forum.</a:t>
            </a:r>
          </a:p>
          <a:p>
            <a:pPr eaLnBrk="1" hangingPunct="1">
              <a:spcBef>
                <a:spcPct val="20000"/>
              </a:spcBef>
              <a:buFont typeface="Arial" panose="020B0604020202020204" pitchFamily="34" charset="0"/>
              <a:buChar char="•"/>
            </a:pPr>
            <a:r>
              <a:rPr lang="en-US" altLang="en-US" dirty="0" smtClean="0">
                <a:latin typeface="L Helvetica Light" pitchFamily="-110" charset="0"/>
                <a:ea typeface="Osaka" pitchFamily="-110" charset="-128"/>
              </a:rPr>
              <a:t>We expect to have highlights of development through AACRAO’s media outlets</a:t>
            </a:r>
          </a:p>
          <a:p>
            <a:pPr eaLnBrk="1" hangingPunct="1">
              <a:spcBef>
                <a:spcPct val="20000"/>
              </a:spcBef>
              <a:buFont typeface="Arial" panose="020B0604020202020204" pitchFamily="34" charset="0"/>
              <a:buChar char="•"/>
            </a:pPr>
            <a:r>
              <a:rPr lang="en-US" altLang="en-US" dirty="0" smtClean="0">
                <a:latin typeface="L Helvetica Light" pitchFamily="-110" charset="0"/>
                <a:ea typeface="Osaka" pitchFamily="-110" charset="-128"/>
              </a:rPr>
              <a:t>Watch for additional presentations at AACRAO’s Annual 2018 meeting in Orlando</a:t>
            </a:r>
            <a:endParaRPr lang="en-US" altLang="en-US" dirty="0">
              <a:latin typeface="L Helvetica Light" pitchFamily="-110" charset="0"/>
              <a:ea typeface="Osaka" pitchFamily="-110" charset="-128"/>
            </a:endParaRPr>
          </a:p>
        </p:txBody>
      </p:sp>
    </p:spTree>
    <p:extLst>
      <p:ext uri="{BB962C8B-B14F-4D97-AF65-F5344CB8AC3E}">
        <p14:creationId xmlns:p14="http://schemas.microsoft.com/office/powerpoint/2010/main" val="2305718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Osaka"/>
        <a:cs typeface="Osaka"/>
      </a:majorFont>
      <a:minorFont>
        <a:latin typeface="75 Helvetica Bold"/>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Monica:Applications:Microsoft Office 2004:Templates:Presentations:Designs:Blank Presentation</Template>
  <TotalTime>572</TotalTime>
  <Words>713</Words>
  <Application>Microsoft Office PowerPoint</Application>
  <PresentationFormat>On-screen Show (4:3)</PresentationFormat>
  <Paragraphs>147</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45 Helvetica Light</vt:lpstr>
      <vt:lpstr>Geneva</vt:lpstr>
      <vt:lpstr>Arial</vt:lpstr>
      <vt:lpstr>Times</vt:lpstr>
      <vt:lpstr>Osaka</vt:lpstr>
      <vt:lpstr>75 Helvetica Bold</vt:lpstr>
      <vt:lpstr>Helvetica</vt:lpstr>
      <vt:lpstr>L Helvetica Light</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Monica Banaszak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Monica Banaszak</dc:creator>
  <cp:lastModifiedBy>John Papinchak</cp:lastModifiedBy>
  <cp:revision>41</cp:revision>
  <cp:lastPrinted>2010-02-04T18:44:02Z</cp:lastPrinted>
  <dcterms:created xsi:type="dcterms:W3CDTF">2010-02-04T17:20:45Z</dcterms:created>
  <dcterms:modified xsi:type="dcterms:W3CDTF">2017-07-10T12:18:28Z</dcterms:modified>
</cp:coreProperties>
</file>