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8"/>
  </p:notesMasterIdLst>
  <p:sldIdLst>
    <p:sldId id="257" r:id="rId2"/>
    <p:sldId id="286" r:id="rId3"/>
    <p:sldId id="278" r:id="rId4"/>
    <p:sldId id="271" r:id="rId5"/>
    <p:sldId id="284" r:id="rId6"/>
    <p:sldId id="279" r:id="rId7"/>
    <p:sldId id="272" r:id="rId8"/>
    <p:sldId id="280" r:id="rId9"/>
    <p:sldId id="282" r:id="rId10"/>
    <p:sldId id="281" r:id="rId11"/>
    <p:sldId id="283" r:id="rId12"/>
    <p:sldId id="276" r:id="rId13"/>
    <p:sldId id="269" r:id="rId14"/>
    <p:sldId id="270" r:id="rId15"/>
    <p:sldId id="287" r:id="rId16"/>
    <p:sldId id="288" r:id="rId17"/>
  </p:sldIdLst>
  <p:sldSz cx="9144000" cy="5143500" type="screen16x9"/>
  <p:notesSz cx="7010400" cy="9223375"/>
  <p:custDataLst>
    <p:tags r:id="rId1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90" d="100"/>
          <a:sy n="90" d="100"/>
        </p:scale>
        <p:origin x="816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169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169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8F3F953-66F7-4349-930D-BD81816008B5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692150"/>
            <a:ext cx="61468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1103"/>
            <a:ext cx="5608320" cy="4150519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60606"/>
            <a:ext cx="3037840" cy="461169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60606"/>
            <a:ext cx="3037840" cy="461169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C14B627-8024-4478-AA44-7E87946E0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49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9F384-647A-4CFA-B4EE-73888E52DC9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924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7FFD-C913-45F1-A94B-6585B24E733B}" type="datetime1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87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C9BCB-49C3-4721-8574-8C02DD240D0E}" type="datetime1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5A1E-631C-A44F-81D9-7207F3553B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62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ACED8-79F7-4702-87E3-FF6045FF4E0D}" type="datetime1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5A1E-631C-A44F-81D9-7207F3553B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17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0" y="4675425"/>
            <a:ext cx="1012168" cy="36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4686139"/>
            <a:ext cx="1524001" cy="35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8776592" y="4856004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CC62926-72B0-409C-841F-F741B171D38A}" type="slidenum">
              <a:rPr lang="en-US" sz="1200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012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4DCD-957F-4E2B-901C-903381FFDBD9}" type="datetime1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5A1E-631C-A44F-81D9-7207F3553B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36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757E5-99C8-476B-AD67-06F00242F209}" type="datetime1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5A1E-631C-A44F-81D9-7207F3553B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3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2BEA-8494-4D85-AB14-4CCF733CE980}" type="datetime1">
              <a:rPr lang="en-US" smtClean="0"/>
              <a:t>4/19/2017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5A1E-631C-A44F-81D9-7207F3553B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56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7D7B-8AA3-4CCB-849B-1AADD4793C3D}" type="datetime1">
              <a:rPr lang="en-US" smtClean="0"/>
              <a:t>4/19/2017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5A1E-631C-A44F-81D9-7207F3553B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43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AEE21-003C-4200-A0BD-76A5807E12CA}" type="datetime1">
              <a:rPr lang="en-US" smtClean="0"/>
              <a:t>4/19/2017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5A1E-631C-A44F-81D9-7207F3553B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19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592AE-8C2B-4F9B-A28D-43585242A0FD}" type="datetime1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5A1E-631C-A44F-81D9-7207F3553B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5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D453-E69E-4F03-BCC5-0B79404E1D49}" type="datetime1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5A1E-631C-A44F-81D9-7207F3553B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81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7C8B6-51E9-4D5B-8AC5-0C70C4E0E816}" type="datetime1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E5A1E-631C-A44F-81D9-7207F3553BE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410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hbr.org/2017/01/the-truth-about-blockchain" TargetMode="External"/><Relationship Id="rId7" Type="http://schemas.openxmlformats.org/officeDocument/2006/relationships/hyperlink" Target="http://www.pwc.com/us/en/technology-forecast/blockchain.html" TargetMode="External"/><Relationship Id="rId2" Type="http://schemas.openxmlformats.org/officeDocument/2006/relationships/hyperlink" Target="https://www.youtube.com/watch?v=_160oMzblY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itsonblocks.net/" TargetMode="External"/><Relationship Id="rId5" Type="http://schemas.openxmlformats.org/officeDocument/2006/relationships/hyperlink" Target="http://www.pcmag.com/article/351486/blockchain-the-invisible-technology-thats-changing-the-wor" TargetMode="External"/><Relationship Id="rId4" Type="http://schemas.openxmlformats.org/officeDocument/2006/relationships/hyperlink" Target="https://www.pillsburylaw.com/images/content/1/0/v2/104160/AdvisoryMay2016CSTechBlockchainBasicsAPrimer.pdf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5159"/>
            <a:ext cx="8229600" cy="1233543"/>
          </a:xfrm>
        </p:spPr>
        <p:txBody>
          <a:bodyPr>
            <a:normAutofit fontScale="90000"/>
          </a:bodyPr>
          <a:lstStyle/>
          <a:p>
            <a:r>
              <a:rPr lang="en-US" dirty="0"/>
              <a:t>The ABCs of Blockchain</a:t>
            </a:r>
            <a:br>
              <a:rPr lang="en-US" dirty="0"/>
            </a:br>
            <a:r>
              <a:rPr lang="en-US" sz="2400" dirty="0"/>
              <a:t>19 April 2017</a:t>
            </a:r>
            <a:br>
              <a:rPr lang="en-US" sz="2400" dirty="0"/>
            </a:br>
            <a:r>
              <a:rPr lang="en-US" sz="2400" i="1" dirty="0"/>
              <a:t>Presentation to the Shareholders Services Association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6330" y="3505257"/>
            <a:ext cx="536210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Sajoo Samuel, SVP Product Development – Computershare</a:t>
            </a:r>
          </a:p>
          <a:p>
            <a:r>
              <a:rPr lang="en-US" sz="1600" b="1" dirty="0"/>
              <a:t>Jonathan Hoseman, Chief Information Officer – AST Financial</a:t>
            </a:r>
          </a:p>
          <a:p>
            <a:endParaRPr lang="en-US" sz="1600" b="1" dirty="0"/>
          </a:p>
          <a:p>
            <a:r>
              <a:rPr lang="en-US" sz="1600" b="1" i="1" dirty="0"/>
              <a:t>Moderator</a:t>
            </a:r>
            <a:r>
              <a:rPr lang="en-US" sz="1600" b="1" dirty="0"/>
              <a:t> - Mark Kopelman, VP Strategy – Broadridge</a:t>
            </a:r>
          </a:p>
        </p:txBody>
      </p:sp>
    </p:spTree>
    <p:extLst>
      <p:ext uri="{BB962C8B-B14F-4D97-AF65-F5344CB8AC3E}">
        <p14:creationId xmlns:p14="http://schemas.microsoft.com/office/powerpoint/2010/main" val="205300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236" y="1113138"/>
            <a:ext cx="6632224" cy="3033467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28970"/>
            <a:ext cx="8563970" cy="676494"/>
          </a:xfrm>
        </p:spPr>
        <p:txBody>
          <a:bodyPr>
            <a:noAutofit/>
          </a:bodyPr>
          <a:lstStyle/>
          <a:p>
            <a:r>
              <a:rPr lang="en-US" sz="2600" b="1" dirty="0"/>
              <a:t>Smart Contracts</a:t>
            </a:r>
          </a:p>
        </p:txBody>
      </p:sp>
    </p:spTree>
    <p:extLst>
      <p:ext uri="{BB962C8B-B14F-4D97-AF65-F5344CB8AC3E}">
        <p14:creationId xmlns:p14="http://schemas.microsoft.com/office/powerpoint/2010/main" val="4153873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8970"/>
            <a:ext cx="8229600" cy="676494"/>
          </a:xfrm>
        </p:spPr>
        <p:txBody>
          <a:bodyPr>
            <a:normAutofit/>
          </a:bodyPr>
          <a:lstStyle/>
          <a:p>
            <a:r>
              <a:rPr lang="en-US" sz="2800" b="1" dirty="0"/>
              <a:t>Blockchain and Shareholder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6392"/>
            <a:ext cx="8229600" cy="3388280"/>
          </a:xfrm>
        </p:spPr>
        <p:txBody>
          <a:bodyPr>
            <a:normAutofit/>
          </a:bodyPr>
          <a:lstStyle/>
          <a:p>
            <a:r>
              <a:rPr lang="en-US" sz="2400" dirty="0"/>
              <a:t>Ownership records</a:t>
            </a:r>
          </a:p>
          <a:p>
            <a:r>
              <a:rPr lang="en-US" sz="2400" dirty="0"/>
              <a:t>Ownership transfers including trade settlements</a:t>
            </a:r>
          </a:p>
          <a:p>
            <a:r>
              <a:rPr lang="en-US" sz="2400" dirty="0"/>
              <a:t>Payments likes dividends, interest, return of capital</a:t>
            </a:r>
          </a:p>
          <a:p>
            <a:r>
              <a:rPr lang="en-US" sz="2400" dirty="0"/>
              <a:t>Corporate Actions - splits, acquisitions &amp; spin-offs</a:t>
            </a:r>
          </a:p>
          <a:p>
            <a:r>
              <a:rPr lang="en-US" sz="2400" dirty="0"/>
              <a:t>Proxy voting &amp; tabulation</a:t>
            </a:r>
          </a:p>
          <a:p>
            <a:r>
              <a:rPr lang="en-US" sz="2400" dirty="0"/>
              <a:t>Basically anything related to value transfer and the record of ownership</a:t>
            </a:r>
          </a:p>
        </p:txBody>
      </p:sp>
    </p:spTree>
    <p:extLst>
      <p:ext uri="{BB962C8B-B14F-4D97-AF65-F5344CB8AC3E}">
        <p14:creationId xmlns:p14="http://schemas.microsoft.com/office/powerpoint/2010/main" val="1834616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28970"/>
            <a:ext cx="8533181" cy="676494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b="1" dirty="0"/>
              <a:t>How Should Issuers &amp; Service Providers Approach Blockchain?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2869"/>
            <a:ext cx="8229600" cy="3952477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Deciphering the news– what to watch for</a:t>
            </a:r>
          </a:p>
          <a:p>
            <a:pPr lvl="1"/>
            <a:r>
              <a:rPr lang="en-US" sz="2100" dirty="0"/>
              <a:t>The rapidly changing landscape of commercial blockchain use cases</a:t>
            </a:r>
          </a:p>
          <a:p>
            <a:pPr lvl="2"/>
            <a:r>
              <a:rPr lang="en-US" sz="1900" dirty="0"/>
              <a:t>Their perceived importance and the maturity of thought</a:t>
            </a:r>
          </a:p>
          <a:p>
            <a:pPr lvl="2"/>
            <a:r>
              <a:rPr lang="en-US" sz="1900" dirty="0"/>
              <a:t>Actual implementations beyond “proof-of-concept”</a:t>
            </a:r>
          </a:p>
          <a:p>
            <a:pPr lvl="2"/>
            <a:r>
              <a:rPr lang="en-US" sz="1900" dirty="0"/>
              <a:t>The backing of large commercial players – solutions and platforms</a:t>
            </a:r>
          </a:p>
          <a:p>
            <a:pPr lvl="2"/>
            <a:r>
              <a:rPr lang="en-US" sz="1900" dirty="0"/>
              <a:t>Changes in the regulatory and compliance landscape (perspective, positioning, decisions)</a:t>
            </a:r>
          </a:p>
          <a:p>
            <a:pPr lvl="1"/>
            <a:r>
              <a:rPr lang="en-US" sz="2100" dirty="0"/>
              <a:t>The evolution of the blockchain value proposition in our domain(s)</a:t>
            </a:r>
          </a:p>
          <a:p>
            <a:pPr lvl="2"/>
            <a:r>
              <a:rPr lang="en-US" sz="1900" dirty="0"/>
              <a:t>Which use cases are getting traction?</a:t>
            </a:r>
          </a:p>
          <a:p>
            <a:pPr lvl="2"/>
            <a:r>
              <a:rPr lang="en-US" sz="1900" dirty="0"/>
              <a:t>Where are our companies placing bets through investigation, research, partnering and delivery</a:t>
            </a:r>
          </a:p>
          <a:p>
            <a:r>
              <a:rPr lang="en-US" sz="2400" dirty="0"/>
              <a:t>Engage in productive dialog between partners</a:t>
            </a:r>
          </a:p>
          <a:p>
            <a:r>
              <a:rPr lang="en-US" sz="2400" dirty="0"/>
              <a:t>Establish collective knowledge that benefits all shareholder services providers and their clients</a:t>
            </a:r>
          </a:p>
        </p:txBody>
      </p:sp>
    </p:spTree>
    <p:extLst>
      <p:ext uri="{BB962C8B-B14F-4D97-AF65-F5344CB8AC3E}">
        <p14:creationId xmlns:p14="http://schemas.microsoft.com/office/powerpoint/2010/main" val="3631282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5489" y="81910"/>
            <a:ext cx="3734410" cy="676494"/>
          </a:xfrm>
        </p:spPr>
        <p:txBody>
          <a:bodyPr>
            <a:noAutofit/>
          </a:bodyPr>
          <a:lstStyle/>
          <a:p>
            <a:r>
              <a:rPr lang="en-US" sz="2400" b="1" dirty="0"/>
              <a:t>Great Blockchain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746392"/>
            <a:ext cx="8511235" cy="3388280"/>
          </a:xfrm>
        </p:spPr>
        <p:txBody>
          <a:bodyPr>
            <a:normAutofit/>
          </a:bodyPr>
          <a:lstStyle/>
          <a:p>
            <a:r>
              <a:rPr lang="en-US" sz="1400" dirty="0"/>
              <a:t>“Blockchain 101 – A Visual Demo” - </a:t>
            </a:r>
            <a:r>
              <a:rPr lang="en-US" sz="1400" dirty="0">
                <a:hlinkClick r:id="rId2"/>
              </a:rPr>
              <a:t>https://www.youtube.com/watch?v=_160oMzblY8</a:t>
            </a:r>
            <a:endParaRPr lang="en-US" sz="1400" dirty="0"/>
          </a:p>
          <a:p>
            <a:r>
              <a:rPr lang="en-US" sz="1400" dirty="0"/>
              <a:t>“The Truth About Blockchain”, Harvard Business Review, </a:t>
            </a:r>
            <a:r>
              <a:rPr lang="en-US" sz="1400" dirty="0">
                <a:hlinkClick r:id="rId3"/>
              </a:rPr>
              <a:t>https://hbr.org/2017/01/the-truth-about-blockchain</a:t>
            </a:r>
            <a:endParaRPr lang="en-US" sz="1400" dirty="0"/>
          </a:p>
          <a:p>
            <a:r>
              <a:rPr lang="en-US" sz="1400" dirty="0"/>
              <a:t>“Blockchain Basics: A Primer”, Pillsbury Winthrop Shaw Pittman LLP, </a:t>
            </a:r>
            <a:r>
              <a:rPr lang="en-US" sz="1400" dirty="0">
                <a:hlinkClick r:id="rId4"/>
              </a:rPr>
              <a:t>https://www.pillsburylaw.com/images/content/1/0/v2/104160/AdvisoryMay2016CSTechBlockchainBasicsAPrimer.pdf</a:t>
            </a:r>
            <a:endParaRPr lang="en-US" sz="1400" dirty="0"/>
          </a:p>
          <a:p>
            <a:r>
              <a:rPr lang="en-US" sz="1400" dirty="0"/>
              <a:t>“Blockchain: The Invisible Technology That’s Changing the World”, PC Magazine, Feb 6, 2017, </a:t>
            </a:r>
            <a:r>
              <a:rPr lang="en-US" sz="1400" dirty="0">
                <a:hlinkClick r:id="rId5"/>
              </a:rPr>
              <a:t>http://www.pcmag.com/article/351486/blockchain-the-invisible-technology-thats-changing-the-wor</a:t>
            </a:r>
            <a:endParaRPr lang="en-US" sz="1400" dirty="0"/>
          </a:p>
          <a:p>
            <a:r>
              <a:rPr lang="en-US" sz="1400" dirty="0"/>
              <a:t>“Bits on Blocks”, Blog by Antony Lewis, </a:t>
            </a:r>
            <a:r>
              <a:rPr lang="en-US" sz="1400" dirty="0">
                <a:hlinkClick r:id="rId6"/>
              </a:rPr>
              <a:t>https://bitsonblocks.net/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“Blockchain and Smart Contract Automation”, PwC Technology Forecast, </a:t>
            </a:r>
            <a:r>
              <a:rPr lang="en-US" sz="1400" dirty="0">
                <a:hlinkClick r:id="rId7"/>
              </a:rPr>
              <a:t>http://www.pwc.com/us/en/technology-forecast/blockchain.html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49652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36084"/>
            <a:ext cx="8229600" cy="676494"/>
          </a:xfrm>
        </p:spPr>
        <p:txBody>
          <a:bodyPr>
            <a:noAutofit/>
          </a:bodyPr>
          <a:lstStyle/>
          <a:p>
            <a:r>
              <a:rPr lang="en-US" sz="4000" b="1" dirty="0"/>
              <a:t>Questions &amp; Comments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2149362" y="2220105"/>
            <a:ext cx="51132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dirty="0"/>
              <a:t>sajoo.samuel@computershare.com</a:t>
            </a:r>
            <a:endParaRPr lang="en-US" dirty="0"/>
          </a:p>
          <a:p>
            <a:pPr algn="ctr"/>
            <a:r>
              <a:rPr lang="de-DE" dirty="0"/>
              <a:t>cjutkiewicz@astfinancial.com</a:t>
            </a:r>
          </a:p>
          <a:p>
            <a:pPr algn="ctr"/>
            <a:r>
              <a:rPr lang="de-DE" dirty="0"/>
              <a:t>Mark.Kopelman@broadridge.com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886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645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3400" b="1" dirty="0">
                <a:latin typeface="Arial" panose="020B0604020202020204" pitchFamily="34" charset="0"/>
                <a:cs typeface="Arial" panose="020B0604020202020204" pitchFamily="34" charset="0"/>
              </a:rPr>
              <a:t>Save The 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42605"/>
            <a:ext cx="7886700" cy="33403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April 27</a:t>
            </a:r>
            <a:r>
              <a:rPr lang="en-US" sz="18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		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Webinar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- STAMP &amp; Medallion Program Basics: 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		Joint Webinar with the STA 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</a:p>
          <a:p>
            <a:pPr marL="0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May 18</a:t>
            </a:r>
            <a:r>
              <a:rPr lang="en-US" sz="18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Webinar-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Preview of the SSA Annual Conference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</a:p>
          <a:p>
            <a:pPr marL="0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June 8</a:t>
            </a:r>
            <a:r>
              <a:rPr lang="en-US" sz="18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Webinar-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SSA’s Shareholder Services Professional 					Certificate Program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		What, When, Where &amp; How?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</a:p>
          <a:p>
            <a:pPr marL="0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June 22</a:t>
            </a:r>
            <a:r>
              <a:rPr lang="en-US" sz="18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Webinar-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Is Your Company Ready for T+2?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65800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20648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631939"/>
            <a:ext cx="9144000" cy="1511561"/>
          </a:xfrm>
        </p:spPr>
        <p:txBody>
          <a:bodyPr>
            <a:noAutofit/>
          </a:bodyPr>
          <a:lstStyle/>
          <a:p>
            <a:r>
              <a:rPr lang="en-US" sz="2850" b="1" dirty="0">
                <a:solidFill>
                  <a:schemeClr val="bg1"/>
                </a:solidFill>
                <a:latin typeface="Britannic Bold" panose="020B0903060703020204" pitchFamily="34" charset="0"/>
                <a:cs typeface="Arial" panose="020B0604020202020204" pitchFamily="34" charset="0"/>
              </a:rPr>
              <a:t>2017  SSA Annual  Conference</a:t>
            </a:r>
          </a:p>
          <a:p>
            <a:r>
              <a:rPr lang="en-US" sz="2850" b="1" dirty="0">
                <a:solidFill>
                  <a:schemeClr val="bg1"/>
                </a:solidFill>
                <a:latin typeface="Britannic Bold" panose="020B0903060703020204" pitchFamily="34" charset="0"/>
                <a:cs typeface="Arial" panose="020B0604020202020204" pitchFamily="34" charset="0"/>
              </a:rPr>
              <a:t>July 18-20, 2017</a:t>
            </a:r>
          </a:p>
          <a:p>
            <a:r>
              <a:rPr lang="en-US" sz="2850" b="1" dirty="0">
                <a:solidFill>
                  <a:schemeClr val="bg1"/>
                </a:solidFill>
                <a:latin typeface="Britannic Bold" panose="020B0903060703020204" pitchFamily="34" charset="0"/>
                <a:cs typeface="Arial" panose="020B0604020202020204" pitchFamily="34" charset="0"/>
              </a:rPr>
              <a:t>Bonita Springs, Florida</a:t>
            </a:r>
          </a:p>
        </p:txBody>
      </p:sp>
    </p:spTree>
    <p:extLst>
      <p:ext uri="{BB962C8B-B14F-4D97-AF65-F5344CB8AC3E}">
        <p14:creationId xmlns:p14="http://schemas.microsoft.com/office/powerpoint/2010/main" val="366425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014" y="12587"/>
            <a:ext cx="7792336" cy="99417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DISCLAIMER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9694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information provided in this luncheon represents the current understanding of the presenters and the Shareholder Services Association.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 is subject to change. In no way should this information be construed or relied upon as legal or operational advice. You should consult with your own legal counsel, compliance officer and/or other subject matter experts.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63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387183" y="636883"/>
            <a:ext cx="8518550" cy="107487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/>
              <a:t>“The blockchain will do to the financial system what the internet did to media”</a:t>
            </a:r>
          </a:p>
          <a:p>
            <a:pPr marL="0" indent="0">
              <a:buFont typeface="Arial"/>
              <a:buNone/>
            </a:pPr>
            <a:endParaRPr lang="en-US" sz="1000" dirty="0"/>
          </a:p>
          <a:p>
            <a:pPr marL="0" indent="0" algn="r">
              <a:buFont typeface="Arial"/>
              <a:buNone/>
            </a:pPr>
            <a:r>
              <a:rPr lang="en-US" sz="1800" dirty="0" err="1"/>
              <a:t>Joi</a:t>
            </a:r>
            <a:r>
              <a:rPr lang="en-US" sz="1800" dirty="0"/>
              <a:t> Ito, </a:t>
            </a:r>
            <a:r>
              <a:rPr lang="en-US" sz="1800" dirty="0" err="1"/>
              <a:t>Neha</a:t>
            </a:r>
            <a:r>
              <a:rPr lang="en-US" sz="1800" dirty="0"/>
              <a:t> </a:t>
            </a:r>
            <a:r>
              <a:rPr lang="en-US" sz="1800" dirty="0" err="1"/>
              <a:t>Narula</a:t>
            </a:r>
            <a:r>
              <a:rPr lang="en-US" sz="1800" dirty="0"/>
              <a:t> and </a:t>
            </a:r>
            <a:r>
              <a:rPr lang="en-US" sz="1800" dirty="0" err="1"/>
              <a:t>Robleh</a:t>
            </a:r>
            <a:r>
              <a:rPr lang="en-US" sz="1800" dirty="0"/>
              <a:t> Ali - Harvard Business Review</a:t>
            </a:r>
          </a:p>
        </p:txBody>
      </p:sp>
      <p:sp>
        <p:nvSpPr>
          <p:cNvPr id="9" name="Rectangle 8"/>
          <p:cNvSpPr/>
          <p:nvPr/>
        </p:nvSpPr>
        <p:spPr>
          <a:xfrm>
            <a:off x="387183" y="1921534"/>
            <a:ext cx="8211312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“I think [blockchain] is a fascinating area to keep an eye out for, but I think it’s being over-hyped right now… from the aspect of its short-term impact because there are still technical things that you need to solve and scale and there are still counter-aspects – business model wise – that aren’t necessarily fully clear.”</a:t>
            </a:r>
            <a:endParaRPr lang="en-US" sz="1200" dirty="0"/>
          </a:p>
          <a:p>
            <a:pPr algn="r"/>
            <a:r>
              <a:rPr lang="en-US" dirty="0"/>
              <a:t>Peter </a:t>
            </a:r>
            <a:r>
              <a:rPr lang="en-US" dirty="0" err="1"/>
              <a:t>Sondergaard</a:t>
            </a:r>
            <a:r>
              <a:rPr lang="en-US" dirty="0"/>
              <a:t>, SVP Technology, Gartner</a:t>
            </a:r>
          </a:p>
        </p:txBody>
      </p:sp>
    </p:spTree>
    <p:extLst>
      <p:ext uri="{BB962C8B-B14F-4D97-AF65-F5344CB8AC3E}">
        <p14:creationId xmlns:p14="http://schemas.microsoft.com/office/powerpoint/2010/main" val="2807220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950" y="674441"/>
            <a:ext cx="3956050" cy="278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8970"/>
            <a:ext cx="8229600" cy="676494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b="1" dirty="0"/>
              <a:t>The origins of Blockchain – the </a:t>
            </a:r>
            <a:r>
              <a:rPr lang="en-US" sz="2800" b="1" u="sng" dirty="0"/>
              <a:t>Bitcoin</a:t>
            </a:r>
            <a:r>
              <a:rPr lang="en-US" sz="2800" b="1" dirty="0"/>
              <a:t> currency and payment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4956048" cy="4016043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/>
              <a:t>Blockchain was created to enable Bitcoin</a:t>
            </a:r>
          </a:p>
          <a:p>
            <a:r>
              <a:rPr lang="en-US" sz="2400" dirty="0"/>
              <a:t>Bitcoin is the first </a:t>
            </a:r>
            <a:r>
              <a:rPr lang="en-US" sz="2400" i="1" dirty="0"/>
              <a:t>decentralized</a:t>
            </a:r>
            <a:r>
              <a:rPr lang="en-US" sz="2400" dirty="0"/>
              <a:t> digital currency as it does not rely on a central government authority</a:t>
            </a:r>
          </a:p>
          <a:p>
            <a:r>
              <a:rPr lang="en-US" sz="2400" dirty="0"/>
              <a:t>Bitcoins are a “scarce asset”</a:t>
            </a:r>
          </a:p>
          <a:p>
            <a:pPr lvl="1"/>
            <a:r>
              <a:rPr lang="en-US" sz="2000" dirty="0"/>
              <a:t>Created through a “digital mining” process</a:t>
            </a:r>
          </a:p>
          <a:p>
            <a:pPr lvl="1"/>
            <a:r>
              <a:rPr lang="en-US" sz="2000" dirty="0"/>
              <a:t>Finite number of Bitcoins (21m), mined and unmined</a:t>
            </a:r>
          </a:p>
          <a:p>
            <a:r>
              <a:rPr lang="en-US" sz="2400" dirty="0"/>
              <a:t>Is Bitcoin a real currency?</a:t>
            </a:r>
          </a:p>
          <a:p>
            <a:pPr lvl="1"/>
            <a:r>
              <a:rPr lang="en-US" sz="2000" dirty="0"/>
              <a:t>Currency = A store of value, medium of exchange, and unit of account (Economists say “no, not yet”)</a:t>
            </a:r>
          </a:p>
          <a:p>
            <a:pPr lvl="1"/>
            <a:r>
              <a:rPr lang="en-US" sz="2000" dirty="0"/>
              <a:t>Why is there any sort of intrinsic value in a bitcoin?</a:t>
            </a:r>
          </a:p>
          <a:p>
            <a:pPr lvl="1"/>
            <a:r>
              <a:rPr lang="en-US" sz="2000" dirty="0"/>
              <a:t>Bitcoin is still an inherently volatile asset</a:t>
            </a:r>
          </a:p>
          <a:p>
            <a:pPr lvl="1"/>
            <a:r>
              <a:rPr lang="en-US" sz="2000" dirty="0"/>
              <a:t>Can it be collected, traded, and…. SPENT? (Hint– YES!)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dirty="0"/>
              <a:t>As digital currencies evolve so too does the nature of money, banking, and worldwide financial transactions. These use cases are at the forefront of blockchain evolution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6141109" y="3460504"/>
            <a:ext cx="266639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i="1" dirty="0"/>
              <a:t>http://www.bestvpnservice.com/bitcoin-vpn.html</a:t>
            </a:r>
          </a:p>
        </p:txBody>
      </p:sp>
    </p:spTree>
    <p:extLst>
      <p:ext uri="{BB962C8B-B14F-4D97-AF65-F5344CB8AC3E}">
        <p14:creationId xmlns:p14="http://schemas.microsoft.com/office/powerpoint/2010/main" val="3850871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8970"/>
            <a:ext cx="8482084" cy="676494"/>
          </a:xfrm>
        </p:spPr>
        <p:txBody>
          <a:bodyPr>
            <a:normAutofit/>
          </a:bodyPr>
          <a:lstStyle/>
          <a:p>
            <a:r>
              <a:rPr lang="en-US" sz="2800" b="1" dirty="0"/>
              <a:t>What is blockchain, and why does it matter?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6391"/>
            <a:ext cx="8229600" cy="3818293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/>
              <a:t>A blockchain is a historical record of transactions, much like a database</a:t>
            </a:r>
          </a:p>
          <a:p>
            <a:r>
              <a:rPr lang="en-US" sz="2400" dirty="0"/>
              <a:t>Blocks in a chain = pages in a book. Each page in a book contains:</a:t>
            </a:r>
          </a:p>
          <a:p>
            <a:pPr lvl="1"/>
            <a:r>
              <a:rPr lang="en-US" sz="2000" dirty="0"/>
              <a:t>The text: the story</a:t>
            </a:r>
          </a:p>
          <a:p>
            <a:pPr lvl="1"/>
            <a:r>
              <a:rPr lang="en-US" sz="2000" dirty="0"/>
              <a:t>Each page has information about itself: title of the book, chapter title, page number, etc. (e.g. the “metadata”)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1500" dirty="0"/>
          </a:p>
          <a:p>
            <a:r>
              <a:rPr lang="en-US" sz="2400" dirty="0"/>
              <a:t>Similarly, in a blockchain, each block has:</a:t>
            </a:r>
          </a:p>
          <a:p>
            <a:pPr lvl="1"/>
            <a:r>
              <a:rPr lang="en-US" sz="2000" dirty="0"/>
              <a:t>A </a:t>
            </a:r>
            <a:r>
              <a:rPr lang="en-US" sz="2000" i="1" dirty="0"/>
              <a:t>header</a:t>
            </a:r>
            <a:r>
              <a:rPr lang="en-US" sz="2000" dirty="0"/>
              <a:t> which contains the data about the block: e.g. technical information, a reference to the previous block, and a digital fingerprint (aka “hash”) of the data contained in this block, among other things. This hash is important for ordering and block validation.</a:t>
            </a:r>
          </a:p>
          <a:p>
            <a:pPr lvl="1"/>
            <a:r>
              <a:rPr lang="en-US" sz="2000" dirty="0"/>
              <a:t>The </a:t>
            </a:r>
            <a:r>
              <a:rPr lang="en-US" sz="2000" i="1" dirty="0"/>
              <a:t>contents</a:t>
            </a:r>
            <a:r>
              <a:rPr lang="en-US" sz="2000" dirty="0"/>
              <a:t> of the block, e.g. information about the transaction(s)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059" y="2042247"/>
            <a:ext cx="3379848" cy="7671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47048" y="2794727"/>
            <a:ext cx="35397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“Bits on Blocks”, Blog by Antony Lewis, https://bitsonblocks.net/</a:t>
            </a:r>
          </a:p>
        </p:txBody>
      </p:sp>
    </p:spTree>
    <p:extLst>
      <p:ext uri="{BB962C8B-B14F-4D97-AF65-F5344CB8AC3E}">
        <p14:creationId xmlns:p14="http://schemas.microsoft.com/office/powerpoint/2010/main" val="641547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8970"/>
            <a:ext cx="8229600" cy="676494"/>
          </a:xfrm>
        </p:spPr>
        <p:txBody>
          <a:bodyPr>
            <a:normAutofit/>
          </a:bodyPr>
          <a:lstStyle/>
          <a:p>
            <a:r>
              <a:rPr lang="en-US" sz="2800" b="1" dirty="0"/>
              <a:t>Blockchain (Over)simplified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6392"/>
            <a:ext cx="8229600" cy="338828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 Blockchain is a </a:t>
            </a:r>
            <a:r>
              <a:rPr lang="en-US" sz="2400" i="1" dirty="0"/>
              <a:t>distributed</a:t>
            </a:r>
            <a:r>
              <a:rPr lang="en-US" sz="2400" dirty="0"/>
              <a:t> ledger that…</a:t>
            </a:r>
          </a:p>
          <a:p>
            <a:pPr lvl="1"/>
            <a:r>
              <a:rPr lang="en-US" sz="2000" dirty="0"/>
              <a:t>can contain  financial and/or non-financial transactions</a:t>
            </a:r>
          </a:p>
          <a:p>
            <a:pPr lvl="1"/>
            <a:r>
              <a:rPr lang="en-US" sz="2000" dirty="0"/>
              <a:t>is replicated (distributed) across a number of systems in near real-time over a peer-to-peer network</a:t>
            </a:r>
          </a:p>
          <a:p>
            <a:pPr lvl="2"/>
            <a:r>
              <a:rPr lang="en-US" sz="1600" dirty="0"/>
              <a:t>Every participant “owns” the same copy of the ledger and gets updates when any transaction is added</a:t>
            </a:r>
          </a:p>
          <a:p>
            <a:pPr lvl="2"/>
            <a:r>
              <a:rPr lang="en-US" sz="1600" dirty="0"/>
              <a:t>Every participant helps determine the intrinsic “immutability” of all existing records</a:t>
            </a:r>
          </a:p>
          <a:p>
            <a:pPr lvl="1"/>
            <a:r>
              <a:rPr lang="en-US" sz="2000" dirty="0"/>
              <a:t>uses cryptography and digital signatures to prove identity, authenticity and enforce read/write access rights</a:t>
            </a:r>
          </a:p>
          <a:p>
            <a:pPr lvl="1"/>
            <a:r>
              <a:rPr lang="en-US" sz="2000" dirty="0"/>
              <a:t>has mechanisms to make it hard to change historical records, or at least make it easy to detect when someone is trying to change it</a:t>
            </a:r>
          </a:p>
        </p:txBody>
      </p:sp>
    </p:spTree>
    <p:extLst>
      <p:ext uri="{BB962C8B-B14F-4D97-AF65-F5344CB8AC3E}">
        <p14:creationId xmlns:p14="http://schemas.microsoft.com/office/powerpoint/2010/main" val="923203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8970"/>
            <a:ext cx="8563970" cy="676494"/>
          </a:xfrm>
        </p:spPr>
        <p:txBody>
          <a:bodyPr>
            <a:noAutofit/>
          </a:bodyPr>
          <a:lstStyle/>
          <a:p>
            <a:pPr algn="l"/>
            <a:r>
              <a:rPr lang="en-US" sz="2600" b="1" dirty="0"/>
              <a:t>Contracts, Transactions and Recordkeeping in the Digital 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6392"/>
            <a:ext cx="5240740" cy="3921142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The pace of innovation has not mirrored many of other technology-driven business advancements</a:t>
            </a:r>
          </a:p>
          <a:p>
            <a:r>
              <a:rPr lang="en-US" sz="2200" dirty="0"/>
              <a:t>All companies keep records of transactions but many have no “master ledger”, and further inefficiency is driven by intercompany workflow dependencies</a:t>
            </a:r>
          </a:p>
          <a:p>
            <a:r>
              <a:rPr lang="en-US" sz="2200" dirty="0"/>
              <a:t>Paradox #1: Contract management</a:t>
            </a:r>
          </a:p>
          <a:p>
            <a:r>
              <a:rPr lang="en-US" sz="2200" dirty="0"/>
              <a:t>Paradox #2: Securities trading: Speed of transactions vs. speed of settlement</a:t>
            </a:r>
          </a:p>
          <a:p>
            <a:r>
              <a:rPr lang="en-US" sz="2200" dirty="0"/>
              <a:t>Technology and business use case adoption – a function of </a:t>
            </a:r>
            <a:r>
              <a:rPr lang="en-US" sz="2200" i="1" dirty="0"/>
              <a:t>novelty</a:t>
            </a:r>
            <a:r>
              <a:rPr lang="en-US" sz="2200" dirty="0"/>
              <a:t> and </a:t>
            </a:r>
            <a:r>
              <a:rPr lang="en-US" sz="2200" i="1" dirty="0"/>
              <a:t>complexity</a:t>
            </a:r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" b="13366"/>
          <a:stretch/>
        </p:blipFill>
        <p:spPr bwMode="auto">
          <a:xfrm>
            <a:off x="5994552" y="885931"/>
            <a:ext cx="2652014" cy="265462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tangle 5"/>
          <p:cNvSpPr/>
          <p:nvPr/>
        </p:nvSpPr>
        <p:spPr>
          <a:xfrm>
            <a:off x="6254748" y="3633179"/>
            <a:ext cx="26663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i="1" dirty="0"/>
              <a:t>“The Truth About Blockchain”, </a:t>
            </a:r>
            <a:r>
              <a:rPr lang="en-US" sz="900" i="1" dirty="0" err="1"/>
              <a:t>Iansiti</a:t>
            </a:r>
            <a:r>
              <a:rPr lang="en-US" sz="900" i="1" dirty="0"/>
              <a:t> &amp; Lakhani,</a:t>
            </a:r>
          </a:p>
          <a:p>
            <a:r>
              <a:rPr lang="en-US" sz="900" i="1" dirty="0"/>
              <a:t>Harvard Business Review, Jan-Feb 2017</a:t>
            </a:r>
          </a:p>
        </p:txBody>
      </p:sp>
    </p:spTree>
    <p:extLst>
      <p:ext uri="{BB962C8B-B14F-4D97-AF65-F5344CB8AC3E}">
        <p14:creationId xmlns:p14="http://schemas.microsoft.com/office/powerpoint/2010/main" val="1116228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8970"/>
            <a:ext cx="8229600" cy="676494"/>
          </a:xfrm>
        </p:spPr>
        <p:txBody>
          <a:bodyPr>
            <a:normAutofit/>
          </a:bodyPr>
          <a:lstStyle/>
          <a:p>
            <a:r>
              <a:rPr lang="en-US" sz="2800" b="1" dirty="0"/>
              <a:t>Compelling Blockchain “Use Cases”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2744"/>
            <a:ext cx="8229600" cy="3388280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/>
              <a:t>Smart Contracts</a:t>
            </a:r>
          </a:p>
          <a:p>
            <a:pPr lvl="1"/>
            <a:r>
              <a:rPr lang="en-US" sz="2000" dirty="0"/>
              <a:t>Digitizing law; contractual instruments</a:t>
            </a:r>
          </a:p>
          <a:p>
            <a:pPr lvl="1"/>
            <a:r>
              <a:rPr lang="en-US" sz="2000" dirty="0"/>
              <a:t>Execute commercial transactions and agreements automatically</a:t>
            </a:r>
          </a:p>
          <a:p>
            <a:r>
              <a:rPr lang="en-US" sz="2400" dirty="0"/>
              <a:t>Smart Assets</a:t>
            </a:r>
          </a:p>
          <a:p>
            <a:pPr lvl="1"/>
            <a:r>
              <a:rPr lang="en-US" sz="2000" dirty="0"/>
              <a:t>Trade finance, supply chain, workflow, rich data</a:t>
            </a:r>
          </a:p>
          <a:p>
            <a:r>
              <a:rPr lang="en-US" sz="2400" dirty="0"/>
              <a:t>Clearing and Settlement</a:t>
            </a:r>
          </a:p>
          <a:p>
            <a:pPr lvl="1"/>
            <a:r>
              <a:rPr lang="en-US" sz="2000" dirty="0"/>
              <a:t>Greater trade accuracy, and a shorter settlement process</a:t>
            </a:r>
          </a:p>
          <a:p>
            <a:pPr lvl="1"/>
            <a:r>
              <a:rPr lang="en-US" sz="2000" dirty="0"/>
              <a:t>Short-term win with real cost savings</a:t>
            </a:r>
          </a:p>
          <a:p>
            <a:r>
              <a:rPr lang="en-US" sz="2400" dirty="0"/>
              <a:t>Payment</a:t>
            </a:r>
          </a:p>
          <a:p>
            <a:pPr lvl="1"/>
            <a:r>
              <a:rPr lang="en-US" sz="2000" dirty="0"/>
              <a:t>Reducing friction (time &amp; cost) from the current framework ACH, SWIFT</a:t>
            </a:r>
          </a:p>
          <a:p>
            <a:pPr lvl="1"/>
            <a:r>
              <a:rPr lang="en-US" sz="2000" dirty="0"/>
              <a:t>Speed up and simplify cross-border payments</a:t>
            </a:r>
          </a:p>
          <a:p>
            <a:r>
              <a:rPr lang="en-US" sz="2400" dirty="0"/>
              <a:t>Digital Identity</a:t>
            </a:r>
          </a:p>
          <a:p>
            <a:pPr lvl="1"/>
            <a:r>
              <a:rPr lang="en-US" sz="2000" dirty="0"/>
              <a:t>Register identity; re-use that identification for other services</a:t>
            </a:r>
          </a:p>
          <a:p>
            <a:pPr lvl="1"/>
            <a:r>
              <a:rPr lang="en-US" sz="2000" dirty="0" err="1"/>
              <a:t>IoT</a:t>
            </a:r>
            <a:r>
              <a:rPr lang="en-US" sz="2000" dirty="0"/>
              <a:t> requires </a:t>
            </a:r>
            <a:r>
              <a:rPr lang="en-US" sz="2000" dirty="0" err="1"/>
              <a:t>IoV</a:t>
            </a:r>
            <a:r>
              <a:rPr lang="en-US" sz="2000" dirty="0"/>
              <a:t>; </a:t>
            </a:r>
            <a:r>
              <a:rPr lang="en-US" sz="2000" dirty="0" err="1"/>
              <a:t>IoV</a:t>
            </a:r>
            <a:r>
              <a:rPr lang="en-US" sz="2000" dirty="0"/>
              <a:t> requires </a:t>
            </a:r>
            <a:r>
              <a:rPr lang="en-US" sz="2000" dirty="0" err="1"/>
              <a:t>MoIP</a:t>
            </a:r>
            <a:r>
              <a:rPr lang="en-US" sz="2000" dirty="0"/>
              <a:t> to operate; machine-to-machine commerce</a:t>
            </a:r>
          </a:p>
        </p:txBody>
      </p:sp>
    </p:spTree>
    <p:extLst>
      <p:ext uri="{BB962C8B-B14F-4D97-AF65-F5344CB8AC3E}">
        <p14:creationId xmlns:p14="http://schemas.microsoft.com/office/powerpoint/2010/main" val="514365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566" y="1063625"/>
            <a:ext cx="4000769" cy="321932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28970"/>
            <a:ext cx="8563970" cy="676494"/>
          </a:xfrm>
        </p:spPr>
        <p:txBody>
          <a:bodyPr>
            <a:noAutofit/>
          </a:bodyPr>
          <a:lstStyle/>
          <a:p>
            <a:r>
              <a:rPr lang="en-US" sz="2600" b="1" dirty="0"/>
              <a:t>Traditional vs. Smart Contracts</a:t>
            </a:r>
          </a:p>
        </p:txBody>
      </p:sp>
    </p:spTree>
    <p:extLst>
      <p:ext uri="{BB962C8B-B14F-4D97-AF65-F5344CB8AC3E}">
        <p14:creationId xmlns:p14="http://schemas.microsoft.com/office/powerpoint/2010/main" val="36101297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b4c78b57-602d-4736-a42b-dee9d8b01890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7532</TotalTime>
  <Words>1184</Words>
  <Application>Microsoft Office PowerPoint</Application>
  <PresentationFormat>On-screen Show (16:9)</PresentationFormat>
  <Paragraphs>118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Britannic Bold</vt:lpstr>
      <vt:lpstr>Calibri</vt:lpstr>
      <vt:lpstr>Custom Design</vt:lpstr>
      <vt:lpstr>The ABCs of Blockchain 19 April 2017 Presentation to the Shareholders Services Association</vt:lpstr>
      <vt:lpstr>DISCLAIMER</vt:lpstr>
      <vt:lpstr>PowerPoint Presentation</vt:lpstr>
      <vt:lpstr>The origins of Blockchain – the Bitcoin currency and payment system</vt:lpstr>
      <vt:lpstr>What is blockchain, and why does it matter?</vt:lpstr>
      <vt:lpstr>Blockchain (Over)simplified</vt:lpstr>
      <vt:lpstr>Contracts, Transactions and Recordkeeping in the Digital Age</vt:lpstr>
      <vt:lpstr>Compelling Blockchain “Use Cases”</vt:lpstr>
      <vt:lpstr>Traditional vs. Smart Contracts</vt:lpstr>
      <vt:lpstr>Smart Contracts</vt:lpstr>
      <vt:lpstr>Blockchain and Shareholder Services</vt:lpstr>
      <vt:lpstr>How Should Issuers &amp; Service Providers Approach Blockchain?</vt:lpstr>
      <vt:lpstr>Great Blockchain Resources</vt:lpstr>
      <vt:lpstr>Questions &amp; Comments</vt:lpstr>
      <vt:lpstr>Save The Dates</vt:lpstr>
      <vt:lpstr>PowerPoint Presentation</vt:lpstr>
    </vt:vector>
  </TitlesOfParts>
  <Company>The Harrington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Blake</dc:creator>
  <cp:lastModifiedBy>Abby Cowart</cp:lastModifiedBy>
  <cp:revision>59</cp:revision>
  <cp:lastPrinted>2017-04-06T19:59:35Z</cp:lastPrinted>
  <dcterms:created xsi:type="dcterms:W3CDTF">2015-06-04T15:58:47Z</dcterms:created>
  <dcterms:modified xsi:type="dcterms:W3CDTF">2017-04-19T14:00:31Z</dcterms:modified>
</cp:coreProperties>
</file>