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24384000" cy="13716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132" autoAdjust="0"/>
  </p:normalViewPr>
  <p:slideViewPr>
    <p:cSldViewPr snapToGrid="0" snapToObjects="1">
      <p:cViewPr>
        <p:scale>
          <a:sx n="33" d="100"/>
          <a:sy n="33" d="100"/>
        </p:scale>
        <p:origin x="-1398" y="-7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25000"/>
              </a:lnSpc>
              <a:spcBef>
                <a:spcPts val="0"/>
              </a:spcBef>
              <a:defRPr sz="3200" b="0" i="0" u="none" strike="noStrike" cap="none" baseline="0">
                <a:latin typeface="Arial"/>
                <a:ea typeface="Arial"/>
                <a:cs typeface="Arial"/>
                <a:sym typeface="Arial"/>
              </a:defRPr>
            </a:lvl1pPr>
            <a:lvl2pPr marL="0" marR="0" indent="228600" algn="l" rtl="0">
              <a:lnSpc>
                <a:spcPct val="125000"/>
              </a:lnSpc>
              <a:spcBef>
                <a:spcPts val="0"/>
              </a:spcBef>
              <a:defRPr sz="3200" b="0" i="0" u="none" strike="noStrike" cap="none" baseline="0">
                <a:latin typeface="Arial"/>
                <a:ea typeface="Arial"/>
                <a:cs typeface="Arial"/>
                <a:sym typeface="Arial"/>
              </a:defRPr>
            </a:lvl2pPr>
            <a:lvl3pPr marL="0" marR="0" indent="457200" algn="l" rtl="0">
              <a:lnSpc>
                <a:spcPct val="125000"/>
              </a:lnSpc>
              <a:spcBef>
                <a:spcPts val="0"/>
              </a:spcBef>
              <a:defRPr sz="3200" b="0" i="0" u="none" strike="noStrike" cap="none" baseline="0">
                <a:latin typeface="Arial"/>
                <a:ea typeface="Arial"/>
                <a:cs typeface="Arial"/>
                <a:sym typeface="Arial"/>
              </a:defRPr>
            </a:lvl3pPr>
            <a:lvl4pPr marL="0" marR="0" indent="685800" algn="l" rtl="0">
              <a:lnSpc>
                <a:spcPct val="125000"/>
              </a:lnSpc>
              <a:spcBef>
                <a:spcPts val="0"/>
              </a:spcBef>
              <a:defRPr sz="3200" b="0" i="0" u="none" strike="noStrike" cap="none" baseline="0">
                <a:latin typeface="Arial"/>
                <a:ea typeface="Arial"/>
                <a:cs typeface="Arial"/>
                <a:sym typeface="Arial"/>
              </a:defRPr>
            </a:lvl4pPr>
            <a:lvl5pPr marL="0" marR="0" indent="914400" algn="l" rtl="0">
              <a:lnSpc>
                <a:spcPct val="125000"/>
              </a:lnSpc>
              <a:spcBef>
                <a:spcPts val="0"/>
              </a:spcBef>
              <a:defRPr sz="3200" b="0" i="0" u="none" strike="noStrike" cap="none" baseline="0">
                <a:latin typeface="Arial"/>
                <a:ea typeface="Arial"/>
                <a:cs typeface="Arial"/>
                <a:sym typeface="Arial"/>
              </a:defRPr>
            </a:lvl5pPr>
            <a:lvl6pPr marL="0" marR="0" indent="1143000" algn="l" rtl="0">
              <a:lnSpc>
                <a:spcPct val="125000"/>
              </a:lnSpc>
              <a:spcBef>
                <a:spcPts val="0"/>
              </a:spcBef>
              <a:defRPr sz="3200" b="0" i="0" u="none" strike="noStrike" cap="none" baseline="0">
                <a:latin typeface="Arial"/>
                <a:ea typeface="Arial"/>
                <a:cs typeface="Arial"/>
                <a:sym typeface="Arial"/>
              </a:defRPr>
            </a:lvl6pPr>
            <a:lvl7pPr marL="0" marR="0" indent="1371600" algn="l" rtl="0">
              <a:lnSpc>
                <a:spcPct val="125000"/>
              </a:lnSpc>
              <a:spcBef>
                <a:spcPts val="0"/>
              </a:spcBef>
              <a:defRPr sz="3200" b="0" i="0" u="none" strike="noStrike" cap="none" baseline="0">
                <a:latin typeface="Arial"/>
                <a:ea typeface="Arial"/>
                <a:cs typeface="Arial"/>
                <a:sym typeface="Arial"/>
              </a:defRPr>
            </a:lvl7pPr>
            <a:lvl8pPr marL="0" marR="0" indent="1600200" algn="l" rtl="0">
              <a:lnSpc>
                <a:spcPct val="125000"/>
              </a:lnSpc>
              <a:spcBef>
                <a:spcPts val="0"/>
              </a:spcBef>
              <a:defRPr sz="3200" b="0" i="0" u="none" strike="noStrike" cap="none" baseline="0"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rtl="0">
              <a:lnSpc>
                <a:spcPct val="125000"/>
              </a:lnSpc>
              <a:spcBef>
                <a:spcPts val="0"/>
              </a:spcBef>
              <a:defRPr sz="3200" b="0" i="0" u="none" strike="noStrike" cap="none" baseline="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17906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3573463" cy="20097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Font typeface="Arial"/>
              <a:buNone/>
            </a:pPr>
            <a:endParaRPr sz="1800" b="0" i="0" u="none" strike="noStrike" cap="none" baseline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Font typeface="Helvetica Neue"/>
              <a:buNone/>
            </a:pPr>
            <a:r>
              <a:rPr lang="en-US" sz="5000" b="0" i="0" u="none" strike="noStrike" cap="none" baseline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4200"/>
              </a:spcBef>
              <a:buClr>
                <a:srgbClr val="000000"/>
              </a:buClr>
              <a:buFont typeface="Ubuntu"/>
              <a:buChar char="❖"/>
            </a:pPr>
            <a:r>
              <a:rPr lang="en-US" sz="1400">
                <a:latin typeface="Ubuntu"/>
                <a:ea typeface="Ubuntu"/>
                <a:cs typeface="Ubuntu"/>
                <a:sym typeface="Ubuntu"/>
              </a:rPr>
              <a:t>instant money transfers internationally with little to no fees</a:t>
            </a:r>
          </a:p>
          <a:p>
            <a:pPr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None/>
            </a:pPr>
            <a:endParaRPr sz="3200" b="0" i="0" u="none" strike="noStrike" cap="none" baseline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3778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None/>
            </a:pPr>
            <a:endParaRPr sz="12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lang="en-US" sz="12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endParaRPr lang="en-US" sz="12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endParaRPr lang="en-US" sz="18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-121311" y="11537156"/>
            <a:ext cx="24626624" cy="2250281"/>
          </a:xfrm>
          <a:prstGeom prst="rect">
            <a:avLst/>
          </a:prstGeom>
          <a:solidFill>
            <a:srgbClr val="002452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5000" b="0" i="0" u="none" strike="noStrike" cap="none" baseline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8" name="Shape 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274315" y="12252135"/>
            <a:ext cx="2320168" cy="820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mple Graph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833937" y="10733484"/>
            <a:ext cx="14716126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defRPr sz="1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228600" algn="ctr" rtl="0">
              <a:spcBef>
                <a:spcPts val="0"/>
              </a:spcBef>
              <a:defRPr sz="1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457200" algn="ctr" rtl="0">
              <a:spcBef>
                <a:spcPts val="0"/>
              </a:spcBef>
              <a:defRPr sz="1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685800" algn="ctr" rtl="0">
              <a:spcBef>
                <a:spcPts val="0"/>
              </a:spcBef>
              <a:defRPr sz="1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914400" algn="ctr" rtl="0">
              <a:spcBef>
                <a:spcPts val="0"/>
              </a:spcBef>
              <a:defRPr sz="1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1143000" algn="ctr" rtl="0">
              <a:spcBef>
                <a:spcPts val="0"/>
              </a:spcBef>
              <a:defRPr sz="1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1371600" algn="ctr" rtl="0">
              <a:spcBef>
                <a:spcPts val="0"/>
              </a:spcBef>
              <a:defRPr sz="1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1600200" algn="ctr" rtl="0">
              <a:spcBef>
                <a:spcPts val="0"/>
              </a:spcBef>
              <a:defRPr sz="1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1828800" algn="ctr" rtl="0">
              <a:spcBef>
                <a:spcPts val="0"/>
              </a:spcBef>
              <a:defRPr sz="1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pic>
        <p:nvPicPr>
          <p:cNvPr id="41" name="Shape 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12219" y="2120058"/>
            <a:ext cx="14763997" cy="8279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e Char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5334000" y="1321592"/>
            <a:ext cx="14716125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defRPr sz="1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228600" algn="ctr" rtl="0">
              <a:spcBef>
                <a:spcPts val="0"/>
              </a:spcBef>
              <a:defRPr sz="1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457200" algn="ctr" rtl="0">
              <a:spcBef>
                <a:spcPts val="0"/>
              </a:spcBef>
              <a:defRPr sz="1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685800" algn="ctr" rtl="0">
              <a:spcBef>
                <a:spcPts val="0"/>
              </a:spcBef>
              <a:defRPr sz="1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914400" algn="ctr" rtl="0">
              <a:spcBef>
                <a:spcPts val="0"/>
              </a:spcBef>
              <a:defRPr sz="1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1143000" algn="ctr" rtl="0">
              <a:spcBef>
                <a:spcPts val="0"/>
              </a:spcBef>
              <a:defRPr sz="1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1371600" algn="ctr" rtl="0">
              <a:spcBef>
                <a:spcPts val="0"/>
              </a:spcBef>
              <a:defRPr sz="1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1600200" algn="ctr" rtl="0">
              <a:spcBef>
                <a:spcPts val="0"/>
              </a:spcBef>
              <a:defRPr sz="1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1828800" algn="ctr" rtl="0">
              <a:spcBef>
                <a:spcPts val="0"/>
              </a:spcBef>
              <a:defRPr sz="1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pic>
        <p:nvPicPr>
          <p:cNvPr id="44" name="Shape 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33345" y="3868737"/>
            <a:ext cx="8317311" cy="8317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ixed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5334000" y="1321592"/>
            <a:ext cx="14716125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defRPr sz="1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228600" algn="ctr" rtl="0">
              <a:spcBef>
                <a:spcPts val="0"/>
              </a:spcBef>
              <a:defRPr sz="1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457200" algn="ctr" rtl="0">
              <a:spcBef>
                <a:spcPts val="0"/>
              </a:spcBef>
              <a:defRPr sz="1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685800" algn="ctr" rtl="0">
              <a:spcBef>
                <a:spcPts val="0"/>
              </a:spcBef>
              <a:defRPr sz="1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914400" algn="ctr" rtl="0">
              <a:spcBef>
                <a:spcPts val="0"/>
              </a:spcBef>
              <a:defRPr sz="1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1143000" algn="ctr" rtl="0">
              <a:spcBef>
                <a:spcPts val="0"/>
              </a:spcBef>
              <a:defRPr sz="1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1371600" algn="ctr" rtl="0">
              <a:spcBef>
                <a:spcPts val="0"/>
              </a:spcBef>
              <a:defRPr sz="1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1600200" algn="ctr" rtl="0">
              <a:spcBef>
                <a:spcPts val="0"/>
              </a:spcBef>
              <a:defRPr sz="1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1828800" algn="ctr" rtl="0">
              <a:spcBef>
                <a:spcPts val="0"/>
              </a:spcBef>
              <a:defRPr sz="1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01710" y="3780980"/>
            <a:ext cx="13493203" cy="8279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064001" y="1"/>
            <a:ext cx="19211996" cy="2689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923634" y="3227296"/>
            <a:ext cx="13484799" cy="905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2"/>
          </p:nvPr>
        </p:nvSpPr>
        <p:spPr>
          <a:xfrm>
            <a:off x="12395202" y="3200400"/>
            <a:ext cx="10769597" cy="905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1219201" y="12712700"/>
            <a:ext cx="5689596" cy="7319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88349" marR="0" indent="-8848" algn="l" rtl="0">
              <a:spcBef>
                <a:spcPts val="0"/>
              </a:spcBef>
              <a:defRPr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2176698" marR="0" indent="-17697" algn="l" rtl="0">
              <a:spcBef>
                <a:spcPts val="0"/>
              </a:spcBef>
              <a:defRPr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3265046" marR="0" indent="-26546" algn="l" rtl="0">
              <a:spcBef>
                <a:spcPts val="0"/>
              </a:spcBef>
              <a:defRPr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4353392" marR="0" indent="-22692" algn="l" rtl="0">
              <a:spcBef>
                <a:spcPts val="0"/>
              </a:spcBef>
              <a:defRPr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5441741" marR="0" indent="-31541" algn="l" rtl="0">
              <a:spcBef>
                <a:spcPts val="0"/>
              </a:spcBef>
              <a:defRPr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6530090" marR="0" indent="-40389" algn="l" rtl="0">
              <a:spcBef>
                <a:spcPts val="0"/>
              </a:spcBef>
              <a:defRPr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7618444" marR="0" indent="-36544" algn="l" rtl="0">
              <a:spcBef>
                <a:spcPts val="0"/>
              </a:spcBef>
              <a:defRPr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8706793" marR="0" indent="-7293" algn="l" rtl="0">
              <a:spcBef>
                <a:spcPts val="0"/>
              </a:spcBef>
              <a:defRPr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8314267" y="12983634"/>
            <a:ext cx="7721599" cy="7319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88349" marR="0" indent="-8848" algn="l" rtl="0">
              <a:spcBef>
                <a:spcPts val="0"/>
              </a:spcBef>
              <a:defRPr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2176698" marR="0" indent="-17697" algn="l" rtl="0">
              <a:spcBef>
                <a:spcPts val="0"/>
              </a:spcBef>
              <a:defRPr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3265046" marR="0" indent="-26546" algn="l" rtl="0">
              <a:spcBef>
                <a:spcPts val="0"/>
              </a:spcBef>
              <a:defRPr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4353392" marR="0" indent="-22692" algn="l" rtl="0">
              <a:spcBef>
                <a:spcPts val="0"/>
              </a:spcBef>
              <a:defRPr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5441741" marR="0" indent="-31541" algn="l" rtl="0">
              <a:spcBef>
                <a:spcPts val="0"/>
              </a:spcBef>
              <a:defRPr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6530090" marR="0" indent="-40389" algn="l" rtl="0">
              <a:spcBef>
                <a:spcPts val="0"/>
              </a:spcBef>
              <a:defRPr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7618444" marR="0" indent="-36544" algn="l" rtl="0">
              <a:spcBef>
                <a:spcPts val="0"/>
              </a:spcBef>
              <a:defRPr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8706793" marR="0" indent="-7293" algn="l" rtl="0">
              <a:spcBef>
                <a:spcPts val="0"/>
              </a:spcBef>
              <a:defRPr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8694401" y="12983634"/>
            <a:ext cx="5321597" cy="731997"/>
          </a:xfrm>
          <a:prstGeom prst="rect">
            <a:avLst/>
          </a:prstGeom>
          <a:noFill/>
          <a:ln>
            <a:noFill/>
          </a:ln>
        </p:spPr>
        <p:txBody>
          <a:bodyPr lIns="243775" tIns="243775" rIns="243775" bIns="243775" anchor="t" anchorCtr="0">
            <a:noAutofit/>
          </a:bodyPr>
          <a:lstStyle/>
          <a:p>
            <a:pPr marL="0" marR="0" lvl="0" indent="15240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088349" marR="0" lvl="1" indent="-97748" algn="ctr" rtl="0">
              <a:spcBef>
                <a:spcPts val="0"/>
              </a:spcBef>
              <a:buClr>
                <a:srgbClr val="000000"/>
              </a:buClr>
              <a:buFont typeface="Courier New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176698" marR="0" lvl="2" indent="-106597" algn="ctr" rtl="0">
              <a:spcBef>
                <a:spcPts val="0"/>
              </a:spcBef>
              <a:buClr>
                <a:srgbClr val="000000"/>
              </a:buClr>
              <a:buFont typeface="Noto Symbo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265046" marR="0" lvl="3" indent="-102746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353392" marR="0" lvl="4" indent="-111592" algn="ctr" rtl="0">
              <a:spcBef>
                <a:spcPts val="0"/>
              </a:spcBef>
              <a:buClr>
                <a:srgbClr val="000000"/>
              </a:buClr>
              <a:buFont typeface="Courier New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441741" marR="0" lvl="5" indent="-120441" algn="ctr" rtl="0">
              <a:spcBef>
                <a:spcPts val="0"/>
              </a:spcBef>
              <a:buClr>
                <a:srgbClr val="000000"/>
              </a:buClr>
              <a:buFont typeface="Noto Symbo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530090" marR="0" lvl="6" indent="-116589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618444" marR="0" lvl="7" indent="-125444" algn="ctr" rtl="0">
              <a:spcBef>
                <a:spcPts val="0"/>
              </a:spcBef>
              <a:buClr>
                <a:srgbClr val="000000"/>
              </a:buClr>
              <a:buFont typeface="Courier New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8706793" marR="0" lvl="8" indent="-96193" algn="ctr" rtl="0">
              <a:spcBef>
                <a:spcPts val="0"/>
              </a:spcBef>
              <a:buClr>
                <a:srgbClr val="000000"/>
              </a:buClr>
              <a:buFont typeface="Noto Symbo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828800" y="4260851"/>
            <a:ext cx="20726400" cy="29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12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112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112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112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112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1219170" marR="0" indent="-12669" algn="ctr" rtl="0">
              <a:spcBef>
                <a:spcPts val="0"/>
              </a:spcBef>
              <a:spcAft>
                <a:spcPts val="0"/>
              </a:spcAft>
              <a:defRPr sz="112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2438339" marR="0" indent="-12638" algn="ctr" rtl="0">
              <a:spcBef>
                <a:spcPts val="0"/>
              </a:spcBef>
              <a:spcAft>
                <a:spcPts val="0"/>
              </a:spcAft>
              <a:defRPr sz="112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509" marR="0" indent="-12608" algn="ctr" rtl="0">
              <a:spcBef>
                <a:spcPts val="0"/>
              </a:spcBef>
              <a:spcAft>
                <a:spcPts val="0"/>
              </a:spcAft>
              <a:defRPr sz="112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876678" marR="0" indent="-12577" algn="ctr" rtl="0">
              <a:spcBef>
                <a:spcPts val="0"/>
              </a:spcBef>
              <a:spcAft>
                <a:spcPts val="0"/>
              </a:spcAft>
              <a:defRPr sz="112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3657601" y="7772400"/>
            <a:ext cx="17068797" cy="35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1547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50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1088349" marR="0" indent="-8848" algn="ctr" rtl="0">
              <a:spcBef>
                <a:spcPts val="1333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50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2176698" marR="0" indent="-17697" algn="ctr" rtl="0">
              <a:spcBef>
                <a:spcPts val="1173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50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3265046" marR="0" indent="-26546" algn="ctr" rtl="0">
              <a:spcBef>
                <a:spcPts val="96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50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4353392" marR="0" indent="-22692" algn="ctr" rtl="0">
              <a:spcBef>
                <a:spcPts val="96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50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5441741" marR="0" indent="-31541" algn="ctr" rtl="0">
              <a:spcBef>
                <a:spcPts val="960"/>
              </a:spcBef>
              <a:buClr>
                <a:srgbClr val="888888"/>
              </a:buClr>
              <a:buFont typeface="Calibri"/>
              <a:buNone/>
              <a:defRPr sz="50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6530090" marR="0" indent="-40389" algn="ctr" rtl="0">
              <a:spcBef>
                <a:spcPts val="960"/>
              </a:spcBef>
              <a:buClr>
                <a:srgbClr val="888888"/>
              </a:buClr>
              <a:buFont typeface="Calibri"/>
              <a:buNone/>
              <a:defRPr sz="50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7618444" marR="0" indent="-36544" algn="ctr" rtl="0">
              <a:spcBef>
                <a:spcPts val="960"/>
              </a:spcBef>
              <a:buClr>
                <a:srgbClr val="888888"/>
              </a:buClr>
              <a:buFont typeface="Calibri"/>
              <a:buNone/>
              <a:defRPr sz="50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8706793" marR="0" indent="-7293" algn="ctr" rtl="0">
              <a:spcBef>
                <a:spcPts val="960"/>
              </a:spcBef>
              <a:buClr>
                <a:srgbClr val="888888"/>
              </a:buClr>
              <a:buFont typeface="Calibri"/>
              <a:buNone/>
              <a:defRPr sz="50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1219201" y="12712700"/>
            <a:ext cx="5689596" cy="7319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88349" marR="0" indent="-8848" algn="l" rtl="0">
              <a:spcBef>
                <a:spcPts val="0"/>
              </a:spcBef>
              <a:defRPr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2176698" marR="0" indent="-17697" algn="l" rtl="0">
              <a:spcBef>
                <a:spcPts val="0"/>
              </a:spcBef>
              <a:defRPr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3265046" marR="0" indent="-26546" algn="l" rtl="0">
              <a:spcBef>
                <a:spcPts val="0"/>
              </a:spcBef>
              <a:defRPr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4353392" marR="0" indent="-22692" algn="l" rtl="0">
              <a:spcBef>
                <a:spcPts val="0"/>
              </a:spcBef>
              <a:defRPr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5441741" marR="0" indent="-31541" algn="l" rtl="0">
              <a:spcBef>
                <a:spcPts val="0"/>
              </a:spcBef>
              <a:defRPr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6530090" marR="0" indent="-40389" algn="l" rtl="0">
              <a:spcBef>
                <a:spcPts val="0"/>
              </a:spcBef>
              <a:defRPr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7618444" marR="0" indent="-36544" algn="l" rtl="0">
              <a:spcBef>
                <a:spcPts val="0"/>
              </a:spcBef>
              <a:defRPr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8706793" marR="0" indent="-7293" algn="l" rtl="0">
              <a:spcBef>
                <a:spcPts val="0"/>
              </a:spcBef>
              <a:defRPr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8331200" y="12712700"/>
            <a:ext cx="7721599" cy="7319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88349" marR="0" indent="-8848" algn="l" rtl="0">
              <a:spcBef>
                <a:spcPts val="0"/>
              </a:spcBef>
              <a:defRPr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2176698" marR="0" indent="-17697" algn="l" rtl="0">
              <a:spcBef>
                <a:spcPts val="0"/>
              </a:spcBef>
              <a:defRPr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3265046" marR="0" indent="-26546" algn="l" rtl="0">
              <a:spcBef>
                <a:spcPts val="0"/>
              </a:spcBef>
              <a:defRPr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4353392" marR="0" indent="-22692" algn="l" rtl="0">
              <a:spcBef>
                <a:spcPts val="0"/>
              </a:spcBef>
              <a:defRPr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5441741" marR="0" indent="-31541" algn="l" rtl="0">
              <a:spcBef>
                <a:spcPts val="0"/>
              </a:spcBef>
              <a:defRPr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6530090" marR="0" indent="-40389" algn="l" rtl="0">
              <a:spcBef>
                <a:spcPts val="0"/>
              </a:spcBef>
              <a:defRPr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7618444" marR="0" indent="-36544" algn="l" rtl="0">
              <a:spcBef>
                <a:spcPts val="0"/>
              </a:spcBef>
              <a:defRPr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8706793" marR="0" indent="-7293" algn="l" rtl="0">
              <a:spcBef>
                <a:spcPts val="0"/>
              </a:spcBef>
              <a:defRPr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7475201" y="12712700"/>
            <a:ext cx="5689596" cy="731997"/>
          </a:xfrm>
          <a:prstGeom prst="rect">
            <a:avLst/>
          </a:prstGeom>
          <a:noFill/>
          <a:ln>
            <a:noFill/>
          </a:ln>
        </p:spPr>
        <p:txBody>
          <a:bodyPr lIns="243775" tIns="243775" rIns="243775" bIns="243775" anchor="t" anchorCtr="0">
            <a:noAutofit/>
          </a:bodyPr>
          <a:lstStyle/>
          <a:p>
            <a:pPr marL="0" marR="0" lvl="0" indent="15240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088349" marR="0" lvl="1" indent="-97748" algn="ctr" rtl="0">
              <a:spcBef>
                <a:spcPts val="0"/>
              </a:spcBef>
              <a:buClr>
                <a:srgbClr val="000000"/>
              </a:buClr>
              <a:buFont typeface="Courier New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176698" marR="0" lvl="2" indent="-106597" algn="ctr" rtl="0">
              <a:spcBef>
                <a:spcPts val="0"/>
              </a:spcBef>
              <a:buClr>
                <a:srgbClr val="000000"/>
              </a:buClr>
              <a:buFont typeface="Noto Symbo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265046" marR="0" lvl="3" indent="-102746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353392" marR="0" lvl="4" indent="-111592" algn="ctr" rtl="0">
              <a:spcBef>
                <a:spcPts val="0"/>
              </a:spcBef>
              <a:buClr>
                <a:srgbClr val="000000"/>
              </a:buClr>
              <a:buFont typeface="Courier New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441741" marR="0" lvl="5" indent="-120441" algn="ctr" rtl="0">
              <a:spcBef>
                <a:spcPts val="0"/>
              </a:spcBef>
              <a:buClr>
                <a:srgbClr val="000000"/>
              </a:buClr>
              <a:buFont typeface="Noto Symbo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530090" marR="0" lvl="6" indent="-116589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618444" marR="0" lvl="7" indent="-125444" algn="ctr" rtl="0">
              <a:spcBef>
                <a:spcPts val="0"/>
              </a:spcBef>
              <a:buClr>
                <a:srgbClr val="000000"/>
              </a:buClr>
              <a:buFont typeface="Courier New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8706793" marR="0" lvl="8" indent="-96193" algn="ctr" rtl="0">
              <a:spcBef>
                <a:spcPts val="0"/>
              </a:spcBef>
              <a:buClr>
                <a:srgbClr val="000000"/>
              </a:buClr>
              <a:buFont typeface="Noto Symbo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hite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hape 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4863" y="4471325"/>
            <a:ext cx="6768703" cy="2393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833937" y="221456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1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228600" algn="ctr" rtl="0">
              <a:spcBef>
                <a:spcPts val="0"/>
              </a:spcBef>
              <a:defRPr sz="1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457200" algn="ctr" rtl="0">
              <a:spcBef>
                <a:spcPts val="0"/>
              </a:spcBef>
              <a:defRPr sz="1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685800" algn="ctr" rtl="0">
              <a:spcBef>
                <a:spcPts val="0"/>
              </a:spcBef>
              <a:defRPr sz="1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914400" algn="ctr" rtl="0">
              <a:spcBef>
                <a:spcPts val="0"/>
              </a:spcBef>
              <a:defRPr sz="1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1143000" algn="ctr" rtl="0">
              <a:spcBef>
                <a:spcPts val="0"/>
              </a:spcBef>
              <a:defRPr sz="1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1371600" algn="ctr" rtl="0">
              <a:spcBef>
                <a:spcPts val="0"/>
              </a:spcBef>
              <a:defRPr sz="1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1600200" algn="ctr" rtl="0">
              <a:spcBef>
                <a:spcPts val="0"/>
              </a:spcBef>
              <a:defRPr sz="1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1828800" algn="ctr" rtl="0">
              <a:spcBef>
                <a:spcPts val="0"/>
              </a:spcBef>
              <a:defRPr sz="1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06542" y="5598914"/>
            <a:ext cx="10170915" cy="10170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1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228600" algn="ctr" rtl="0">
              <a:spcBef>
                <a:spcPts val="0"/>
              </a:spcBef>
              <a:defRPr sz="1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457200" algn="ctr" rtl="0">
              <a:spcBef>
                <a:spcPts val="0"/>
              </a:spcBef>
              <a:defRPr sz="1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685800" algn="ctr" rtl="0">
              <a:spcBef>
                <a:spcPts val="0"/>
              </a:spcBef>
              <a:defRPr sz="1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914400" algn="ctr" rtl="0">
              <a:spcBef>
                <a:spcPts val="0"/>
              </a:spcBef>
              <a:defRPr sz="1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1143000" algn="ctr" rtl="0">
              <a:spcBef>
                <a:spcPts val="0"/>
              </a:spcBef>
              <a:defRPr sz="1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1371600" algn="ctr" rtl="0">
              <a:spcBef>
                <a:spcPts val="0"/>
              </a:spcBef>
              <a:defRPr sz="1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1600200" algn="ctr" rtl="0">
              <a:spcBef>
                <a:spcPts val="0"/>
              </a:spcBef>
              <a:defRPr sz="1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1828800" algn="ctr" rtl="0">
              <a:spcBef>
                <a:spcPts val="0"/>
              </a:spcBef>
              <a:defRPr sz="1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958953" y="3670101"/>
            <a:ext cx="15609094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Font typeface="Ubuntu"/>
              <a:buChar char="•"/>
              <a:defRPr sz="5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rtl="0">
              <a:spcBef>
                <a:spcPts val="0"/>
              </a:spcBef>
              <a:buFont typeface="Ubuntu"/>
              <a:buChar char="•"/>
              <a:defRPr sz="5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rtl="0">
              <a:spcBef>
                <a:spcPts val="0"/>
              </a:spcBef>
              <a:buFont typeface="Ubuntu"/>
              <a:buChar char="•"/>
              <a:defRPr sz="5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rtl="0">
              <a:spcBef>
                <a:spcPts val="0"/>
              </a:spcBef>
              <a:buFont typeface="Ubuntu"/>
              <a:buChar char="•"/>
              <a:defRPr sz="5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rtl="0">
              <a:spcBef>
                <a:spcPts val="0"/>
              </a:spcBef>
              <a:buFont typeface="Ubuntu"/>
              <a:buChar char="•"/>
              <a:defRPr sz="5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rtl="0">
              <a:spcBef>
                <a:spcPts val="0"/>
              </a:spcBef>
              <a:defRPr sz="5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rtl="0">
              <a:spcBef>
                <a:spcPts val="0"/>
              </a:spcBef>
              <a:defRPr sz="5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rtl="0">
              <a:spcBef>
                <a:spcPts val="0"/>
              </a:spcBef>
              <a:defRPr sz="5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rtl="0">
              <a:spcBef>
                <a:spcPts val="0"/>
              </a:spcBef>
              <a:defRPr sz="5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bg>
      <p:bgPr>
        <a:solidFill>
          <a:srgbClr val="FFFFFF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833937" y="3107531"/>
            <a:ext cx="15609094" cy="10144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17361" indent="-379236" rtl="0">
              <a:spcBef>
                <a:spcPts val="0"/>
              </a:spcBef>
              <a:buClr>
                <a:srgbClr val="002044"/>
              </a:buClr>
              <a:buFont typeface="Ubuntu"/>
              <a:buChar char="•"/>
              <a:defRPr>
                <a:solidFill>
                  <a:srgbClr val="002044"/>
                </a:solidFill>
              </a:defRPr>
            </a:lvl1pPr>
            <a:lvl2pPr rtl="0">
              <a:spcBef>
                <a:spcPts val="0"/>
              </a:spcBef>
              <a:buClr>
                <a:srgbClr val="002044"/>
              </a:buClr>
              <a:buFont typeface="Ubuntu"/>
              <a:buChar char="•"/>
              <a:defRPr>
                <a:solidFill>
                  <a:srgbClr val="002044"/>
                </a:solidFill>
              </a:defRPr>
            </a:lvl2pPr>
            <a:lvl3pPr rtl="0">
              <a:spcBef>
                <a:spcPts val="0"/>
              </a:spcBef>
              <a:buClr>
                <a:srgbClr val="002044"/>
              </a:buClr>
              <a:buFont typeface="Ubuntu"/>
              <a:buChar char="•"/>
              <a:defRPr>
                <a:solidFill>
                  <a:srgbClr val="002044"/>
                </a:solidFill>
              </a:defRPr>
            </a:lvl3pPr>
            <a:lvl4pPr rtl="0">
              <a:spcBef>
                <a:spcPts val="0"/>
              </a:spcBef>
              <a:buClr>
                <a:srgbClr val="002044"/>
              </a:buClr>
              <a:buFont typeface="Ubuntu"/>
              <a:buChar char="•"/>
              <a:defRPr>
                <a:solidFill>
                  <a:srgbClr val="002044"/>
                </a:solidFill>
              </a:defRPr>
            </a:lvl4pPr>
            <a:lvl5pPr rtl="0">
              <a:spcBef>
                <a:spcPts val="0"/>
              </a:spcBef>
              <a:buClr>
                <a:srgbClr val="002044"/>
              </a:buClr>
              <a:buFont typeface="Ubuntu"/>
              <a:buChar char="•"/>
              <a:defRPr>
                <a:solidFill>
                  <a:srgbClr val="002044"/>
                </a:solidFill>
              </a:defRPr>
            </a:lvl5pPr>
            <a:lvl6pPr rtl="0">
              <a:spcBef>
                <a:spcPts val="0"/>
              </a:spcBef>
              <a:defRPr sz="5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rtl="0">
              <a:spcBef>
                <a:spcPts val="0"/>
              </a:spcBef>
              <a:defRPr sz="5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rtl="0">
              <a:spcBef>
                <a:spcPts val="0"/>
              </a:spcBef>
              <a:defRPr sz="5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rtl="0">
              <a:spcBef>
                <a:spcPts val="0"/>
              </a:spcBef>
              <a:defRPr sz="5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-35719"/>
            <a:ext cx="24384000" cy="3357563"/>
          </a:xfrm>
          <a:prstGeom prst="rect">
            <a:avLst/>
          </a:prstGeom>
          <a:solidFill>
            <a:srgbClr val="002452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5000" b="0" i="0" u="none" strike="noStrike" cap="none" baseline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463915" y="11760446"/>
            <a:ext cx="2702296" cy="955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FFFFFF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44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12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indent="228600" algn="ctr" rtl="0">
              <a:spcBef>
                <a:spcPts val="0"/>
              </a:spcBef>
              <a:defRPr sz="112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indent="457200" algn="ctr" rtl="0">
              <a:spcBef>
                <a:spcPts val="0"/>
              </a:spcBef>
              <a:defRPr sz="112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indent="685800" algn="ctr" rtl="0">
              <a:spcBef>
                <a:spcPts val="0"/>
              </a:spcBef>
              <a:defRPr sz="112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indent="914400" algn="ctr" rtl="0">
              <a:spcBef>
                <a:spcPts val="0"/>
              </a:spcBef>
              <a:defRPr sz="112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indent="1143000" algn="ctr" rtl="0">
              <a:spcBef>
                <a:spcPts val="0"/>
              </a:spcBef>
              <a:defRPr sz="112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indent="1371600" algn="ctr" rtl="0">
              <a:spcBef>
                <a:spcPts val="0"/>
              </a:spcBef>
              <a:defRPr sz="112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indent="1600200" algn="ctr" rtl="0">
              <a:spcBef>
                <a:spcPts val="0"/>
              </a:spcBef>
              <a:defRPr sz="112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indent="1828800" algn="ctr" rtl="0">
              <a:spcBef>
                <a:spcPts val="0"/>
              </a:spcBef>
              <a:defRPr sz="112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958953" y="3670101"/>
            <a:ext cx="15609094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17500" marR="0" indent="-206375" algn="l" rtl="0">
              <a:spcBef>
                <a:spcPts val="4200"/>
              </a:spcBef>
              <a:buClr>
                <a:srgbClr val="FFFFFF"/>
              </a:buClr>
              <a:buFont typeface="Ubuntu"/>
              <a:buChar char="•"/>
              <a:defRPr sz="50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1061861" marR="0" indent="-506235" algn="l" rtl="0">
              <a:spcBef>
                <a:spcPts val="4200"/>
              </a:spcBef>
              <a:buClr>
                <a:srgbClr val="FFFFFF"/>
              </a:buClr>
              <a:buFont typeface="Ubuntu"/>
              <a:buChar char="•"/>
              <a:defRPr sz="50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506361" marR="0" indent="-506235" algn="l" rtl="0">
              <a:spcBef>
                <a:spcPts val="4200"/>
              </a:spcBef>
              <a:buClr>
                <a:srgbClr val="FFFFFF"/>
              </a:buClr>
              <a:buFont typeface="Ubuntu"/>
              <a:buChar char="•"/>
              <a:defRPr sz="50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950861" marR="0" indent="-506235" algn="l" rtl="0">
              <a:spcBef>
                <a:spcPts val="4200"/>
              </a:spcBef>
              <a:buClr>
                <a:srgbClr val="FFFFFF"/>
              </a:buClr>
              <a:buFont typeface="Ubuntu"/>
              <a:buChar char="•"/>
              <a:defRPr sz="50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395361" marR="0" indent="-506235" algn="l" rtl="0">
              <a:spcBef>
                <a:spcPts val="4200"/>
              </a:spcBef>
              <a:buClr>
                <a:srgbClr val="FFFFFF"/>
              </a:buClr>
              <a:buFont typeface="Ubuntu"/>
              <a:buChar char="•"/>
              <a:defRPr sz="50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839861" marR="0" indent="-379235" algn="l" rtl="0">
              <a:spcBef>
                <a:spcPts val="4200"/>
              </a:spcBef>
              <a:buClr>
                <a:srgbClr val="FFFFFF"/>
              </a:buClr>
              <a:buFont typeface="Ubuntu"/>
              <a:buChar char="•"/>
              <a:defRPr sz="50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84361" marR="0" indent="-379236" algn="l" rtl="0">
              <a:spcBef>
                <a:spcPts val="4200"/>
              </a:spcBef>
              <a:buClr>
                <a:srgbClr val="FFFFFF"/>
              </a:buClr>
              <a:buFont typeface="Ubuntu"/>
              <a:buChar char="•"/>
              <a:defRPr sz="50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728861" marR="0" indent="-379236" algn="l" rtl="0">
              <a:spcBef>
                <a:spcPts val="4200"/>
              </a:spcBef>
              <a:buClr>
                <a:srgbClr val="FFFFFF"/>
              </a:buClr>
              <a:buFont typeface="Ubuntu"/>
              <a:buChar char="•"/>
              <a:defRPr sz="50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73361" marR="0" indent="-379236" algn="l" rtl="0">
              <a:spcBef>
                <a:spcPts val="4200"/>
              </a:spcBef>
              <a:buClr>
                <a:srgbClr val="FFFFFF"/>
              </a:buClr>
              <a:buFont typeface="Ubuntu"/>
              <a:buChar char="•"/>
              <a:defRPr sz="50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pic>
        <p:nvPicPr>
          <p:cNvPr id="7" name="Shape 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7979989" y="12029497"/>
            <a:ext cx="2320168" cy="82032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Shape 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53912" y="1103467"/>
            <a:ext cx="5837954" cy="205407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/>
          <p:nvPr/>
        </p:nvSpPr>
        <p:spPr>
          <a:xfrm>
            <a:off x="1768841" y="4149582"/>
            <a:ext cx="20571008" cy="39914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Introduction and Overview of Bitcoin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9000" b="1" i="0" u="none" strike="noStrike" cap="none" baseline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1" name="Shape 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2619" y="8451045"/>
            <a:ext cx="4551152" cy="455168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/>
        </p:nvSpPr>
        <p:spPr>
          <a:xfrm>
            <a:off x="13428126" y="9003335"/>
            <a:ext cx="8610436" cy="346825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54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Anjali Kamath</a:t>
            </a:r>
          </a:p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54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 Counsel and Compliance Manager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5400" b="0" i="0" u="none" strike="noStrike" cap="none" baseline="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 rotWithShape="1">
          <a:blip r:embed="rId3">
            <a:alphaModFix amt="80000"/>
          </a:blip>
          <a:srcRect/>
          <a:stretch/>
        </p:blipFill>
        <p:spPr>
          <a:xfrm>
            <a:off x="16935" y="1"/>
            <a:ext cx="25721597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15864667" y="2082800"/>
            <a:ext cx="7721599" cy="11049932"/>
          </a:xfrm>
          <a:prstGeom prst="rect">
            <a:avLst/>
          </a:prstGeom>
          <a:solidFill>
            <a:srgbClr val="000000">
              <a:alpha val="40000"/>
            </a:srgbClr>
          </a:solidFill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3775" tIns="243775" rIns="243775" bIns="2437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5000" b="0" i="0" u="none" strike="noStrike" cap="none" baseline="0">
              <a:solidFill>
                <a:srgbClr val="EFEFE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0" y="4267201"/>
            <a:ext cx="4760000" cy="812797"/>
          </a:xfrm>
          <a:prstGeom prst="rect">
            <a:avLst/>
          </a:prstGeom>
          <a:noFill/>
          <a:ln>
            <a:noFill/>
          </a:ln>
        </p:spPr>
        <p:txBody>
          <a:bodyPr lIns="243775" tIns="121850" rIns="243775" bIns="1218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SAN FRANCISCO</a:t>
            </a:r>
          </a:p>
        </p:txBody>
      </p:sp>
      <p:sp>
        <p:nvSpPr>
          <p:cNvPr id="139" name="Shape 139"/>
          <p:cNvSpPr/>
          <p:nvPr/>
        </p:nvSpPr>
        <p:spPr>
          <a:xfrm>
            <a:off x="3251201" y="5029201"/>
            <a:ext cx="406396" cy="406396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3775" tIns="121850" rIns="243775" bIns="121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3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7518402" y="11531602"/>
            <a:ext cx="406396" cy="406396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3775" tIns="121850" rIns="243775" bIns="121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3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11582402" y="3810001"/>
            <a:ext cx="406396" cy="406396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3775" tIns="121850" rIns="243775" bIns="121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3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5689600" y="5435600"/>
            <a:ext cx="609599" cy="6095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9525" cap="flat" cmpd="sng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3775" tIns="121850" rIns="243775" bIns="121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3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7205907" y="10322535"/>
            <a:ext cx="406396" cy="406396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3775" tIns="121850" rIns="243775" bIns="121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3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4935600" y="5592201"/>
            <a:ext cx="4760000" cy="812797"/>
          </a:xfrm>
          <a:prstGeom prst="rect">
            <a:avLst/>
          </a:prstGeom>
          <a:noFill/>
          <a:ln>
            <a:noFill/>
          </a:ln>
        </p:spPr>
        <p:txBody>
          <a:bodyPr lIns="243775" tIns="121850" rIns="243775" bIns="1218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ATLANTA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9325667" y="4216401"/>
            <a:ext cx="4760000" cy="812797"/>
          </a:xfrm>
          <a:prstGeom prst="rect">
            <a:avLst/>
          </a:prstGeom>
          <a:noFill/>
          <a:ln>
            <a:noFill/>
          </a:ln>
        </p:spPr>
        <p:txBody>
          <a:bodyPr lIns="243775" tIns="121850" rIns="243775" bIns="1218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AMSTERDAM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6103600" y="11938002"/>
            <a:ext cx="4760000" cy="812797"/>
          </a:xfrm>
          <a:prstGeom prst="rect">
            <a:avLst/>
          </a:prstGeom>
          <a:noFill/>
          <a:ln>
            <a:noFill/>
          </a:ln>
        </p:spPr>
        <p:txBody>
          <a:bodyPr lIns="243775" tIns="121850" rIns="243775" bIns="1218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BUENOS AIRES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3871132" y="9610002"/>
            <a:ext cx="4760000" cy="812797"/>
          </a:xfrm>
          <a:prstGeom prst="rect">
            <a:avLst/>
          </a:prstGeom>
          <a:noFill/>
          <a:ln>
            <a:noFill/>
          </a:ln>
        </p:spPr>
        <p:txBody>
          <a:bodyPr lIns="243775" tIns="121850" rIns="243775" bIns="1218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TUCUMAN</a:t>
            </a:r>
          </a:p>
        </p:txBody>
      </p:sp>
      <p:grpSp>
        <p:nvGrpSpPr>
          <p:cNvPr id="148" name="Shape 148"/>
          <p:cNvGrpSpPr/>
          <p:nvPr/>
        </p:nvGrpSpPr>
        <p:grpSpPr>
          <a:xfrm>
            <a:off x="20247068" y="712801"/>
            <a:ext cx="3578125" cy="1104856"/>
            <a:chOff x="7592650" y="267300"/>
            <a:chExt cx="1341797" cy="414321"/>
          </a:xfrm>
        </p:grpSpPr>
        <p:pic>
          <p:nvPicPr>
            <p:cNvPr id="149" name="Shape 14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592650" y="300848"/>
              <a:ext cx="294425" cy="28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Shape 150"/>
            <p:cNvPicPr preferRelativeResize="0"/>
            <p:nvPr/>
          </p:nvPicPr>
          <p:blipFill rotWithShape="1">
            <a:blip r:embed="rId5">
              <a:alphaModFix/>
            </a:blip>
            <a:srcRect l="10711" t="19778" r="10640" b="19939"/>
            <a:stretch/>
          </p:blipFill>
          <p:spPr>
            <a:xfrm>
              <a:off x="7915275" y="267300"/>
              <a:ext cx="1019172" cy="4143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Shape 151"/>
          <p:cNvSpPr txBox="1"/>
          <p:nvPr/>
        </p:nvSpPr>
        <p:spPr>
          <a:xfrm>
            <a:off x="15864667" y="2493066"/>
            <a:ext cx="7721599" cy="1452401"/>
          </a:xfrm>
          <a:prstGeom prst="rect">
            <a:avLst/>
          </a:prstGeom>
          <a:noFill/>
          <a:ln>
            <a:noFill/>
          </a:ln>
        </p:spPr>
        <p:txBody>
          <a:bodyPr lIns="243775" tIns="121850" rIns="243775" bIns="1218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800" b="0" i="0" u="none" strike="noStrike" cap="none" baseline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May 2011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rgbClr val="BFBFBF"/>
                </a:solidFill>
                <a:latin typeface="Ubuntu"/>
                <a:ea typeface="Ubuntu"/>
                <a:cs typeface="Ubuntu"/>
                <a:sym typeface="Ubuntu"/>
              </a:rPr>
              <a:t>BITPAY FOUNDED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15907200" y="4036019"/>
            <a:ext cx="7606400" cy="1737668"/>
          </a:xfrm>
          <a:prstGeom prst="rect">
            <a:avLst/>
          </a:prstGeom>
          <a:noFill/>
          <a:ln>
            <a:noFill/>
          </a:ln>
        </p:spPr>
        <p:txBody>
          <a:bodyPr lIns="243775" tIns="121850" rIns="243775" bIns="1218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800" b="0" i="0" u="none" strike="noStrike" cap="none" baseline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70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rgbClr val="BFBFBF"/>
                </a:solidFill>
                <a:latin typeface="Ubuntu"/>
                <a:ea typeface="Ubuntu"/>
                <a:cs typeface="Ubuntu"/>
                <a:sym typeface="Ubuntu"/>
              </a:rPr>
              <a:t>EMPLOYEES WORLDWIDE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5849600" y="7288886"/>
            <a:ext cx="7606400" cy="1515200"/>
          </a:xfrm>
          <a:prstGeom prst="rect">
            <a:avLst/>
          </a:prstGeom>
          <a:noFill/>
          <a:ln>
            <a:noFill/>
          </a:ln>
        </p:spPr>
        <p:txBody>
          <a:bodyPr lIns="243775" tIns="121850" rIns="243775" bIns="1218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800" b="0" i="0" u="none" strike="noStrike" cap="none" baseline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$32,700,000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rgbClr val="BFBFBF"/>
                </a:solidFill>
                <a:latin typeface="Ubuntu"/>
                <a:ea typeface="Ubuntu"/>
                <a:cs typeface="Ubuntu"/>
                <a:sym typeface="Ubuntu"/>
              </a:rPr>
              <a:t>CAPITAL RAISED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16753601" y="8624200"/>
            <a:ext cx="5913597" cy="4543200"/>
          </a:xfrm>
          <a:prstGeom prst="rect">
            <a:avLst/>
          </a:prstGeom>
          <a:noFill/>
          <a:ln>
            <a:noFill/>
          </a:ln>
        </p:spPr>
        <p:txBody>
          <a:bodyPr lIns="243775" tIns="243775" rIns="243775" bIns="2437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Index Ventures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Founders Fund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Horizons Ventures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RRE Ventures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Felicis Ventures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TTV Capital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Richard Branson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Jerry Yang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12099667" y="6427112"/>
            <a:ext cx="184666" cy="861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000" b="0" i="0" u="none" strike="noStrike" cap="none" baseline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156" name="Shape 156"/>
          <p:cNvSpPr/>
          <p:nvPr/>
        </p:nvSpPr>
        <p:spPr>
          <a:xfrm>
            <a:off x="12099667" y="6427112"/>
            <a:ext cx="184666" cy="861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000" b="0" i="0" u="none" strike="noStrike" cap="none" baseline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16059600" y="5647398"/>
            <a:ext cx="7606400" cy="1515200"/>
          </a:xfrm>
          <a:prstGeom prst="rect">
            <a:avLst/>
          </a:prstGeom>
          <a:noFill/>
          <a:ln>
            <a:noFill/>
          </a:ln>
        </p:spPr>
        <p:txBody>
          <a:bodyPr lIns="243775" tIns="121850" rIns="243775" bIns="1218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800" b="0" i="0" u="none" strike="noStrike" cap="none" baseline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60,000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rgbClr val="BFBFBF"/>
                </a:solidFill>
                <a:latin typeface="Ubuntu"/>
                <a:ea typeface="Ubuntu"/>
                <a:cs typeface="Ubuntu"/>
                <a:sym typeface="Ubuntu"/>
              </a:rPr>
              <a:t>MERCHANTS WORLDWIDE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500" y="1519650"/>
            <a:ext cx="15692350" cy="941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00" cy="3035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How does it work?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958953" y="3670101"/>
            <a:ext cx="15609000" cy="8840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025" y="3958650"/>
            <a:ext cx="14455499" cy="794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00" cy="3035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Why Bitcoin?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465924" y="2514000"/>
            <a:ext cx="16683899" cy="8840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No chargebacks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No risk of fraud or identity theft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Anonymous (to a certain extent)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You own it and no one can take it away from you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Ease of use: Fast, secure, and global; little to no fees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Not subject to inflation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Accessible to the “unbanked”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00" cy="3035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BitPay’s Compliance Program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958953" y="3670101"/>
            <a:ext cx="15609000" cy="8840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83" name="Shape 183"/>
          <p:cNvGrpSpPr/>
          <p:nvPr/>
        </p:nvGrpSpPr>
        <p:grpSpPr>
          <a:xfrm>
            <a:off x="5109595" y="4010432"/>
            <a:ext cx="13381938" cy="8328903"/>
            <a:chOff x="0" y="0"/>
            <a:chExt cx="11379199" cy="7772400"/>
          </a:xfrm>
        </p:grpSpPr>
        <p:sp>
          <p:nvSpPr>
            <p:cNvPr id="184" name="Shape 184"/>
            <p:cNvSpPr/>
            <p:nvPr/>
          </p:nvSpPr>
          <p:spPr>
            <a:xfrm rot="-5400000">
              <a:off x="901649" y="-901650"/>
              <a:ext cx="3886200" cy="5689499"/>
            </a:xfrm>
            <a:prstGeom prst="round1Rect">
              <a:avLst>
                <a:gd name="adj" fmla="val 16667"/>
              </a:avLst>
            </a:prstGeom>
            <a:gradFill>
              <a:gsLst>
                <a:gs pos="0">
                  <a:srgbClr val="0561D9"/>
                </a:gs>
                <a:gs pos="100000">
                  <a:srgbClr val="ABD7FF"/>
                </a:gs>
              </a:gsLst>
              <a:lin ang="16200038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 txBox="1"/>
            <p:nvPr/>
          </p:nvSpPr>
          <p:spPr>
            <a:xfrm>
              <a:off x="0" y="0"/>
              <a:ext cx="5689499" cy="2914499"/>
            </a:xfrm>
            <a:prstGeom prst="rect">
              <a:avLst/>
            </a:prstGeom>
            <a:noFill/>
            <a:ln>
              <a:noFill/>
            </a:ln>
          </p:spPr>
          <p:txBody>
            <a:bodyPr lIns="277350" tIns="277350" rIns="277350" bIns="277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900" b="0" i="0" u="none" strike="noStrike" cap="none" baseline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1365"/>
                </a:spcBef>
                <a:spcAft>
                  <a:spcPts val="1365"/>
                </a:spcAft>
                <a:buSzPct val="25000"/>
                <a:buNone/>
              </a:pPr>
              <a:r>
                <a:rPr lang="en-US" sz="3900" b="0" i="0" u="none" strike="noStrike" cap="none" baseline="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Designation of Chief Compliance Officer	</a:t>
              </a:r>
            </a:p>
          </p:txBody>
        </p:sp>
        <p:sp>
          <p:nvSpPr>
            <p:cNvPr id="186" name="Shape 186"/>
            <p:cNvSpPr/>
            <p:nvPr/>
          </p:nvSpPr>
          <p:spPr>
            <a:xfrm>
              <a:off x="5689600" y="0"/>
              <a:ext cx="5689499" cy="3886200"/>
            </a:xfrm>
            <a:prstGeom prst="round1Rect">
              <a:avLst>
                <a:gd name="adj" fmla="val 16667"/>
              </a:avLst>
            </a:prstGeom>
            <a:gradFill>
              <a:gsLst>
                <a:gs pos="0">
                  <a:srgbClr val="0561D9"/>
                </a:gs>
                <a:gs pos="100000">
                  <a:srgbClr val="ABD7FF"/>
                </a:gs>
              </a:gsLst>
              <a:lin ang="16200038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 txBox="1"/>
            <p:nvPr/>
          </p:nvSpPr>
          <p:spPr>
            <a:xfrm>
              <a:off x="5689600" y="0"/>
              <a:ext cx="5689499" cy="2914499"/>
            </a:xfrm>
            <a:prstGeom prst="rect">
              <a:avLst/>
            </a:prstGeom>
            <a:noFill/>
            <a:ln>
              <a:noFill/>
            </a:ln>
          </p:spPr>
          <p:txBody>
            <a:bodyPr lIns="277350" tIns="277350" rIns="277350" bIns="277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900" b="0" i="0" u="none" strike="noStrike" cap="none" baseline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1365"/>
                </a:spcBef>
                <a:spcAft>
                  <a:spcPts val="1365"/>
                </a:spcAft>
                <a:buSzPct val="25000"/>
                <a:buNone/>
              </a:pPr>
              <a:r>
                <a:rPr lang="en-US" sz="3900" b="0" i="0" u="none" strike="noStrike" cap="none" baseline="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Tailored Internal Policies, Procedures, Controls</a:t>
              </a:r>
            </a:p>
          </p:txBody>
        </p:sp>
        <p:sp>
          <p:nvSpPr>
            <p:cNvPr id="188" name="Shape 188"/>
            <p:cNvSpPr/>
            <p:nvPr/>
          </p:nvSpPr>
          <p:spPr>
            <a:xfrm rot="10800000">
              <a:off x="100" y="3886197"/>
              <a:ext cx="5689499" cy="3886200"/>
            </a:xfrm>
            <a:prstGeom prst="round1Rect">
              <a:avLst>
                <a:gd name="adj" fmla="val 16667"/>
              </a:avLst>
            </a:prstGeom>
            <a:gradFill>
              <a:gsLst>
                <a:gs pos="0">
                  <a:srgbClr val="0561D9"/>
                </a:gs>
                <a:gs pos="100000">
                  <a:srgbClr val="ABD7FF"/>
                </a:gs>
              </a:gsLst>
              <a:lin ang="16200038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0" y="4857748"/>
              <a:ext cx="5689499" cy="2914499"/>
            </a:xfrm>
            <a:prstGeom prst="rect">
              <a:avLst/>
            </a:prstGeom>
            <a:noFill/>
            <a:ln>
              <a:noFill/>
            </a:ln>
          </p:spPr>
          <p:txBody>
            <a:bodyPr lIns="277350" tIns="277350" rIns="277350" bIns="277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1365"/>
                </a:spcAft>
                <a:buSzPct val="25000"/>
                <a:buNone/>
              </a:pPr>
              <a:r>
                <a:rPr lang="en-US" sz="3900" b="0" i="0" u="none" strike="noStrike" cap="none" baseline="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Ongoing, Relevant Training of Employees</a:t>
              </a:r>
            </a:p>
          </p:txBody>
        </p:sp>
        <p:sp>
          <p:nvSpPr>
            <p:cNvPr id="190" name="Shape 190"/>
            <p:cNvSpPr/>
            <p:nvPr/>
          </p:nvSpPr>
          <p:spPr>
            <a:xfrm rot="5400000">
              <a:off x="6591349" y="2984549"/>
              <a:ext cx="3886200" cy="5689499"/>
            </a:xfrm>
            <a:prstGeom prst="round1Rect">
              <a:avLst>
                <a:gd name="adj" fmla="val 16667"/>
              </a:avLst>
            </a:prstGeom>
            <a:gradFill>
              <a:gsLst>
                <a:gs pos="0">
                  <a:srgbClr val="0561D9"/>
                </a:gs>
                <a:gs pos="100000">
                  <a:srgbClr val="ABD7FF"/>
                </a:gs>
              </a:gsLst>
              <a:lin ang="16200038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5689600" y="4857748"/>
              <a:ext cx="5689499" cy="2914499"/>
            </a:xfrm>
            <a:prstGeom prst="rect">
              <a:avLst/>
            </a:prstGeom>
            <a:noFill/>
            <a:ln>
              <a:noFill/>
            </a:ln>
          </p:spPr>
          <p:txBody>
            <a:bodyPr lIns="277350" tIns="277350" rIns="277350" bIns="277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1365"/>
                </a:spcAft>
                <a:buSzPct val="25000"/>
                <a:buNone/>
              </a:pPr>
              <a:r>
                <a:rPr lang="en-US" sz="3900" b="0" i="0" u="none" strike="noStrike" cap="none" baseline="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Independent Compliance Review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3982719" y="2914649"/>
              <a:ext cx="3413699" cy="19431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A0CCF3"/>
                </a:gs>
                <a:gs pos="100000">
                  <a:srgbClr val="E3F2FF"/>
                </a:gs>
              </a:gsLst>
              <a:lin ang="16200038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4077573" y="3009502"/>
              <a:ext cx="3224099" cy="1753500"/>
            </a:xfrm>
            <a:prstGeom prst="rect">
              <a:avLst/>
            </a:prstGeom>
            <a:noFill/>
            <a:ln>
              <a:noFill/>
            </a:ln>
          </p:spPr>
          <p:txBody>
            <a:bodyPr lIns="148575" tIns="148575" rIns="148575" bIns="14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1365"/>
                </a:spcAft>
                <a:buSzPct val="25000"/>
                <a:buNone/>
              </a:pPr>
              <a:r>
                <a:rPr lang="en-US" sz="3900" b="0" i="0" u="none" strike="noStrike" cap="none" baseline="0">
                  <a:latin typeface="Helvetica Neue"/>
                  <a:ea typeface="Helvetica Neue"/>
                  <a:cs typeface="Helvetica Neue"/>
                  <a:sym typeface="Helvetica Neue"/>
                </a:rPr>
                <a:t>BSA/AML Program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9130" y="5136889"/>
            <a:ext cx="11740068" cy="416530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/>
          <p:nvPr/>
        </p:nvSpPr>
        <p:spPr>
          <a:xfrm>
            <a:off x="0" y="2518118"/>
            <a:ext cx="24384000" cy="185280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0" b="0" i="0" u="none" strike="noStrike" cap="none" baseline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ANY QUESTIONS?</a:t>
            </a:r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6601" y="8738463"/>
            <a:ext cx="4551152" cy="4551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9107768" y="4805494"/>
            <a:ext cx="144269" cy="1144543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500" b="0" i="0" u="none" strike="noStrike" cap="none" baseline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8008" y="-92490"/>
            <a:ext cx="24598551" cy="29205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5000" b="0" i="0" u="none" strike="noStrike" cap="none" baseline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1538928" y="975283"/>
            <a:ext cx="7713109" cy="185280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0" b="0" i="0" u="none" strike="noStrike" cap="none" baseline="0" dirty="0">
                <a:solidFill>
                  <a:srgbClr val="002452"/>
                </a:solidFill>
                <a:latin typeface="Ubuntu"/>
                <a:ea typeface="Ubuntu"/>
                <a:cs typeface="Ubuntu"/>
                <a:sym typeface="Ubuntu"/>
              </a:rPr>
              <a:t>AGENDA</a:t>
            </a: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0792" y="4805494"/>
            <a:ext cx="2391862" cy="569353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6874235" y="4135582"/>
            <a:ext cx="15042743" cy="7761739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914400" marR="0" lvl="0" indent="-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AutoNum type="arabicPeriod"/>
            </a:pPr>
            <a:r>
              <a:rPr lang="en-US" sz="5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Bitcoin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5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0" indent="-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AutoNum type="arabicPeriod"/>
            </a:pPr>
            <a:r>
              <a:rPr lang="en-US" sz="55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Background on BitPay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500" b="0" i="0" u="none" strike="noStrike" cap="none" baseline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0" indent="-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AutoNum type="arabicPeriod"/>
            </a:pPr>
            <a:r>
              <a:rPr lang="en-US" sz="5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Benefits of Using Bitcoin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500" b="0" i="0" u="none" strike="noStrike" cap="none" baseline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0" indent="-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AutoNum type="arabicPeriod"/>
            </a:pPr>
            <a:r>
              <a:rPr lang="en-US" sz="5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Regulatory/</a:t>
            </a:r>
            <a:r>
              <a:rPr lang="en-US" sz="55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Compliance Challenges</a:t>
            </a:r>
          </a:p>
          <a:p>
            <a:pPr marL="914400" marR="0" lvl="0" indent="-565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Helvetica Neue"/>
              <a:buNone/>
            </a:pPr>
            <a:endParaRPr sz="55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0" indent="-565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Helvetica Neue"/>
              <a:buNone/>
            </a:pPr>
            <a:endParaRPr sz="55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12099667" y="6427112"/>
            <a:ext cx="184666" cy="861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000" b="0" i="0" u="none" strike="noStrike" cap="none" baseline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387503" y="634102"/>
            <a:ext cx="15609000" cy="3035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Satoshi Nakamoto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2136925" y="1558025"/>
            <a:ext cx="20698200" cy="9872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Attributed with the creation of Bitcoin, a type of cryptocurrency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Published Whitepaper in 2008: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/>
              <a:t>“Bitcoin: A Peer to Peer Electronic Cash System”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-US"/>
              <a:t>Name is an alias; True identity unknown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00" cy="3035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What Exactly is </a:t>
            </a:r>
            <a:r>
              <a:rPr lang="en-US" dirty="0" err="1"/>
              <a:t>Bitcoin</a:t>
            </a:r>
            <a:r>
              <a:rPr lang="en-US" dirty="0"/>
              <a:t>?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860700" y="1106300"/>
            <a:ext cx="23523300" cy="9656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3600"/>
              <a:t>Digital Currency: A form of currency or medium of exchange that is electronically created and stored.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3600"/>
              <a:t>Cryptocurrency: A type of digital currency that uses cryptography for security and anti-counterfeiting measures by securing the transactions and controlling the creation of new units.</a:t>
            </a:r>
          </a:p>
          <a:p>
            <a:pPr marL="2743200" lvl="5" indent="-2286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3600"/>
              <a:t>cryptography: a method of storing and transmitting data in a particular form so only those for whom it is intended can read and process it.</a:t>
            </a: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19476" y="7731674"/>
            <a:ext cx="5546399" cy="399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00" cy="3035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Where do you store them?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1567775" y="3763000"/>
            <a:ext cx="21734999" cy="909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Bitcoin</a:t>
            </a:r>
            <a:r>
              <a:rPr lang="en-US" dirty="0"/>
              <a:t> storage devices are referred to as wallets.</a:t>
            </a:r>
          </a:p>
          <a:p>
            <a:pPr marL="2743200" lvl="5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Web-based (Hot wallet)</a:t>
            </a:r>
          </a:p>
          <a:p>
            <a:pPr marL="2743200" lvl="5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Software</a:t>
            </a:r>
          </a:p>
          <a:p>
            <a:pPr marL="2743200" lvl="5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Offline storage- USB, paper, </a:t>
            </a:r>
            <a:r>
              <a:rPr lang="en-US" dirty="0" err="1"/>
              <a:t>etc</a:t>
            </a:r>
            <a:r>
              <a:rPr lang="en-US" dirty="0"/>
              <a:t> (Cold wallet or cold storage)</a:t>
            </a:r>
          </a:p>
          <a:p>
            <a:pPr marL="2743200" lvl="5" indent="-22860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External hardware device</a:t>
            </a: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7326" y="3661076"/>
            <a:ext cx="2569200" cy="25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83957" y="4014182"/>
            <a:ext cx="2216099" cy="221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663525" y="2004250"/>
            <a:ext cx="6176100" cy="760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00" cy="303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9600" dirty="0">
                <a:solidFill>
                  <a:srgbClr val="FFFFFF"/>
                </a:solidFill>
                <a:latin typeface="Helvetica Neue"/>
                <a:cs typeface="Helvetica Neue"/>
              </a:rPr>
              <a:t>How do you acquire </a:t>
            </a:r>
            <a:r>
              <a:rPr lang="en-US" sz="9600" dirty="0" err="1">
                <a:solidFill>
                  <a:srgbClr val="FFFFFF"/>
                </a:solidFill>
                <a:latin typeface="Helvetica Neue"/>
                <a:cs typeface="Helvetica Neue"/>
              </a:rPr>
              <a:t>Bitcoin</a:t>
            </a:r>
            <a:r>
              <a:rPr lang="en-US" sz="9600" dirty="0">
                <a:solidFill>
                  <a:srgbClr val="FFFFFF"/>
                </a:solidFill>
                <a:latin typeface="Helvetica Neue"/>
                <a:cs typeface="Helvetica Neue"/>
              </a:rPr>
              <a:t>?</a:t>
            </a: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2817" y="5212150"/>
            <a:ext cx="2569200" cy="25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874126" y="5565237"/>
            <a:ext cx="2216099" cy="221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09382" y="9483810"/>
            <a:ext cx="2216099" cy="221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036900" y="9483807"/>
            <a:ext cx="2216099" cy="22160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x="5414675" y="4431925"/>
            <a:ext cx="5696700" cy="3582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14300" cap="flat" cmpd="sng">
            <a:solidFill>
              <a:srgbClr val="ABD7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 flipH="1">
            <a:off x="13822899" y="4431925"/>
            <a:ext cx="5696700" cy="3582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14300" cap="flat" cmpd="sng">
            <a:solidFill>
              <a:srgbClr val="ABD7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5414675" y="8341225"/>
            <a:ext cx="5696700" cy="3582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14300" cap="flat" cmpd="sng">
            <a:solidFill>
              <a:srgbClr val="ABD7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flipH="1">
            <a:off x="13822899" y="8341225"/>
            <a:ext cx="5696700" cy="3582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14300" cap="flat" cmpd="sng">
            <a:solidFill>
              <a:srgbClr val="ABD7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5816725" y="5001550"/>
            <a:ext cx="2216099" cy="87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>
                <a:solidFill>
                  <a:srgbClr val="ABD7FF"/>
                </a:solidFill>
                <a:latin typeface="Ubuntu"/>
                <a:ea typeface="Ubuntu"/>
                <a:cs typeface="Ubuntu"/>
                <a:sym typeface="Ubuntu"/>
              </a:rPr>
              <a:t>Mining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4240175" y="5110750"/>
            <a:ext cx="2468100" cy="76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>
                <a:solidFill>
                  <a:srgbClr val="ABD7FF"/>
                </a:solidFill>
                <a:latin typeface="Ubuntu"/>
                <a:ea typeface="Ubuntu"/>
                <a:cs typeface="Ubuntu"/>
                <a:sym typeface="Ubuntu"/>
              </a:rPr>
              <a:t>Exchanges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5525725" y="8911025"/>
            <a:ext cx="2926800" cy="87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>
                <a:solidFill>
                  <a:srgbClr val="ABD7FF"/>
                </a:solidFill>
                <a:latin typeface="Ubuntu"/>
                <a:ea typeface="Ubuntu"/>
                <a:cs typeface="Ubuntu"/>
                <a:sym typeface="Ubuntu"/>
              </a:rPr>
              <a:t>Individuals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4152825" y="8932875"/>
            <a:ext cx="3101400" cy="102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 dirty="0" smtClean="0">
                <a:solidFill>
                  <a:srgbClr val="ABD7FF"/>
                </a:solidFill>
                <a:latin typeface="Ubuntu"/>
                <a:ea typeface="Ubuntu"/>
                <a:cs typeface="Ubuntu"/>
                <a:sym typeface="Ubuntu"/>
              </a:rPr>
              <a:t>In exchange for goods/services</a:t>
            </a:r>
            <a:endParaRPr lang="en-US" sz="3600" dirty="0">
              <a:solidFill>
                <a:srgbClr val="ABD7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387503" y="206902"/>
            <a:ext cx="15609000" cy="3035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the Blockchain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79976" y="2311050"/>
            <a:ext cx="9948899" cy="8840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The blockchain is a public ledger of all bitcoin transactions in the bitcoin network.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6075" y="2634475"/>
            <a:ext cx="13761925" cy="1034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83743" y="11506296"/>
            <a:ext cx="2808122" cy="98803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8008" y="-92490"/>
            <a:ext cx="24598551" cy="33296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5000" b="0" i="0" u="none" strike="noStrike" cap="none" baseline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652900" y="1153996"/>
            <a:ext cx="11805286" cy="185280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0" b="0" i="0" u="none" strike="noStrike" cap="none" baseline="0" dirty="0">
                <a:solidFill>
                  <a:srgbClr val="002452"/>
                </a:solidFill>
                <a:latin typeface="Ubuntu"/>
                <a:ea typeface="Ubuntu"/>
                <a:cs typeface="Ubuntu"/>
                <a:sym typeface="Ubuntu"/>
              </a:rPr>
              <a:t>WHO WE ARE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705412" y="7261411"/>
            <a:ext cx="144269" cy="91371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Helvetica Neue"/>
              <a:buNone/>
            </a:pPr>
            <a:endParaRPr sz="50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12099667" y="6427112"/>
            <a:ext cx="184666" cy="861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000" b="0" i="0" u="none" strike="noStrike" cap="none" baseline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94065" y="4099964"/>
            <a:ext cx="13499811" cy="845423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14300" lvl="0" indent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BitPay is a Merchant Processor, providing payment processing solutions for Merchants wanting to accept bitcoin as payment for goods and/or services. </a:t>
            </a:r>
          </a:p>
          <a:p>
            <a:pPr marL="114300" lvl="0" indent="0" rtl="0">
              <a:spcBef>
                <a:spcPts val="480"/>
              </a:spcBef>
              <a:buSzPct val="25000"/>
              <a:buNone/>
            </a:pPr>
            <a:r>
              <a:rPr lang="en-US" sz="4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We currently offer:</a:t>
            </a:r>
          </a:p>
          <a:p>
            <a:pPr marL="342900" lvl="0" indent="-381000" rtl="0">
              <a:spcBef>
                <a:spcPts val="480"/>
              </a:spcBef>
              <a:buClr>
                <a:schemeClr val="lt1"/>
              </a:buClr>
              <a:buSzPct val="100000"/>
              <a:buChar char="•"/>
            </a:pPr>
            <a:r>
              <a:rPr lang="en-US" sz="4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Point of Sale Apps for retail stores</a:t>
            </a:r>
          </a:p>
          <a:p>
            <a:pPr marL="342900" lvl="0" indent="-381000" rtl="0">
              <a:spcBef>
                <a:spcPts val="480"/>
              </a:spcBef>
              <a:buClr>
                <a:schemeClr val="lt1"/>
              </a:buClr>
              <a:buSzPct val="100000"/>
              <a:buChar char="•"/>
            </a:pPr>
            <a:r>
              <a:rPr lang="en-US" sz="4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Online solutions for ecommerce</a:t>
            </a:r>
          </a:p>
          <a:p>
            <a:pPr marL="6858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50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858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50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656300" y="3912750"/>
            <a:ext cx="7888200" cy="744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8008" y="-92490"/>
            <a:ext cx="24598500" cy="3329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5000" b="0" i="0" u="none" strike="noStrike" cap="none" baseline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1652900" y="1153996"/>
            <a:ext cx="10823671" cy="185280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0" b="0" i="0" u="none" strike="noStrike" cap="none" baseline="0" dirty="0">
                <a:solidFill>
                  <a:srgbClr val="002452"/>
                </a:solidFill>
                <a:latin typeface="Ubuntu"/>
                <a:ea typeface="Ubuntu"/>
                <a:cs typeface="Ubuntu"/>
                <a:sym typeface="Ubuntu"/>
              </a:rPr>
              <a:t>WHO WE ARE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76571" y="4357203"/>
            <a:ext cx="11076300" cy="70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3705412" y="7261411"/>
            <a:ext cx="144299" cy="91380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Helvetica Neue"/>
              <a:buNone/>
            </a:pPr>
            <a:endParaRPr sz="50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12099667" y="6427112"/>
            <a:ext cx="184799" cy="861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000" b="0" i="0" u="none" strike="noStrike" cap="none" baseline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894065" y="4099964"/>
            <a:ext cx="13499699" cy="8454299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685800" marR="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4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World’s first bitcoin payment processing gateway</a:t>
            </a:r>
          </a:p>
          <a:p>
            <a:pPr marL="6858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4000" b="0" i="0" u="none" strike="noStrike" cap="none" baseline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85800" marR="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4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service businesses</a:t>
            </a:r>
          </a:p>
          <a:p>
            <a:pPr marL="6858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4000" b="0" i="0" u="none" strike="noStrike" cap="none" baseline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85800" marR="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4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Wallet agnostic</a:t>
            </a:r>
          </a:p>
          <a:p>
            <a:pPr marL="6858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4000" b="0" i="0" u="none" strike="noStrike" cap="none" baseline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85800" marR="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4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Guaranteed exchange rate</a:t>
            </a:r>
          </a:p>
          <a:p>
            <a:pPr marL="6858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4000" b="0" i="0" u="none" strike="noStrike" cap="none" baseline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85800" marR="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4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transaction fees or chargebacks</a:t>
            </a:r>
          </a:p>
          <a:p>
            <a:pPr marL="6858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4000" b="0" i="0" u="none" strike="noStrike" cap="none" baseline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85800" marR="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4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Daily bank settlement in 9 currencies and 33 countries </a:t>
            </a:r>
          </a:p>
          <a:p>
            <a:pPr marL="6858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50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858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50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421</Words>
  <Application>Microsoft Office PowerPoint</Application>
  <PresentationFormat>Custom</PresentationFormat>
  <Paragraphs>98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Courier New</vt:lpstr>
      <vt:lpstr>Ubuntu</vt:lpstr>
      <vt:lpstr>Calibri</vt:lpstr>
      <vt:lpstr>Helvetica Neue</vt:lpstr>
      <vt:lpstr>Noto Symbol</vt:lpstr>
      <vt:lpstr>White</vt:lpstr>
      <vt:lpstr>PowerPoint Presentation</vt:lpstr>
      <vt:lpstr>PowerPoint Presentation</vt:lpstr>
      <vt:lpstr>Satoshi Nakamoto</vt:lpstr>
      <vt:lpstr>What Exactly is Bitcoin?</vt:lpstr>
      <vt:lpstr>Where do you store them?</vt:lpstr>
      <vt:lpstr>How do you acquire Bitcoin?</vt:lpstr>
      <vt:lpstr>the Blockchain</vt:lpstr>
      <vt:lpstr>PowerPoint Presentation</vt:lpstr>
      <vt:lpstr>PowerPoint Presentation</vt:lpstr>
      <vt:lpstr>PowerPoint Presentation</vt:lpstr>
      <vt:lpstr>PowerPoint Presentation</vt:lpstr>
      <vt:lpstr>How does it work?</vt:lpstr>
      <vt:lpstr>Why Bitcoin?</vt:lpstr>
      <vt:lpstr>BitPay’s Compliance Program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8</cp:revision>
  <cp:lastPrinted>2015-09-23T20:03:16Z</cp:lastPrinted>
  <dcterms:modified xsi:type="dcterms:W3CDTF">2015-09-27T17:44:59Z</dcterms:modified>
</cp:coreProperties>
</file>