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2" r:id="rId4"/>
    <p:sldId id="272" r:id="rId5"/>
    <p:sldId id="273" r:id="rId6"/>
    <p:sldId id="271" r:id="rId7"/>
    <p:sldId id="264" r:id="rId8"/>
    <p:sldId id="276" r:id="rId9"/>
    <p:sldId id="266" r:id="rId10"/>
    <p:sldId id="263" r:id="rId11"/>
    <p:sldId id="270" r:id="rId12"/>
    <p:sldId id="275" r:id="rId13"/>
    <p:sldId id="278" r:id="rId14"/>
    <p:sldId id="277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3" autoAdjust="0"/>
    <p:restoredTop sz="94417" autoAdjust="0"/>
  </p:normalViewPr>
  <p:slideViewPr>
    <p:cSldViewPr snapToGrid="0" snapToObjects="1">
      <p:cViewPr>
        <p:scale>
          <a:sx n="90" d="100"/>
          <a:sy n="90" d="100"/>
        </p:scale>
        <p:origin x="2608" y="58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usewiki.org/wiki/index.php?title=Blockchain_Technolog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1975" y="1923246"/>
            <a:ext cx="5390884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909" y="1251712"/>
            <a:ext cx="84701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A3D1"/>
                </a:solidFill>
                <a:latin typeface="Helvetica Neue"/>
                <a:cs typeface="Helvetica Neue"/>
              </a:rPr>
              <a:t>KICK-OFF Meeting:</a:t>
            </a:r>
          </a:p>
          <a:p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Evaluating</a:t>
            </a:r>
            <a:r>
              <a:rPr lang="en-CA" sz="3600" b="1" dirty="0">
                <a:solidFill>
                  <a:srgbClr val="00A3D1"/>
                </a:solidFill>
                <a:latin typeface="Helvetica Neue"/>
                <a:cs typeface="Helvetica Neue"/>
              </a:rPr>
              <a:t> how Blockchain can transform the Pharmaceutical and Healthcare industry</a:t>
            </a:r>
            <a:endParaRPr lang="en-GB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  <a:p>
            <a:r>
              <a:rPr lang="en-US" sz="4400" b="1" dirty="0">
                <a:solidFill>
                  <a:srgbClr val="00A3D1"/>
                </a:solidFill>
                <a:latin typeface="Helvetica Neue"/>
                <a:cs typeface="Helvetica Neue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975" y="47579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91975" y="5127272"/>
            <a:ext cx="5633904" cy="6254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06-Sep-2017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Project Deliverable and Timelines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21721510"/>
              </p:ext>
            </p:extLst>
          </p:nvPr>
        </p:nvGraphicFramePr>
        <p:xfrm>
          <a:off x="357581" y="1178960"/>
          <a:ext cx="83693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50">
                  <a:extLst>
                    <a:ext uri="{9D8B030D-6E8A-4147-A177-3AD203B41FA5}">
                      <a16:colId xmlns:a16="http://schemas.microsoft.com/office/drawing/2014/main" xmlns="" val="1784518254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xmlns="" val="3656362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 Neue"/>
                        </a:rPr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 Neue"/>
                        </a:rPr>
                        <a:t>Timelines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740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Provide a white paper that: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Helvetica Neue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Includes an overview of BlockChain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Helvetica Neue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Analyses the current process and areas where BlockChain would have most impact (i.e. efficiency, change management,…) 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Helvetica Neue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Proposes Use Cases where Blockchain would transform the current landscape</a:t>
                      </a:r>
                      <a:endParaRPr lang="en-GB" b="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Researching Blockchain and implementation details: 3 months 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Helvetica Neue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Finalising the whitepaper: 6-9 months</a:t>
                      </a:r>
                      <a:endParaRPr lang="en-GB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617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Helvetica Neue"/>
                          <a:ea typeface="+mn-ea"/>
                          <a:cs typeface="+mn-cs"/>
                        </a:rPr>
                        <a:t>Communication plan: Publication, presentation, and webinars</a:t>
                      </a:r>
                      <a:endParaRPr lang="en-GB" b="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 Neue"/>
                        </a:rPr>
                        <a:t>Propose</a:t>
                      </a:r>
                      <a:r>
                        <a:rPr lang="en-GB" baseline="0" dirty="0">
                          <a:latin typeface="Helvetica Neue"/>
                        </a:rPr>
                        <a:t> presentation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latin typeface="Helvetica Neue"/>
                        </a:rPr>
                        <a:t>DI</a:t>
                      </a:r>
                      <a:r>
                        <a:rPr lang="en-GB" dirty="0">
                          <a:latin typeface="Helvetica Neue"/>
                        </a:rPr>
                        <a:t>A</a:t>
                      </a:r>
                      <a:r>
                        <a:rPr lang="en-GB" baseline="0" dirty="0">
                          <a:latin typeface="Helvetica Neue"/>
                        </a:rPr>
                        <a:t> in June 2018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latin typeface="Helvetica Neue"/>
                        </a:rPr>
                        <a:t>PhUSE Conference in June 2018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latin typeface="Helvetica Neue"/>
                        </a:rPr>
                        <a:t>Others (tbd)</a:t>
                      </a:r>
                      <a:endParaRPr lang="en-GB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97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Project Plan- timelines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6112906"/>
              </p:ext>
            </p:extLst>
          </p:nvPr>
        </p:nvGraphicFramePr>
        <p:xfrm>
          <a:off x="265113" y="1004299"/>
          <a:ext cx="83693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8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Kick off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Sept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Sub</a:t>
                      </a:r>
                      <a:r>
                        <a:rPr lang="en-GB" sz="1700" baseline="0" dirty="0">
                          <a:latin typeface="Helvetica Neue"/>
                        </a:rPr>
                        <a:t> Group Formation</a:t>
                      </a:r>
                      <a:endParaRPr lang="en-GB" sz="17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Sept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Sub Section Headings (Phuse Template)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Oct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latin typeface="Helvetica Neue"/>
                        </a:rPr>
                        <a:t>Researching and Send </a:t>
                      </a:r>
                      <a:r>
                        <a:rPr lang="en-GB" sz="1700" baseline="0" dirty="0">
                          <a:latin typeface="Helvetica Neue"/>
                        </a:rPr>
                        <a:t>Draft for Team Review</a:t>
                      </a:r>
                      <a:endParaRPr lang="en-GB" sz="17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Dec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Review Cycle 1 (2 weeks turnaround)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Dec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Sub Group incorporate</a:t>
                      </a:r>
                      <a:r>
                        <a:rPr lang="en-GB" sz="1700" baseline="0" dirty="0">
                          <a:latin typeface="Helvetica Neue"/>
                        </a:rPr>
                        <a:t> comments from Review</a:t>
                      </a:r>
                      <a:endParaRPr lang="en-GB" sz="17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Jan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Sub Group</a:t>
                      </a:r>
                      <a:r>
                        <a:rPr lang="en-GB" sz="1700" baseline="0" dirty="0">
                          <a:latin typeface="Helvetica Neue"/>
                        </a:rPr>
                        <a:t> Share Final Draft for m</a:t>
                      </a:r>
                      <a:r>
                        <a:rPr lang="en-GB" sz="1700" dirty="0">
                          <a:latin typeface="Helvetica Neue"/>
                        </a:rPr>
                        <a:t>erging of All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Jan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latin typeface="Helvetica Neue"/>
                        </a:rPr>
                        <a:t>Review Cycle 2 – Final Team Review (2 weeks turnaround)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Feb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Executive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Feb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Final</a:t>
                      </a:r>
                      <a:r>
                        <a:rPr lang="en-GB" sz="1700" baseline="0" dirty="0">
                          <a:latin typeface="Helvetica Neue"/>
                        </a:rPr>
                        <a:t> Review – PHUSE/Independent Reviewer</a:t>
                      </a:r>
                      <a:endParaRPr lang="en-GB" sz="17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March</a:t>
                      </a:r>
                      <a:r>
                        <a:rPr lang="en-GB" sz="1700" baseline="0" dirty="0">
                          <a:latin typeface="Helvetica Neue"/>
                        </a:rPr>
                        <a:t> 2018</a:t>
                      </a:r>
                      <a:endParaRPr lang="en-GB" sz="17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Helvetica Neue"/>
                        </a:rPr>
                        <a:t>April</a:t>
                      </a:r>
                      <a:r>
                        <a:rPr lang="en-GB" sz="1700" baseline="0" dirty="0">
                          <a:latin typeface="Helvetica Neue"/>
                        </a:rPr>
                        <a:t> 2018</a:t>
                      </a:r>
                      <a:endParaRPr lang="en-GB" sz="17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8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Sources/Researching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Brainstorming on resources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Literature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Vendors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Conferences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619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20161"/>
              </p:ext>
            </p:extLst>
          </p:nvPr>
        </p:nvGraphicFramePr>
        <p:xfrm>
          <a:off x="457199" y="1103266"/>
          <a:ext cx="8358027" cy="4279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20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Risk</a:t>
                      </a:r>
                      <a:endParaRPr lang="en-GB" sz="1400" kern="1200" dirty="0">
                        <a:solidFill>
                          <a:schemeClr val="bg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Trigger</a:t>
                      </a: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Risk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 Owner (s)</a:t>
                      </a:r>
                      <a:endParaRPr lang="en-GB" sz="1400" kern="1200" dirty="0">
                        <a:solidFill>
                          <a:schemeClr val="bg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Mitigation</a:t>
                      </a:r>
                      <a:endParaRPr lang="en-GB" sz="1400" kern="1200" dirty="0">
                        <a:solidFill>
                          <a:schemeClr val="bg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1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Team membership changes/commitment (availability)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impacting on timelines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Team</a:t>
                      </a:r>
                      <a:r>
                        <a:rPr lang="en-GB" sz="1200" kern="1200" baseline="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 members missing meetings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baseline="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Or high team turnover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Sub Team Leader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Share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contact details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Share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availability (holidays or work commitments)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Plan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face to face meetings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Make it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fun</a:t>
                      </a:r>
                      <a:endParaRPr lang="en-US" sz="1200" dirty="0">
                        <a:latin typeface="Helvetica Neue"/>
                        <a:cs typeface="Helvetica Neue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88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Another group/company produces a similar white paper (IBM, Deloitte etc) 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Publication found</a:t>
                      </a:r>
                      <a:r>
                        <a:rPr lang="en-GB" sz="1200" kern="1200" baseline="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 online or at conferences 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ALL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Maintain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cross industry collaboration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Create a white paper that is more authentic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Ensure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content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need to stand out, more detailed, what is the ‘sweet spot’, why is the change necessary</a:t>
                      </a:r>
                    </a:p>
                  </a:txBody>
                  <a:tcPr marL="63767" marR="63767" marT="31282" marB="31282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89184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Varied</a:t>
                      </a:r>
                      <a:r>
                        <a:rPr lang="en-GB" sz="1200" kern="1200" baseline="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 knowledge on Blockchain</a:t>
                      </a:r>
                      <a:endParaRPr lang="en-GB" sz="1200" kern="1200" dirty="0">
                        <a:solidFill>
                          <a:schemeClr val="bg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Lack</a:t>
                      </a:r>
                      <a:r>
                        <a:rPr lang="en-GB" sz="1200" kern="1200" baseline="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 of depth in content of sections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ALL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Helvetica Neue"/>
                        <a:ea typeface="+mn-ea"/>
                        <a:cs typeface="Helvetica Neue"/>
                      </a:endParaRPr>
                    </a:p>
                  </a:txBody>
                  <a:tcPr marL="63767" marR="63767" marT="31282" marB="31282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Project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Leads to ensure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engagement to wider group on linkedin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All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to consider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joining other block chain group and invite people to join the linkedin group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All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to consider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inviting</a:t>
                      </a:r>
                      <a:r>
                        <a:rPr lang="en-US" sz="1200" baseline="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200" dirty="0">
                          <a:latin typeface="Helvetica Neue"/>
                          <a:cs typeface="Helvetica Neue"/>
                        </a:rPr>
                        <a:t>experts/vendors to give talks to a Phuse working group webinar</a:t>
                      </a:r>
                    </a:p>
                  </a:txBody>
                  <a:tcPr marL="63767" marR="63767" marT="31282" marB="31282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9118" y="452063"/>
            <a:ext cx="1159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Risk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8165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Next Steps..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Helvetica Neue"/>
                <a:cs typeface="Helvetica Neue"/>
              </a:rPr>
              <a:t>Update of Kick off Meeting for people not able to join</a:t>
            </a:r>
          </a:p>
          <a:p>
            <a:r>
              <a:rPr lang="en-US" sz="2000" dirty="0">
                <a:latin typeface="Helvetica Neue"/>
                <a:cs typeface="Helvetica Neue"/>
              </a:rPr>
              <a:t>Update contact details in PhUSE workgroup</a:t>
            </a:r>
          </a:p>
          <a:p>
            <a:r>
              <a:rPr lang="en-US" sz="2000" dirty="0">
                <a:latin typeface="Helvetica Neue"/>
                <a:cs typeface="Helvetica Neue"/>
              </a:rPr>
              <a:t>Agree on Sub Team members</a:t>
            </a:r>
          </a:p>
          <a:p>
            <a:r>
              <a:rPr lang="en-US" sz="2000" dirty="0">
                <a:latin typeface="Helvetica Neue"/>
                <a:cs typeface="Helvetica Neue"/>
              </a:rPr>
              <a:t>Team agree Use Cases</a:t>
            </a:r>
          </a:p>
          <a:p>
            <a:r>
              <a:rPr lang="en-US" sz="2000" dirty="0">
                <a:latin typeface="Helvetica Neue"/>
                <a:cs typeface="Helvetica Neue"/>
              </a:rPr>
              <a:t>Sub Team Leaders reach out to Phuse to coordinate meetings</a:t>
            </a:r>
          </a:p>
          <a:p>
            <a:r>
              <a:rPr lang="en-US" sz="2000" dirty="0">
                <a:latin typeface="Helvetica Neue"/>
                <a:cs typeface="Helvetica Neue"/>
              </a:rPr>
              <a:t>Cross industry collaboration communication to share internally - Phuse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868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837240" y="1604269"/>
            <a:ext cx="5390884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  <a:p>
            <a:pPr marL="0" indent="0" algn="ctr">
              <a:buFont typeface="Arial"/>
              <a:buNone/>
            </a:pP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233" y="563431"/>
            <a:ext cx="568777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00A3D1"/>
                </a:solidFill>
                <a:latin typeface="Helvetica Neue"/>
                <a:ea typeface="+mj-ea"/>
                <a:cs typeface="Helvetica Neue"/>
              </a:rPr>
              <a:t>Agenda:</a:t>
            </a:r>
          </a:p>
          <a:p>
            <a:endParaRPr lang="en-GB" sz="2000" dirty="0"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GB" sz="2000" dirty="0">
                <a:latin typeface="Helvetica Neue"/>
              </a:rPr>
              <a:t>Welcome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Helvetica Neue"/>
              </a:rPr>
              <a:t>Introduction/members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Helvetica Neue"/>
              </a:rPr>
              <a:t>PHUSE Workstream Support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Helvetica Neue"/>
              </a:rPr>
              <a:t>Logistics/meetings- 30min biweekly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Helvetica Neue"/>
              </a:rPr>
              <a:t>Common workspace: PHUSE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Helvetica Neue"/>
              </a:rPr>
              <a:t>Set up sub-work group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Helvetica Neue"/>
              </a:rPr>
              <a:t>Project plan- include reviewers from regulator</a:t>
            </a:r>
          </a:p>
          <a:p>
            <a:r>
              <a:rPr lang="en-GB" sz="2000" dirty="0">
                <a:latin typeface="Helvetica Neue"/>
              </a:rPr>
              <a:t>     and academia perspective</a:t>
            </a:r>
          </a:p>
          <a:p>
            <a:r>
              <a:rPr lang="en-GB" sz="2000" dirty="0">
                <a:latin typeface="Helvetica Neue"/>
              </a:rPr>
              <a:t>8.  Risks</a:t>
            </a:r>
          </a:p>
          <a:p>
            <a:r>
              <a:rPr lang="en-GB" sz="2000" dirty="0">
                <a:latin typeface="Helvetica Neue"/>
              </a:rPr>
              <a:t>9. Next Steps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4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Project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 numCol="2"/>
          <a:lstStyle/>
          <a:p>
            <a:r>
              <a:rPr lang="en-US" sz="1600" dirty="0">
                <a:latin typeface="Helvetica Neue"/>
                <a:cs typeface="Helvetica Neue"/>
              </a:rPr>
              <a:t>Co-leads: 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Adama Ibrahim (Biogen)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Christopher Hart (Manchester Informatics Limited)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Disa Lee Choun (UCB)</a:t>
            </a:r>
          </a:p>
          <a:p>
            <a:r>
              <a:rPr lang="en-US" sz="1600" dirty="0">
                <a:latin typeface="Helvetica Neue"/>
                <a:cs typeface="Helvetica Neue"/>
              </a:rPr>
              <a:t>Members: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Maria Berjegard (AstraZeneca)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Marcus Bjareland (AstraZeneca)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Farzad Faramarzi (AstraZeneca)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Kerstin Forsberg (AstraZeneca)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Hariprasad Radhakrishnan (AstraZeneca)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Helvetica Neue"/>
                <a:cs typeface="Helvetica Neue"/>
              </a:rPr>
              <a:t>Eric Wu (Gilead)</a:t>
            </a:r>
          </a:p>
          <a:p>
            <a:pPr lvl="1"/>
            <a:endParaRPr lang="en-US" sz="1600" dirty="0">
              <a:latin typeface="Helvetica Neue"/>
              <a:cs typeface="Helvetica Neue"/>
            </a:endParaRPr>
          </a:p>
          <a:p>
            <a:pPr lvl="1"/>
            <a:endParaRPr lang="en-US" sz="1600" dirty="0">
              <a:latin typeface="Helvetica Neue"/>
              <a:cs typeface="Helvetica Neue"/>
            </a:endParaRPr>
          </a:p>
          <a:p>
            <a:pPr lvl="1"/>
            <a:endParaRPr lang="en-US" sz="1600" dirty="0">
              <a:latin typeface="Helvetica Neue"/>
              <a:cs typeface="Helvetica Neue"/>
            </a:endParaRPr>
          </a:p>
          <a:p>
            <a:pPr lvl="1"/>
            <a:endParaRPr lang="en-US" sz="1600" dirty="0">
              <a:latin typeface="Helvetica Neue"/>
              <a:cs typeface="Helvetica Neue"/>
            </a:endParaRPr>
          </a:p>
          <a:p>
            <a:pPr lvl="1"/>
            <a:endParaRPr lang="en-US" sz="1600" dirty="0">
              <a:latin typeface="Helvetica Neue"/>
              <a:cs typeface="Helvetica Neue"/>
            </a:endParaRPr>
          </a:p>
          <a:p>
            <a:pPr lvl="1"/>
            <a:endParaRPr lang="en-US" sz="1600" dirty="0">
              <a:latin typeface="Helvetica Neue"/>
              <a:cs typeface="Helvetica Neue"/>
            </a:endParaRP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Anders Bergkvist (Merck)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Helvetica Neue"/>
                <a:cs typeface="Helvetica Neue"/>
              </a:rPr>
              <a:t>Aji Barot (HealthUnlocked)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Bert Hartog (Johnson&amp;Johnson)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Helvetica Neue"/>
                <a:cs typeface="Helvetica Neue"/>
              </a:rPr>
              <a:t>Fernand Maes (Johnson&amp;Johnson)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Zakaria Arrassi (UCB)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Helvetica Neue"/>
                <a:cs typeface="Helvetica Neue"/>
              </a:rPr>
              <a:t>Marc Casals (UCB)</a:t>
            </a:r>
          </a:p>
          <a:p>
            <a:pPr lvl="1"/>
            <a:r>
              <a:rPr lang="en-US" sz="1600" dirty="0">
                <a:latin typeface="Helvetica Neue"/>
                <a:cs typeface="Helvetica Neue"/>
              </a:rPr>
              <a:t>Ellen Vermaere (UCB)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Helvetica Neue"/>
                <a:cs typeface="Helvetica Neue"/>
              </a:rPr>
              <a:t>Richard Shute </a:t>
            </a:r>
          </a:p>
        </p:txBody>
      </p:sp>
      <p:sp>
        <p:nvSpPr>
          <p:cNvPr id="4" name="Rectangle: Rounded Corners 3"/>
          <p:cNvSpPr/>
          <p:nvPr/>
        </p:nvSpPr>
        <p:spPr>
          <a:xfrm rot="20634731">
            <a:off x="3582968" y="861751"/>
            <a:ext cx="2282455" cy="1148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 for volunteers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152597" y="1264916"/>
            <a:ext cx="1602941" cy="8718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Regulatory SME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549656" y="2213165"/>
            <a:ext cx="1602941" cy="8718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 BlockChain SME  </a:t>
            </a:r>
          </a:p>
        </p:txBody>
      </p:sp>
    </p:spTree>
    <p:extLst>
      <p:ext uri="{BB962C8B-B14F-4D97-AF65-F5344CB8AC3E}">
        <p14:creationId xmlns:p14="http://schemas.microsoft.com/office/powerpoint/2010/main" val="4840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Functional Background - 1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9909558"/>
              </p:ext>
            </p:extLst>
          </p:nvPr>
        </p:nvGraphicFramePr>
        <p:xfrm>
          <a:off x="19580" y="1328531"/>
          <a:ext cx="7900987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4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65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5034">
                  <a:extLst>
                    <a:ext uri="{9D8B030D-6E8A-4147-A177-3AD203B41FA5}">
                      <a16:colId xmlns:a16="http://schemas.microsoft.com/office/drawing/2014/main" xmlns="" val="3558832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Functional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Block</a:t>
                      </a:r>
                      <a:r>
                        <a:rPr lang="en-GB" sz="1200" baseline="0" dirty="0"/>
                        <a:t>Chain</a:t>
                      </a:r>
                      <a:r>
                        <a:rPr lang="en-GB" sz="1200" dirty="0"/>
                        <a:t>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Sub Group Interest</a:t>
                      </a:r>
                    </a:p>
                    <a:p>
                      <a:r>
                        <a:rPr lang="en-GB" sz="12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Sub</a:t>
                      </a:r>
                      <a:r>
                        <a:rPr lang="en-GB" sz="1200" baseline="0" dirty="0"/>
                        <a:t> Group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Adama Ibrahim (Biogen)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Clinical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Site payments,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Christopher Hart (Manchester Informatics Limited)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Biometrics/Informatics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Data integrity &amp;</a:t>
                      </a:r>
                      <a:r>
                        <a:rPr lang="en-GB" sz="1000" baseline="0" dirty="0"/>
                        <a:t> access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Disa Lee Choun (UCB)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Clinical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Market</a:t>
                      </a:r>
                      <a:r>
                        <a:rPr lang="en-GB" sz="1000" baseline="0" dirty="0"/>
                        <a:t> drugs/bring drugs quicker to support patients/unmet needs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Any, Clinical, Contract,</a:t>
                      </a:r>
                      <a:r>
                        <a:rPr lang="en-GB" sz="1000" baseline="0" dirty="0"/>
                        <a:t> vendor oversight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Any, 1</a:t>
                      </a:r>
                      <a:r>
                        <a:rPr lang="en-GB" sz="1000" baseline="0"/>
                        <a:t> or</a:t>
                      </a:r>
                      <a:r>
                        <a:rPr lang="en-GB" sz="1000"/>
                        <a:t>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Maria </a:t>
                      </a:r>
                      <a:r>
                        <a:rPr lang="en-US" sz="1000" dirty="0" err="1" smtClean="0">
                          <a:latin typeface="Helvetica Neue"/>
                          <a:cs typeface="Helvetica Neue"/>
                        </a:rPr>
                        <a:t>Benjegård</a:t>
                      </a:r>
                      <a:r>
                        <a:rPr lang="en-US" sz="100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(AstraZeneca)</a:t>
                      </a:r>
                    </a:p>
                    <a:p>
                      <a:pPr lvl="1"/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Kerstin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Marcus </a:t>
                      </a:r>
                      <a:r>
                        <a:rPr lang="en-US" sz="1000" smtClean="0">
                          <a:latin typeface="Helvetica Neue"/>
                          <a:cs typeface="Helvetica Neue"/>
                        </a:rPr>
                        <a:t>Bjäreland</a:t>
                      </a:r>
                      <a:r>
                        <a:rPr lang="en-US" sz="100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(AstraZeneca)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Farzad </a:t>
                      </a:r>
                      <a:r>
                        <a:rPr lang="en-US" sz="1000" dirty="0" err="1">
                          <a:latin typeface="Helvetica Neue"/>
                          <a:cs typeface="Helvetica Neue"/>
                        </a:rPr>
                        <a:t>Faramarzi</a:t>
                      </a: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 (AstraZeneca)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Life</a:t>
                      </a:r>
                      <a:r>
                        <a:rPr lang="en-GB" sz="1000" baseline="0" dirty="0"/>
                        <a:t> science architect, IT, informatics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Clinical data</a:t>
                      </a:r>
                      <a:r>
                        <a:rPr lang="en-GB" sz="1000" baseline="0" dirty="0"/>
                        <a:t> sharing and transparency, security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Standardisation of fingerprint on clinical trial</a:t>
                      </a:r>
                      <a:r>
                        <a:rPr lang="en-GB" sz="1000" baseline="0" dirty="0"/>
                        <a:t> data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Kerstin Forsberg (AstraZeneca)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000" dirty="0" err="1">
                          <a:latin typeface="Helvetica Neue"/>
                          <a:cs typeface="Helvetica Neue"/>
                        </a:rPr>
                        <a:t>Hariprasad</a:t>
                      </a: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000" dirty="0" err="1">
                          <a:latin typeface="Helvetica Neue"/>
                          <a:cs typeface="Helvetica Neue"/>
                        </a:rPr>
                        <a:t>Radhakrishnan</a:t>
                      </a:r>
                      <a:r>
                        <a:rPr lang="en-US" sz="1000" dirty="0">
                          <a:latin typeface="Helvetica Neue"/>
                          <a:cs typeface="Helvetica Neue"/>
                        </a:rPr>
                        <a:t> (AstraZeneca)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IT,</a:t>
                      </a:r>
                      <a:r>
                        <a:rPr lang="en-GB" sz="1000" baseline="0" dirty="0"/>
                        <a:t> informatics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Supply chain,</a:t>
                      </a:r>
                      <a:r>
                        <a:rPr lang="en-GB" sz="1000" baseline="0" dirty="0"/>
                        <a:t> data security, finance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Any,</a:t>
                      </a:r>
                      <a:r>
                        <a:rPr lang="en-GB" sz="1000" baseline="0" dirty="0"/>
                        <a:t> </a:t>
                      </a:r>
                      <a:r>
                        <a:rPr lang="en-GB" sz="1000" dirty="0"/>
                        <a:t>Supply chain,</a:t>
                      </a:r>
                      <a:r>
                        <a:rPr lang="en-GB" sz="1000" baseline="0" dirty="0"/>
                        <a:t> data security, finance</a:t>
                      </a:r>
                      <a:endParaRPr lang="en-GB" sz="1000" dirty="0"/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Eric Wu (Gilead)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2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Functional Background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8161846"/>
              </p:ext>
            </p:extLst>
          </p:nvPr>
        </p:nvGraphicFramePr>
        <p:xfrm>
          <a:off x="265113" y="1600200"/>
          <a:ext cx="750728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6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2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08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0889">
                  <a:extLst>
                    <a:ext uri="{9D8B030D-6E8A-4147-A177-3AD203B41FA5}">
                      <a16:colId xmlns:a16="http://schemas.microsoft.com/office/drawing/2014/main" xmlns="" val="182025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Functional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Chain</a:t>
                      </a:r>
                      <a:r>
                        <a:rPr lang="en-GB" dirty="0"/>
                        <a:t>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 Group Interest</a:t>
                      </a:r>
                    </a:p>
                    <a:p>
                      <a:r>
                        <a:rPr lang="en-GB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Anders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Bergkvist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 (Merck)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Research, protein, molecular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biology, bioinformatics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Share trust, autonomy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Any, supply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 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Aji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Barot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 (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HealthUnlocked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)</a:t>
                      </a:r>
                    </a:p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Health economist, health psychology,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patient support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Patient acceptability,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smart contract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Clinical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 (lead)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Bert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Hartog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 (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Johnson&amp;Johnson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)</a:t>
                      </a:r>
                    </a:p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Fernand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Maes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 (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Johnson&amp;Johnson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)</a:t>
                      </a:r>
                    </a:p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Zakaria Arrassi (UCB)</a:t>
                      </a:r>
                    </a:p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Marc Casals (UCB)</a:t>
                      </a:r>
                    </a:p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Technology strategy, strategic resourcing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EMR/EHR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Helvetica Neue"/>
                          <a:cs typeface="Helvetica Neue"/>
                        </a:rPr>
                        <a:t>Ellen Vermaere (UCB)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Richard Shute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Medicinal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</a:rPr>
                        <a:t> Chemistry, informatics/IT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Pre-clinical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Pre-clinical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2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98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Phuse Workstream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What Phuse can do for you…</a:t>
            </a:r>
          </a:p>
          <a:p>
            <a:pPr lvl="1"/>
            <a:r>
              <a:rPr lang="en-US" sz="2400" dirty="0">
                <a:latin typeface="Helvetica Neue"/>
                <a:cs typeface="Helvetica Neue"/>
              </a:rPr>
              <a:t>Update wiki page (own home page as workspace</a:t>
            </a:r>
            <a:r>
              <a:rPr lang="en-US" sz="2400">
                <a:latin typeface="Helvetica Neue"/>
                <a:cs typeface="Helvetica Neue"/>
              </a:rPr>
              <a:t>) </a:t>
            </a:r>
            <a:r>
              <a:rPr lang="en-US" sz="2400">
                <a:latin typeface="Helvetica Neue"/>
                <a:cs typeface="Helvetica Neue"/>
                <a:hlinkClick r:id="rId2"/>
              </a:rPr>
              <a:t>http://www.phusewiki.org/wiki/index.php?title=Blockchain_Technology</a:t>
            </a:r>
            <a:endParaRPr lang="en-US" sz="2400">
              <a:latin typeface="Helvetica Neue"/>
              <a:cs typeface="Helvetica Neue"/>
            </a:endParaRPr>
          </a:p>
          <a:p>
            <a:pPr lvl="1"/>
            <a:r>
              <a:rPr lang="en-US" sz="2400">
                <a:latin typeface="Helvetica Neue"/>
                <a:cs typeface="Helvetica Neue"/>
              </a:rPr>
              <a:t>Meeting </a:t>
            </a:r>
            <a:r>
              <a:rPr lang="en-US" sz="2400" dirty="0">
                <a:latin typeface="Helvetica Neue"/>
                <a:cs typeface="Helvetica Neue"/>
              </a:rPr>
              <a:t>organization and minutes</a:t>
            </a:r>
          </a:p>
          <a:p>
            <a:pPr lvl="1"/>
            <a:r>
              <a:rPr lang="en-US" sz="2400" dirty="0">
                <a:latin typeface="Helvetica Neue"/>
                <a:cs typeface="Helvetica Neue"/>
              </a:rPr>
              <a:t>Documents storage</a:t>
            </a:r>
          </a:p>
          <a:p>
            <a:pPr lvl="1"/>
            <a:r>
              <a:rPr lang="en-US" sz="2400" dirty="0">
                <a:latin typeface="Helvetica Neue"/>
                <a:cs typeface="Helvetica Neue"/>
              </a:rPr>
              <a:t>White Paper Template</a:t>
            </a:r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720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1" y="1482230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Meeting frequency…</a:t>
            </a:r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9286"/>
              </p:ext>
            </p:extLst>
          </p:nvPr>
        </p:nvGraphicFramePr>
        <p:xfrm>
          <a:off x="784259" y="2434689"/>
          <a:ext cx="7850346" cy="286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1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8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16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972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Group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6233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Biweekly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30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Determined by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890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Oversee timelines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Share updates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Review risks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Discuss merged all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Specific to sections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Research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Write up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72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Organizers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 Neue"/>
                          <a:ea typeface="+mn-ea"/>
                          <a:cs typeface="Helvetica Neue"/>
                        </a:rPr>
                        <a:t>Phuse Project Assistant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363896"/>
            <a:ext cx="8369284" cy="3834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 sz="1800" dirty="0">
                <a:latin typeface="Helvetica Neue"/>
              </a:rPr>
              <a:t>Introduce BlockChain and describe how it works </a:t>
            </a:r>
            <a:endParaRPr lang="en-GB" sz="1800" dirty="0">
              <a:latin typeface="Helvetica Neue"/>
            </a:endParaRPr>
          </a:p>
          <a:p>
            <a:pPr lvl="0"/>
            <a:r>
              <a:rPr lang="en-CA" sz="1800" dirty="0">
                <a:latin typeface="Helvetica Neue"/>
              </a:rPr>
              <a:t>Pre-requisites to adopt BlockChain</a:t>
            </a:r>
            <a:endParaRPr lang="en-GB" sz="1800" dirty="0">
              <a:latin typeface="Helvetica Neue"/>
            </a:endParaRPr>
          </a:p>
          <a:p>
            <a:pPr lvl="0"/>
            <a:r>
              <a:rPr lang="en-CA" sz="1800" dirty="0">
                <a:latin typeface="Helvetica Neue"/>
              </a:rPr>
              <a:t>Understand the qualities of BlockChain relevant to the Pharma setting and the example of use cases and applications</a:t>
            </a:r>
            <a:endParaRPr lang="en-GB" sz="1800" dirty="0">
              <a:latin typeface="Helvetica Neue"/>
            </a:endParaRPr>
          </a:p>
          <a:p>
            <a:pPr lvl="0"/>
            <a:r>
              <a:rPr lang="en-CA" sz="1800" dirty="0">
                <a:latin typeface="Helvetica Neue"/>
              </a:rPr>
              <a:t>Provide high level analysis of Pros/Cons of BlockChain in Pharma and Healthcare </a:t>
            </a:r>
            <a:endParaRPr lang="en-GB" sz="1800" dirty="0">
              <a:latin typeface="Helvetica Neue"/>
            </a:endParaRPr>
          </a:p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90307" y="3664688"/>
            <a:ext cx="2750288" cy="16657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Emerging Trends</a:t>
            </a:r>
          </a:p>
          <a:p>
            <a:pPr algn="ctr"/>
            <a:r>
              <a:rPr lang="en-GB" dirty="0"/>
              <a:t>&amp; Technology</a:t>
            </a:r>
          </a:p>
        </p:txBody>
      </p:sp>
      <p:sp>
        <p:nvSpPr>
          <p:cNvPr id="6" name="Oval 5"/>
          <p:cNvSpPr/>
          <p:nvPr/>
        </p:nvSpPr>
        <p:spPr>
          <a:xfrm>
            <a:off x="4449964" y="3664688"/>
            <a:ext cx="2750288" cy="16657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Educating for</a:t>
            </a:r>
          </a:p>
          <a:p>
            <a:pPr algn="ctr"/>
            <a:r>
              <a:rPr lang="en-GB" dirty="0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048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Sub-work group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045396"/>
            <a:ext cx="8369284" cy="3834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 sz="1800" dirty="0">
                <a:latin typeface="Helvetica Neue"/>
              </a:rPr>
              <a:t>Group 1. Introduce BlockChain and describe how it works + two use cases</a:t>
            </a:r>
          </a:p>
          <a:p>
            <a:pPr lvl="1"/>
            <a:r>
              <a:rPr lang="en-CA" sz="1400" b="1" dirty="0">
                <a:latin typeface="Helvetica Neue"/>
              </a:rPr>
              <a:t>Sub Group Leader: </a:t>
            </a:r>
            <a:r>
              <a:rPr lang="en-CA" sz="1400" b="1" dirty="0" err="1">
                <a:latin typeface="Helvetica Neue"/>
              </a:rPr>
              <a:t>Aji</a:t>
            </a:r>
            <a:endParaRPr lang="en-CA" sz="1400" b="1" dirty="0">
              <a:latin typeface="Helvetica Neue"/>
            </a:endParaRPr>
          </a:p>
          <a:p>
            <a:pPr lvl="0"/>
            <a:endParaRPr lang="en-GB" sz="1800" dirty="0">
              <a:latin typeface="Helvetica Neue"/>
            </a:endParaRPr>
          </a:p>
          <a:p>
            <a:r>
              <a:rPr lang="en-CA" sz="1800" dirty="0">
                <a:latin typeface="Helvetica Neue"/>
              </a:rPr>
              <a:t>Group 2. Pre-requisites to adopt BlockChain: Regulatory/FDA statement, IT and Pharma/Healthcare landscape, “are we ready for blockchain”, + two use cases</a:t>
            </a:r>
          </a:p>
          <a:p>
            <a:pPr lvl="1"/>
            <a:r>
              <a:rPr lang="en-CA" sz="1400" b="1" dirty="0">
                <a:latin typeface="Helvetica Neue"/>
              </a:rPr>
              <a:t>Sub Group Leader:</a:t>
            </a:r>
          </a:p>
          <a:p>
            <a:pPr marL="0" indent="0">
              <a:buNone/>
            </a:pPr>
            <a:endParaRPr lang="en-GB" sz="1800" dirty="0">
              <a:latin typeface="Helvetica Neue"/>
            </a:endParaRPr>
          </a:p>
          <a:p>
            <a:r>
              <a:rPr lang="en-CA" sz="1800" dirty="0">
                <a:latin typeface="Helvetica Neue"/>
              </a:rPr>
              <a:t>Group 3. Understand the qualities of BlockChain relevant to the Pharma setting (examples)</a:t>
            </a:r>
            <a:r>
              <a:rPr lang="en-GB" sz="1800" dirty="0">
                <a:latin typeface="Helvetica Neue"/>
              </a:rPr>
              <a:t>.  </a:t>
            </a:r>
            <a:r>
              <a:rPr lang="en-CA" sz="1800" dirty="0">
                <a:latin typeface="Helvetica Neue"/>
              </a:rPr>
              <a:t>Provide high level analysis of Pros/Cons of BlockChain in Pharma and Healthcare: two use cases</a:t>
            </a:r>
          </a:p>
          <a:p>
            <a:pPr lvl="1"/>
            <a:r>
              <a:rPr lang="en-CA" sz="1400" b="1" dirty="0">
                <a:latin typeface="Helvetica Neue"/>
              </a:rPr>
              <a:t>Sub Group Leader:</a:t>
            </a:r>
          </a:p>
          <a:p>
            <a:pPr lvl="1"/>
            <a:endParaRPr lang="en-GB" sz="1000" dirty="0">
              <a:latin typeface="Helvetica Neue"/>
            </a:endParaRPr>
          </a:p>
          <a:p>
            <a:r>
              <a:rPr lang="en-US" sz="1800" dirty="0">
                <a:latin typeface="Helvetica Neue"/>
                <a:cs typeface="Helvetica Neue"/>
              </a:rPr>
              <a:t>Example Use cases (detailed): TEAM TO AGREE</a:t>
            </a:r>
          </a:p>
          <a:p>
            <a:pPr lvl="1"/>
            <a:r>
              <a:rPr lang="en-US" sz="1800" dirty="0">
                <a:latin typeface="Helvetica Neue"/>
                <a:cs typeface="Helvetica Neue"/>
              </a:rPr>
              <a:t>Clinical</a:t>
            </a:r>
          </a:p>
          <a:p>
            <a:pPr lvl="1"/>
            <a:r>
              <a:rPr lang="en-US" sz="1800" dirty="0">
                <a:latin typeface="Helvetica Neue"/>
                <a:cs typeface="Helvetica Neue"/>
              </a:rPr>
              <a:t>Supply Chain</a:t>
            </a:r>
          </a:p>
        </p:txBody>
      </p:sp>
    </p:spTree>
    <p:extLst>
      <p:ext uri="{BB962C8B-B14F-4D97-AF65-F5344CB8AC3E}">
        <p14:creationId xmlns:p14="http://schemas.microsoft.com/office/powerpoint/2010/main" val="16177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1836</TotalTime>
  <Words>1012</Words>
  <Application>Microsoft Macintosh PowerPoint</Application>
  <PresentationFormat>On-screen Show (4:3)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Helvetica Neue</vt:lpstr>
      <vt:lpstr>Arial</vt:lpstr>
      <vt:lpstr>PhUSE_Slide_Deck(10yr)PURPLE</vt:lpstr>
      <vt:lpstr>PowerPoint Presentation</vt:lpstr>
      <vt:lpstr>PowerPoint Presentation</vt:lpstr>
      <vt:lpstr>Project members</vt:lpstr>
      <vt:lpstr>Functional Background - 1</vt:lpstr>
      <vt:lpstr>Functional Background - 2</vt:lpstr>
      <vt:lpstr>Phuse Workstream Support</vt:lpstr>
      <vt:lpstr>Logistics</vt:lpstr>
      <vt:lpstr>Project Scope</vt:lpstr>
      <vt:lpstr>Sub-work group assignments</vt:lpstr>
      <vt:lpstr>Project Deliverable and Timelines</vt:lpstr>
      <vt:lpstr>Project Plan- timelines</vt:lpstr>
      <vt:lpstr>Sources/Researching</vt:lpstr>
      <vt:lpstr>PowerPoint Presentation</vt:lpstr>
      <vt:lpstr>Next Steps..</vt:lpstr>
      <vt:lpstr>PowerPoint Presentation</vt:lpstr>
    </vt:vector>
  </TitlesOfParts>
  <Company>BDLS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Spring AM</cp:lastModifiedBy>
  <cp:revision>79</cp:revision>
  <dcterms:created xsi:type="dcterms:W3CDTF">2014-04-04T10:24:48Z</dcterms:created>
  <dcterms:modified xsi:type="dcterms:W3CDTF">2017-09-29T12:39:45Z</dcterms:modified>
</cp:coreProperties>
</file>