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</p:sldMasterIdLst>
  <p:notesMasterIdLst>
    <p:notesMasterId r:id="rId41"/>
  </p:notesMasterIdLst>
  <p:sldIdLst>
    <p:sldId id="258" r:id="rId6"/>
    <p:sldId id="257" r:id="rId7"/>
    <p:sldId id="286" r:id="rId8"/>
    <p:sldId id="259" r:id="rId9"/>
    <p:sldId id="260" r:id="rId10"/>
    <p:sldId id="262" r:id="rId11"/>
    <p:sldId id="263" r:id="rId12"/>
    <p:sldId id="265" r:id="rId13"/>
    <p:sldId id="264" r:id="rId14"/>
    <p:sldId id="266" r:id="rId15"/>
    <p:sldId id="267" r:id="rId16"/>
    <p:sldId id="287" r:id="rId17"/>
    <p:sldId id="268" r:id="rId18"/>
    <p:sldId id="273" r:id="rId19"/>
    <p:sldId id="272" r:id="rId20"/>
    <p:sldId id="269" r:id="rId21"/>
    <p:sldId id="289" r:id="rId22"/>
    <p:sldId id="270" r:id="rId23"/>
    <p:sldId id="291" r:id="rId24"/>
    <p:sldId id="271" r:id="rId25"/>
    <p:sldId id="274" r:id="rId26"/>
    <p:sldId id="275" r:id="rId27"/>
    <p:sldId id="293" r:id="rId28"/>
    <p:sldId id="276" r:id="rId29"/>
    <p:sldId id="277" r:id="rId30"/>
    <p:sldId id="282" r:id="rId31"/>
    <p:sldId id="283" r:id="rId32"/>
    <p:sldId id="278" r:id="rId33"/>
    <p:sldId id="294" r:id="rId34"/>
    <p:sldId id="284" r:id="rId35"/>
    <p:sldId id="279" r:id="rId36"/>
    <p:sldId id="280" r:id="rId37"/>
    <p:sldId id="297" r:id="rId38"/>
    <p:sldId id="281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54D3BA-9255-4E12-82E1-A744AE91A25E}">
          <p14:sldIdLst>
            <p14:sldId id="258"/>
            <p14:sldId id="257"/>
            <p14:sldId id="286"/>
            <p14:sldId id="259"/>
            <p14:sldId id="260"/>
            <p14:sldId id="262"/>
            <p14:sldId id="263"/>
            <p14:sldId id="265"/>
            <p14:sldId id="264"/>
            <p14:sldId id="266"/>
            <p14:sldId id="267"/>
            <p14:sldId id="287"/>
            <p14:sldId id="268"/>
            <p14:sldId id="273"/>
            <p14:sldId id="272"/>
            <p14:sldId id="269"/>
            <p14:sldId id="289"/>
            <p14:sldId id="270"/>
            <p14:sldId id="291"/>
            <p14:sldId id="271"/>
            <p14:sldId id="274"/>
            <p14:sldId id="275"/>
            <p14:sldId id="293"/>
            <p14:sldId id="276"/>
            <p14:sldId id="277"/>
            <p14:sldId id="282"/>
            <p14:sldId id="283"/>
            <p14:sldId id="278"/>
            <p14:sldId id="294"/>
            <p14:sldId id="284"/>
            <p14:sldId id="279"/>
            <p14:sldId id="280"/>
            <p14:sldId id="297"/>
            <p14:sldId id="281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C0"/>
    <a:srgbClr val="0189BB"/>
    <a:srgbClr val="4F6F92"/>
    <a:srgbClr val="4F4E44"/>
    <a:srgbClr val="E6E6E6"/>
    <a:srgbClr val="A6AFBC"/>
    <a:srgbClr val="D7D7D7"/>
    <a:srgbClr val="97A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94660"/>
  </p:normalViewPr>
  <p:slideViewPr>
    <p:cSldViewPr>
      <p:cViewPr varScale="1">
        <p:scale>
          <a:sx n="68" d="100"/>
          <a:sy n="68" d="100"/>
        </p:scale>
        <p:origin x="1256" y="60"/>
      </p:cViewPr>
      <p:guideLst>
        <p:guide orient="horz" pos="220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3A1D9-1F35-4903-AC16-96E19C68F2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B1FD1-E82D-41BB-BCBF-870585D2A114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D207B-9080-4350-894C-63854273737C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4724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80E3C-D4D5-4FDD-AC35-2351F38FA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0B0BE-E5C9-4B6D-B2CA-3FD7F5C96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7725" y="609600"/>
            <a:ext cx="169227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900" y="609600"/>
            <a:ext cx="492442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74836-2AD7-43E1-A8E1-8BBA7E783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1E428-7E9B-4D58-BAB9-D1E018987F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BB0A2-9EA3-4946-B244-27B38195D6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238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981200"/>
            <a:ext cx="3238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535CB-63F1-42CB-AF2E-CB0C89C30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17D5E-19C9-4637-9744-12D1DE6034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4E5E2-0296-4B45-8B59-D85B427382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D9FB4-E180-4172-A698-64F18CBE4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0193C-D5F7-4AD6-AD88-22C81F3F3E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2A14E-7884-4BA1-ACC2-5E7209DF5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1"/>
          <p:cNvSpPr>
            <a:spLocks noChangeArrowheads="1"/>
          </p:cNvSpPr>
          <p:nvPr userDrawn="1"/>
        </p:nvSpPr>
        <p:spPr bwMode="auto">
          <a:xfrm>
            <a:off x="7772400" y="-533400"/>
            <a:ext cx="2286000" cy="990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990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A6AFBC"/>
                </a:solidFill>
              </a:defRPr>
            </a:lvl1pPr>
          </a:lstStyle>
          <a:p>
            <a:fld id="{9D9A4A30-BB81-47A7-A337-80D402389F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556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-762000" y="762000"/>
            <a:ext cx="1143000" cy="5943600"/>
          </a:xfrm>
          <a:prstGeom prst="roundRect">
            <a:avLst>
              <a:gd name="adj" fmla="val 16667"/>
            </a:avLst>
          </a:prstGeom>
          <a:solidFill>
            <a:srgbClr val="E6E6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 userDrawn="1"/>
        </p:nvSpPr>
        <p:spPr bwMode="auto">
          <a:xfrm>
            <a:off x="838200" y="-533400"/>
            <a:ext cx="6781800" cy="990600"/>
          </a:xfrm>
          <a:prstGeom prst="roundRect">
            <a:avLst>
              <a:gd name="adj" fmla="val 16667"/>
            </a:avLst>
          </a:prstGeom>
          <a:solidFill>
            <a:srgbClr val="0189B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 descr="FBT_attorneys_color_vector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0400" y="5982734"/>
            <a:ext cx="1831848" cy="600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3A5"/>
          </a:solidFill>
          <a:latin typeface="Arial Narrow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83A5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3A5"/>
        </a:buClr>
        <a:buFont typeface="Wingdings" pitchFamily="2" charset="2"/>
        <a:buChar char="§"/>
        <a:defRPr sz="2400">
          <a:solidFill>
            <a:srgbClr val="4F4E44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3A5"/>
        </a:buClr>
        <a:buFont typeface="Wingdings" pitchFamily="2" charset="2"/>
        <a:buChar char="§"/>
        <a:defRPr sz="2000">
          <a:solidFill>
            <a:srgbClr val="4F4E44"/>
          </a:solidFill>
          <a:latin typeface="Arial Narrow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3A5"/>
        </a:buClr>
        <a:buFont typeface="Wingdings" pitchFamily="2" charset="2"/>
        <a:buChar char="§"/>
        <a:defRPr sz="2000">
          <a:solidFill>
            <a:srgbClr val="4F4E44"/>
          </a:solidFill>
          <a:latin typeface="Arial Narrow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3A5"/>
        </a:buClr>
        <a:buFont typeface="Wingdings" pitchFamily="2" charset="2"/>
        <a:buChar char="§"/>
        <a:defRPr sz="2000">
          <a:solidFill>
            <a:srgbClr val="4F4E44"/>
          </a:solidFill>
          <a:latin typeface="Arial Narrow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A5"/>
        </a:buClr>
        <a:buFont typeface="Wingdings" pitchFamily="2" charset="2"/>
        <a:buChar char="§"/>
        <a:defRPr sz="2000">
          <a:solidFill>
            <a:srgbClr val="4F4E44"/>
          </a:solidFill>
          <a:latin typeface="Arial Narrow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83A5"/>
        </a:buClr>
        <a:buFont typeface="Wingdings" pitchFamily="-107" charset="2"/>
        <a:buChar char="§"/>
        <a:defRPr>
          <a:solidFill>
            <a:srgbClr val="4F4E44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83A5"/>
        </a:buClr>
        <a:buFont typeface="Wingdings" pitchFamily="-107" charset="2"/>
        <a:buChar char="§"/>
        <a:defRPr>
          <a:solidFill>
            <a:srgbClr val="4F4E44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83A5"/>
        </a:buClr>
        <a:buFont typeface="Wingdings" pitchFamily="-107" charset="2"/>
        <a:buChar char="§"/>
        <a:defRPr>
          <a:solidFill>
            <a:srgbClr val="4F4E44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83A5"/>
        </a:buClr>
        <a:buFont typeface="Wingdings" pitchFamily="-107" charset="2"/>
        <a:buChar char="§"/>
        <a:defRPr>
          <a:solidFill>
            <a:srgbClr val="4F4E4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JGorham@FBTLaw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838200" y="41910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4F4E44"/>
                </a:solidFill>
              </a:rPr>
              <a:t>Blockchains and Cryptocurrencies: What Financial Planners Need to Know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5157787" y="5300236"/>
            <a:ext cx="3200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4F4E44"/>
                </a:solidFill>
              </a:rPr>
              <a:t>Jeffery T. Gorham, Senior Associate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4F4E44"/>
                </a:solidFill>
              </a:rPr>
              <a:t>November 17, 2017</a:t>
            </a: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838200" y="-76200"/>
            <a:ext cx="7696200" cy="533400"/>
          </a:xfrm>
          <a:prstGeom prst="round2SameRect">
            <a:avLst/>
          </a:prstGeom>
          <a:solidFill>
            <a:srgbClr val="0189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5" name="Round Same Side Corner Rectangle 14"/>
          <p:cNvSpPr/>
          <p:nvPr/>
        </p:nvSpPr>
        <p:spPr bwMode="auto">
          <a:xfrm>
            <a:off x="1219200" y="3505200"/>
            <a:ext cx="4038600" cy="228600"/>
          </a:xfrm>
          <a:prstGeom prst="round2SameRect">
            <a:avLst/>
          </a:prstGeom>
          <a:solidFill>
            <a:srgbClr val="D7D7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5181600" y="3429000"/>
            <a:ext cx="76200" cy="533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" name="Picture 15" descr="FBT_attorneys_color_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38400"/>
            <a:ext cx="2760963" cy="905745"/>
          </a:xfrm>
          <a:prstGeom prst="rect">
            <a:avLst/>
          </a:prstGeom>
        </p:spPr>
      </p:pic>
      <p:sp>
        <p:nvSpPr>
          <p:cNvPr id="17" name="Round Same Side Corner Rectangle 16"/>
          <p:cNvSpPr/>
          <p:nvPr/>
        </p:nvSpPr>
        <p:spPr bwMode="auto">
          <a:xfrm>
            <a:off x="838200" y="3505200"/>
            <a:ext cx="4343400" cy="228600"/>
          </a:xfrm>
          <a:prstGeom prst="round2SameRect">
            <a:avLst/>
          </a:prstGeom>
          <a:solidFill>
            <a:srgbClr val="A6AF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5257800" y="3505200"/>
            <a:ext cx="3276600" cy="228600"/>
          </a:xfrm>
          <a:prstGeom prst="round2SameRect">
            <a:avLst/>
          </a:prstGeom>
          <a:solidFill>
            <a:srgbClr val="008B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ＭＳ Ｐゴシック" pitchFamily="-107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2BB3-25A4-45E5-A606-02FDBF0B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6705600" cy="838200"/>
          </a:xfrm>
        </p:spPr>
        <p:txBody>
          <a:bodyPr/>
          <a:lstStyle/>
          <a:p>
            <a:r>
              <a:rPr lang="en-US" dirty="0"/>
              <a:t>How Blockchains Work: Hashing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719-3D35-404B-9DDE-AB2663DA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Transactions must be validated by other network miners</a:t>
            </a:r>
          </a:p>
          <a:p>
            <a:endParaRPr lang="en-US" dirty="0"/>
          </a:p>
          <a:p>
            <a:r>
              <a:rPr lang="en-US" dirty="0"/>
              <a:t>Miners incentivized to add “valid” transactions via a reward; invalid transactions are rejected, and thus, no reward is given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2151304-E2DB-44B4-BBFA-DCE80ED20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685800"/>
            <a:ext cx="5486400" cy="5208682"/>
          </a:xfrm>
        </p:spPr>
      </p:pic>
    </p:spTree>
    <p:extLst>
      <p:ext uri="{BB962C8B-B14F-4D97-AF65-F5344CB8AC3E}">
        <p14:creationId xmlns:p14="http://schemas.microsoft.com/office/powerpoint/2010/main" val="367450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F10-1042-4C93-910B-C7A875EE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5562600" cy="838200"/>
          </a:xfrm>
        </p:spPr>
        <p:txBody>
          <a:bodyPr/>
          <a:lstStyle/>
          <a:p>
            <a:r>
              <a:rPr lang="en-US" dirty="0"/>
              <a:t>Types of Cryptocurrencies and Uses</a:t>
            </a:r>
          </a:p>
        </p:txBody>
      </p:sp>
    </p:spTree>
    <p:extLst>
      <p:ext uri="{BB962C8B-B14F-4D97-AF65-F5344CB8AC3E}">
        <p14:creationId xmlns:p14="http://schemas.microsoft.com/office/powerpoint/2010/main" val="368468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F11F-E035-4781-AD89-7FE32259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Cryptocurrencies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7CE2-E00F-48BC-877C-D9D99C2E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origins: Peer-to-Peer “cash-like” transactions</a:t>
            </a:r>
          </a:p>
          <a:p>
            <a:endParaRPr lang="en-US" dirty="0"/>
          </a:p>
          <a:p>
            <a:r>
              <a:rPr lang="en-US" dirty="0"/>
              <a:t>Limited Quantity (21 million coins)</a:t>
            </a:r>
          </a:p>
          <a:p>
            <a:endParaRPr lang="en-US" dirty="0"/>
          </a:p>
          <a:p>
            <a:r>
              <a:rPr lang="en-US" dirty="0"/>
              <a:t>No need for third-party intermediary</a:t>
            </a:r>
          </a:p>
          <a:p>
            <a:endParaRPr lang="en-US" dirty="0"/>
          </a:p>
          <a:p>
            <a:r>
              <a:rPr lang="en-US" dirty="0"/>
              <a:t>Double-spend problem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F11F-E035-4781-AD89-7FE32259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6705600" cy="838200"/>
          </a:xfrm>
        </p:spPr>
        <p:txBody>
          <a:bodyPr/>
          <a:lstStyle/>
          <a:p>
            <a:r>
              <a:rPr lang="en-US" dirty="0"/>
              <a:t>Types of Cryptocurrencies and Uses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7CE2-E00F-48BC-877C-D9D99C2E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Tokens and Uses: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Store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Acts more like cash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 considered a security</a:t>
            </a:r>
          </a:p>
        </p:txBody>
      </p:sp>
    </p:spTree>
    <p:extLst>
      <p:ext uri="{BB962C8B-B14F-4D97-AF65-F5344CB8AC3E}">
        <p14:creationId xmlns:p14="http://schemas.microsoft.com/office/powerpoint/2010/main" val="22400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F11F-E035-4781-AD89-7FE32259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6705600" cy="838200"/>
          </a:xfrm>
        </p:spPr>
        <p:txBody>
          <a:bodyPr/>
          <a:lstStyle/>
          <a:p>
            <a:r>
              <a:rPr lang="en-US" dirty="0"/>
              <a:t>Types of Cryptocurrencies and Uses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7CE2-E00F-48BC-877C-D9D99C2E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Tokens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9F9B7-3D27-44B4-B72D-A13B0746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62" y="2545620"/>
            <a:ext cx="1864003" cy="1749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2B1F5-70B5-433D-99E2-FC5AA7E4F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702704"/>
            <a:ext cx="1571625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C20B2-8EB0-45CA-AD39-C943BA35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45620"/>
            <a:ext cx="2393205" cy="1700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DC4F15-6764-4C07-AFBF-6AA3408CA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206" y="4642006"/>
            <a:ext cx="1622798" cy="162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E4D6E9-A067-44A9-A03B-125EAE2C0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143" y="2545620"/>
            <a:ext cx="1683092" cy="1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6747-20BD-452D-A1B5-AA9291EC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6705600" cy="838200"/>
          </a:xfrm>
        </p:spPr>
        <p:txBody>
          <a:bodyPr/>
          <a:lstStyle/>
          <a:p>
            <a:r>
              <a:rPr lang="en-US" dirty="0"/>
              <a:t>Types of Cryptocurrencies and Uses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B53C-030A-4A35-A601-0FD0EE75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Utility/Application Tokens and Uses:</a:t>
            </a:r>
          </a:p>
          <a:p>
            <a:endParaRPr lang="en-US" dirty="0"/>
          </a:p>
          <a:p>
            <a:pPr lvl="1"/>
            <a:r>
              <a:rPr lang="en-US" dirty="0"/>
              <a:t>May store value, but usually has a function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Acts similar to an arcade token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Sometimes considered a security, sometimes not</a:t>
            </a:r>
          </a:p>
        </p:txBody>
      </p:sp>
    </p:spTree>
    <p:extLst>
      <p:ext uri="{BB962C8B-B14F-4D97-AF65-F5344CB8AC3E}">
        <p14:creationId xmlns:p14="http://schemas.microsoft.com/office/powerpoint/2010/main" val="362209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F10-1042-4C93-910B-C7A875EE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5562600" cy="838200"/>
          </a:xfrm>
        </p:spPr>
        <p:txBody>
          <a:bodyPr/>
          <a:lstStyle/>
          <a:p>
            <a:r>
              <a:rPr lang="en-US" dirty="0"/>
              <a:t>Current Regulatory Landscape</a:t>
            </a:r>
          </a:p>
        </p:txBody>
      </p:sp>
    </p:spTree>
    <p:extLst>
      <p:ext uri="{BB962C8B-B14F-4D97-AF65-F5344CB8AC3E}">
        <p14:creationId xmlns:p14="http://schemas.microsoft.com/office/powerpoint/2010/main" val="48266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868E-FDE8-4450-8274-3A391E32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Regulatory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49B8-45EF-4FAC-BC4D-75F81C8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</a:t>
            </a:r>
          </a:p>
          <a:p>
            <a:endParaRPr lang="en-US" dirty="0"/>
          </a:p>
          <a:p>
            <a:r>
              <a:rPr lang="en-US" dirty="0"/>
              <a:t>U.S. Treasury/FinCEN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IRS</a:t>
            </a:r>
          </a:p>
          <a:p>
            <a:endParaRPr lang="en-US" dirty="0"/>
          </a:p>
          <a:p>
            <a:r>
              <a:rPr lang="en-US" dirty="0"/>
              <a:t>State Regulators/Lawsuits</a:t>
            </a:r>
          </a:p>
        </p:txBody>
      </p:sp>
    </p:spTree>
    <p:extLst>
      <p:ext uri="{BB962C8B-B14F-4D97-AF65-F5344CB8AC3E}">
        <p14:creationId xmlns:p14="http://schemas.microsoft.com/office/powerpoint/2010/main" val="38142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F10-1042-4C93-910B-C7A875EE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5562600" cy="838200"/>
          </a:xfrm>
        </p:spPr>
        <p:txBody>
          <a:bodyPr/>
          <a:lstStyle/>
          <a:p>
            <a:r>
              <a:rPr lang="en-US" dirty="0"/>
              <a:t>Investment Potential and Concerns</a:t>
            </a:r>
          </a:p>
        </p:txBody>
      </p:sp>
    </p:spTree>
    <p:extLst>
      <p:ext uri="{BB962C8B-B14F-4D97-AF65-F5344CB8AC3E}">
        <p14:creationId xmlns:p14="http://schemas.microsoft.com/office/powerpoint/2010/main" val="62423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6629400" cy="4724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Blockchains and Distributed Ledgers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Types of Cryptocurrencies (and uses)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Current Legal Landscape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Investment Potential and Concerns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Smart Contracts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Other Blockchain Uses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FE88-49DB-480E-AA4C-461D38E6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Potential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366E-3DAD-4413-9F5C-74C2619C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and Where to Invest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Exchanges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Crypto ATMs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Peer-to-Peer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FE88-49DB-480E-AA4C-461D38E6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Potential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366E-3DAD-4413-9F5C-74C2619C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and Where to Invest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ETFs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Hedge Funds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Initial Coin Offerings (ICOs)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FE88-49DB-480E-AA4C-461D38E6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366E-3DAD-4413-9F5C-74C2619C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As Income</a:t>
            </a:r>
          </a:p>
          <a:p>
            <a:pPr lvl="1"/>
            <a:r>
              <a:rPr lang="en-US" dirty="0"/>
              <a:t>Market Value of:</a:t>
            </a:r>
          </a:p>
          <a:p>
            <a:pPr lvl="2"/>
            <a:r>
              <a:rPr lang="en-US" dirty="0"/>
              <a:t>Currency</a:t>
            </a:r>
          </a:p>
          <a:p>
            <a:pPr lvl="2"/>
            <a:r>
              <a:rPr lang="en-US" dirty="0"/>
              <a:t>Good or Service Provided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 Property</a:t>
            </a:r>
          </a:p>
          <a:p>
            <a:pPr lvl="1"/>
            <a:r>
              <a:rPr lang="en-US" dirty="0"/>
              <a:t>Cost Basis</a:t>
            </a:r>
          </a:p>
          <a:p>
            <a:pPr lvl="1"/>
            <a:r>
              <a:rPr lang="en-US" dirty="0"/>
              <a:t>Capital Gains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F10-1042-4C93-910B-C7A875EE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5562600" cy="838200"/>
          </a:xfrm>
        </p:spPr>
        <p:txBody>
          <a:bodyPr/>
          <a:lstStyle/>
          <a:p>
            <a:r>
              <a:rPr lang="en-US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305471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E8DE-5F15-40DC-99F7-F73EE988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Self-automated computer programs that can carry out the terms of any contract</a:t>
            </a:r>
          </a:p>
          <a:p>
            <a:endParaRPr lang="en-US" dirty="0"/>
          </a:p>
          <a:p>
            <a:r>
              <a:rPr lang="en-US" dirty="0"/>
              <a:t>Mostly based on objective conditions precedent</a:t>
            </a:r>
          </a:p>
          <a:p>
            <a:pPr lvl="1"/>
            <a:r>
              <a:rPr lang="en-US" dirty="0"/>
              <a:t>“If, then” criteria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BDE2F8-BA1E-4490-A478-B32D6246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9686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E886-5E83-499F-B34A-3308881C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EEFB-657B-43D4-8A38-0BA8CB8D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Readily Verifiable Data</a:t>
            </a:r>
          </a:p>
          <a:p>
            <a:endParaRPr lang="en-US" dirty="0"/>
          </a:p>
          <a:p>
            <a:r>
              <a:rPr lang="en-US" dirty="0"/>
              <a:t>Oracles</a:t>
            </a:r>
          </a:p>
        </p:txBody>
      </p:sp>
    </p:spTree>
    <p:extLst>
      <p:ext uri="{BB962C8B-B14F-4D97-AF65-F5344CB8AC3E}">
        <p14:creationId xmlns:p14="http://schemas.microsoft.com/office/powerpoint/2010/main" val="30267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B055B8-BB0A-4B3F-BA52-6F1C2A8A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7694691" cy="51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0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E886-5E83-499F-B34A-3308881C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EEFB-657B-43D4-8A38-0BA8CB8D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Readily Verifiable Data</a:t>
            </a:r>
          </a:p>
          <a:p>
            <a:endParaRPr lang="en-US" dirty="0"/>
          </a:p>
          <a:p>
            <a:r>
              <a:rPr lang="en-US" dirty="0"/>
              <a:t>Oracles: Reliable sources</a:t>
            </a:r>
          </a:p>
          <a:p>
            <a:pPr lvl="1"/>
            <a:r>
              <a:rPr lang="en-US" dirty="0"/>
              <a:t>Social Security DMF</a:t>
            </a:r>
          </a:p>
          <a:p>
            <a:pPr lvl="1"/>
            <a:r>
              <a:rPr lang="en-US" dirty="0"/>
              <a:t>FAA Records</a:t>
            </a:r>
          </a:p>
          <a:p>
            <a:pPr lvl="1"/>
            <a:r>
              <a:rPr lang="en-US" dirty="0"/>
              <a:t>National Weather Service</a:t>
            </a:r>
          </a:p>
          <a:p>
            <a:pPr lvl="1"/>
            <a:endParaRPr lang="en-US" dirty="0"/>
          </a:p>
          <a:p>
            <a:r>
              <a:rPr lang="en-US" dirty="0"/>
              <a:t>Crowdsourcing</a:t>
            </a:r>
          </a:p>
          <a:p>
            <a:pPr lvl="1"/>
            <a:r>
              <a:rPr lang="en-US" dirty="0"/>
              <a:t>Voting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1B04-6CF4-420A-A69F-D4C141D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E2D6-F25F-4AA4-9224-DE5429EC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Think: Escrow Agreements</a:t>
            </a:r>
          </a:p>
          <a:p>
            <a:pPr lvl="1"/>
            <a:r>
              <a:rPr lang="en-US" dirty="0"/>
              <a:t>Money held in escrow until performance is met</a:t>
            </a:r>
          </a:p>
          <a:p>
            <a:pPr lvl="1"/>
            <a:r>
              <a:rPr lang="en-US" dirty="0"/>
              <a:t>Once performance is validated, money released</a:t>
            </a:r>
          </a:p>
          <a:p>
            <a:pPr lvl="1"/>
            <a:r>
              <a:rPr lang="en-US" dirty="0"/>
              <a:t>Regulated by an unbiased party, which only seeks the objectively “right” answer, devoid of outside influence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F10-1042-4C93-910B-C7A875EE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5562600" cy="838200"/>
          </a:xfrm>
        </p:spPr>
        <p:txBody>
          <a:bodyPr/>
          <a:lstStyle/>
          <a:p>
            <a:r>
              <a:rPr lang="en-US" dirty="0"/>
              <a:t>Smart Contracts: Ethereum</a:t>
            </a:r>
          </a:p>
        </p:txBody>
      </p:sp>
    </p:spTree>
    <p:extLst>
      <p:ext uri="{BB962C8B-B14F-4D97-AF65-F5344CB8AC3E}">
        <p14:creationId xmlns:p14="http://schemas.microsoft.com/office/powerpoint/2010/main" val="422081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F10-1042-4C93-910B-C7A875EE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5562600" cy="838200"/>
          </a:xfrm>
        </p:spPr>
        <p:txBody>
          <a:bodyPr/>
          <a:lstStyle/>
          <a:p>
            <a:r>
              <a:rPr lang="en-US" dirty="0"/>
              <a:t>Blockchains and Distributed Ledgers</a:t>
            </a:r>
          </a:p>
        </p:txBody>
      </p:sp>
    </p:spTree>
    <p:extLst>
      <p:ext uri="{BB962C8B-B14F-4D97-AF65-F5344CB8AC3E}">
        <p14:creationId xmlns:p14="http://schemas.microsoft.com/office/powerpoint/2010/main" val="145210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B71580-4A9B-43F1-AB1C-E53B27F5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162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3FF0-2F0D-4E8A-A124-A8CE83D9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6705600" cy="838200"/>
          </a:xfrm>
        </p:spPr>
        <p:txBody>
          <a:bodyPr/>
          <a:lstStyle/>
          <a:p>
            <a:r>
              <a:rPr lang="en-US" dirty="0"/>
              <a:t>DAO: Distributed Autonomous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42F6-6CFE-4C46-8B57-5E99ADA1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DAO: the most popular Smart Contracts platform</a:t>
            </a:r>
          </a:p>
          <a:p>
            <a:endParaRPr lang="en-US" dirty="0"/>
          </a:p>
          <a:p>
            <a:r>
              <a:rPr lang="en-US" dirty="0"/>
              <a:t>A DAO is “a tightly packed collection of smart contracts written on the Ethereum blockchain”</a:t>
            </a:r>
          </a:p>
          <a:p>
            <a:endParaRPr lang="en-US" dirty="0"/>
          </a:p>
          <a:p>
            <a:r>
              <a:rPr lang="en-US" dirty="0"/>
              <a:t>A DAO’s smart contracts amount to a series of by-laws that determine how its constituency — anyone around the world who has bought DAO tokens with ethers — votes on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197A-3F37-46AB-8DE9-56F1DA33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7620000" cy="838200"/>
          </a:xfrm>
        </p:spPr>
        <p:txBody>
          <a:bodyPr/>
          <a:lstStyle/>
          <a:p>
            <a:r>
              <a:rPr lang="en-US" dirty="0"/>
              <a:t>DAO: Distributed Autonomous Organization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86F3-13A6-48A2-90D5-C3F88F8A1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Ether: Entry Token used to:</a:t>
            </a:r>
          </a:p>
          <a:p>
            <a:pPr lvl="1"/>
            <a:r>
              <a:rPr lang="en-US" dirty="0"/>
              <a:t>Record transactions</a:t>
            </a:r>
          </a:p>
          <a:p>
            <a:pPr lvl="1"/>
            <a:r>
              <a:rPr lang="en-US" dirty="0"/>
              <a:t>Vote on outcomes</a:t>
            </a:r>
          </a:p>
          <a:p>
            <a:pPr lvl="1"/>
            <a:r>
              <a:rPr lang="en-US" dirty="0"/>
              <a:t>Purchase other tokens within the ecosystem</a:t>
            </a:r>
          </a:p>
          <a:p>
            <a:endParaRPr lang="en-US" dirty="0"/>
          </a:p>
          <a:p>
            <a:r>
              <a:rPr lang="en-US" dirty="0"/>
              <a:t>Transactional process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Top level retains “master ledger”</a:t>
            </a:r>
          </a:p>
          <a:p>
            <a:pPr lvl="1"/>
            <a:r>
              <a:rPr lang="en-US" dirty="0"/>
              <a:t>Lower level nodes run Proof of Stake</a:t>
            </a:r>
          </a:p>
          <a:p>
            <a:pPr lvl="1"/>
            <a:r>
              <a:rPr lang="en-US" dirty="0"/>
              <a:t>Much more efficient from a scaling perspective (compared to Bitcoin simple Proof of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2F10-1042-4C93-910B-C7A875EE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19400"/>
            <a:ext cx="5562600" cy="838200"/>
          </a:xfrm>
        </p:spPr>
        <p:txBody>
          <a:bodyPr/>
          <a:lstStyle/>
          <a:p>
            <a:r>
              <a:rPr lang="en-US" dirty="0"/>
              <a:t>Other Blockchain 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6236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1A2D-3B38-46F4-B38E-79B5BD5B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Blockchain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C6E5-51E4-42B5-AD3E-26B844BE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Issuing Stocks and Bonds</a:t>
            </a:r>
          </a:p>
          <a:p>
            <a:endParaRPr lang="en-US" dirty="0"/>
          </a:p>
          <a:p>
            <a:r>
              <a:rPr lang="en-US" dirty="0"/>
              <a:t>Insurance</a:t>
            </a:r>
          </a:p>
          <a:p>
            <a:endParaRPr lang="en-US" dirty="0"/>
          </a:p>
          <a:p>
            <a:r>
              <a:rPr lang="en-US" dirty="0"/>
              <a:t>Land Registries</a:t>
            </a:r>
          </a:p>
          <a:p>
            <a:endParaRPr lang="en-US" dirty="0"/>
          </a:p>
          <a:p>
            <a:r>
              <a:rPr lang="en-US" dirty="0"/>
              <a:t>Supply Chain Integrity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21A6-94C1-4543-B891-36CF79CE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85800"/>
            <a:ext cx="5562600" cy="838200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E9C6-2DCC-4F68-AAAA-4AC6197F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Jeff Gorham</a:t>
            </a:r>
          </a:p>
          <a:p>
            <a:pPr marL="0" indent="0" algn="ctr">
              <a:buNone/>
            </a:pPr>
            <a:r>
              <a:rPr lang="en-US" dirty="0"/>
              <a:t>Frost Brown Todd, LLC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JGorham@FBTLaw.com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(317) 237-382</a:t>
            </a:r>
          </a:p>
        </p:txBody>
      </p:sp>
    </p:spTree>
    <p:extLst>
      <p:ext uri="{BB962C8B-B14F-4D97-AF65-F5344CB8AC3E}">
        <p14:creationId xmlns:p14="http://schemas.microsoft.com/office/powerpoint/2010/main" val="4009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815E-FCFD-424A-AA24-B4677F80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Blockchains and Distributed Ledgers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34FD-1349-413D-AD74-5D5B4B34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Blockchains</a:t>
            </a:r>
          </a:p>
          <a:p>
            <a:pPr lvl="1" eaLnBrk="1" hangingPunct="1"/>
            <a:r>
              <a:rPr lang="en-US" altLang="en-US" dirty="0"/>
              <a:t>The technology behind cryptocurrencies.</a:t>
            </a:r>
          </a:p>
          <a:p>
            <a:pPr lvl="1" eaLnBrk="1" hangingPunct="1"/>
            <a:r>
              <a:rPr lang="en-US" altLang="en-US" dirty="0"/>
              <a:t>Analogous to the TCP/IP Protocol that is the foundation of the internet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Blockchains are Distributed Ledgers</a:t>
            </a:r>
          </a:p>
          <a:p>
            <a:pPr lvl="1" eaLnBrk="1" hangingPunct="1"/>
            <a:r>
              <a:rPr lang="en-US" altLang="en-US" dirty="0"/>
              <a:t>Ledgers are historically centralized and private</a:t>
            </a:r>
          </a:p>
          <a:p>
            <a:pPr lvl="1" eaLnBrk="1" hangingPunct="1"/>
            <a:r>
              <a:rPr lang="en-US" altLang="en-US" dirty="0"/>
              <a:t>Blockchains are Decentralized or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ul_baran_1962_distributed">
            <a:extLst>
              <a:ext uri="{FF2B5EF4-FFF2-40B4-BE49-F238E27FC236}">
                <a16:creationId xmlns:a16="http://schemas.microsoft.com/office/drawing/2014/main" id="{26B1F48E-165D-49B8-9D3C-922A5AE1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7460"/>
            <a:ext cx="8473836" cy="48175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5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EE66-B481-4154-A72B-4D2AEAB8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Blockchains Work: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E803-CC2F-4240-A4D0-44F82995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Chronological Ledger</a:t>
            </a:r>
          </a:p>
          <a:p>
            <a:pPr lvl="1"/>
            <a:r>
              <a:rPr lang="en-US" dirty="0"/>
              <a:t>Transactions often “pseudo-anonymous”</a:t>
            </a:r>
          </a:p>
          <a:p>
            <a:pPr lvl="1"/>
            <a:r>
              <a:rPr lang="en-US" dirty="0"/>
              <a:t>Transactions are grouped together in “blocks”</a:t>
            </a:r>
          </a:p>
          <a:p>
            <a:pPr lvl="1"/>
            <a:r>
              <a:rPr lang="en-US" dirty="0"/>
              <a:t>Transactions are logged and stamped with information about the time, amount, and participants as if a notary is present at every transaction</a:t>
            </a:r>
            <a:endParaRPr lang="en-US" altLang="en-US" dirty="0"/>
          </a:p>
          <a:p>
            <a:endParaRPr lang="en-US" dirty="0"/>
          </a:p>
          <a:p>
            <a:r>
              <a:rPr lang="en-US" dirty="0"/>
              <a:t>Blockchain is not centralized (does not have one owner), therefore there are strict rules about how it must be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93DE-1C4F-4DB8-946F-5ACBC35B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Blockchains Work: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D5E1-66E5-4C66-8CD4-2D798D1C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individuals who maintain and update the Blockchain are “miners,” and they are paid a reward</a:t>
            </a:r>
          </a:p>
          <a:p>
            <a:pPr lvl="1"/>
            <a:endParaRPr lang="en-US" dirty="0"/>
          </a:p>
          <a:p>
            <a:r>
              <a:rPr lang="en-US" dirty="0"/>
              <a:t>The Miners process transactions by:</a:t>
            </a:r>
          </a:p>
          <a:p>
            <a:pPr lvl="1"/>
            <a:r>
              <a:rPr lang="en-US" dirty="0"/>
              <a:t>Solving a complex mathematical problem</a:t>
            </a:r>
          </a:p>
          <a:p>
            <a:pPr lvl="1"/>
            <a:r>
              <a:rPr lang="en-US" dirty="0"/>
              <a:t>Sending transactions to other nodes to be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D54F-5E89-45A9-9EEF-5FD35E3A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6705600" cy="838200"/>
          </a:xfrm>
        </p:spPr>
        <p:txBody>
          <a:bodyPr/>
          <a:lstStyle/>
          <a:p>
            <a:r>
              <a:rPr lang="en-US" dirty="0"/>
              <a:t>How Blockchains Work: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578E-4072-428F-BB5E-EC8A15F7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all miners agree the problem has been solved correctly, the block is added to the chain and is visible to the entire network</a:t>
            </a:r>
          </a:p>
          <a:p>
            <a:endParaRPr lang="en-US" dirty="0"/>
          </a:p>
          <a:p>
            <a:r>
              <a:rPr lang="en-US" dirty="0"/>
              <a:t>The unbroken Hash (seal) confirms that the block, and therefore every block before it, is legitimate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73D7C6-4C51-4D9B-8F39-302CD672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62000"/>
            <a:ext cx="6941367" cy="55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807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92648AFDC722024F802A1F874CB15BEF" ma:contentTypeVersion="0" ma:contentTypeDescription="Upload an image." ma:contentTypeScope="" ma:versionID="8a3606367ecee510bbb3f0de209d7893">
  <xsd:schema xmlns:xsd="http://www.w3.org/2001/XMLSchema" xmlns:xs="http://www.w3.org/2001/XMLSchema" xmlns:p="http://schemas.microsoft.com/office/2006/metadata/properties" xmlns:ns1="http://schemas.microsoft.com/sharepoint/v3" xmlns:ns2="10D4461B-3BB3-40E3-B3F7-78DAD2F433E4" xmlns:ns3="http://schemas.microsoft.com/sharepoint/v3/fields" xmlns:ns4="a1c1ea1e-2ada-45ad-974c-a4e21b3cdee0" targetNamespace="http://schemas.microsoft.com/office/2006/metadata/properties" ma:root="true" ma:fieldsID="067193c3ea65be205c002d47d6238620" ns1:_="" ns2:_="" ns3:_="" ns4:_="">
    <xsd:import namespace="http://schemas.microsoft.com/sharepoint/v3"/>
    <xsd:import namespace="10D4461B-3BB3-40E3-B3F7-78DAD2F433E4"/>
    <xsd:import namespace="http://schemas.microsoft.com/sharepoint/v3/fields"/>
    <xsd:import namespace="a1c1ea1e-2ada-45ad-974c-a4e21b3cdee0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4461B-3BB3-40E3-B3F7-78DAD2F433E4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c1ea1e-2ada-45ad-974c-a4e21b3cdee0" elementFormDefault="qualified">
    <xsd:import namespace="http://schemas.microsoft.com/office/2006/documentManagement/types"/>
    <xsd:import namespace="http://schemas.microsoft.com/office/infopath/2007/PartnerControls"/>
    <xsd:element name="_dlc_DocId" ma:index="2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Guidelines for logo usage: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10D4461B-3BB3-40E3-B3F7-78DAD2F433E4" xsi:nil="true"/>
    <wic_System_Copyright xmlns="http://schemas.microsoft.com/sharepoint/v3/fields" xsi:nil="true"/>
    <_dlc_DocId xmlns="a1c1ea1e-2ada-45ad-974c-a4e21b3cdee0">NC5DQRKZW2R3-211-1</_dlc_DocId>
    <_dlc_DocIdUrl xmlns="a1c1ea1e-2ada-45ad-974c-a4e21b3cdee0">
      <Url>http://www.fbtcentral.com/BASC/_layouts/DocIdRedir.aspx?ID=NC5DQRKZW2R3-211-1</Url>
      <Description>NC5DQRKZW2R3-211-1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4EEB0F2-063A-4814-B446-387AEE9881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0D4461B-3BB3-40E3-B3F7-78DAD2F433E4"/>
    <ds:schemaRef ds:uri="http://schemas.microsoft.com/sharepoint/v3/fields"/>
    <ds:schemaRef ds:uri="a1c1ea1e-2ada-45ad-974c-a4e21b3cde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5DCCC3-91E5-4145-8B20-8E171D65BC37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schemas.microsoft.com/sharepoint/v3/fields"/>
    <ds:schemaRef ds:uri="http://purl.org/dc/terms/"/>
    <ds:schemaRef ds:uri="a1c1ea1e-2ada-45ad-974c-a4e21b3cdee0"/>
    <ds:schemaRef ds:uri="10D4461B-3BB3-40E3-B3F7-78DAD2F433E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01F0B0-6087-4294-A8CF-D7F10297FEF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3E489A4-F19D-4C54-A7FE-3057FD313D4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732</Words>
  <Application>Microsoft Office PowerPoint</Application>
  <PresentationFormat>On-screen Show (4:3)</PresentationFormat>
  <Paragraphs>165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Arial Narrow</vt:lpstr>
      <vt:lpstr>Wingdings</vt:lpstr>
      <vt:lpstr>Blank Presentation</vt:lpstr>
      <vt:lpstr>PowerPoint Presentation</vt:lpstr>
      <vt:lpstr>Preview</vt:lpstr>
      <vt:lpstr>Blockchains and Distributed Ledgers</vt:lpstr>
      <vt:lpstr>Blockchains and Distributed Ledgers</vt:lpstr>
      <vt:lpstr>PowerPoint Presentation</vt:lpstr>
      <vt:lpstr>How Blockchains Work: Basics</vt:lpstr>
      <vt:lpstr>How Blockchains Work: Maintenance</vt:lpstr>
      <vt:lpstr>How Blockchains Work: Hashing</vt:lpstr>
      <vt:lpstr>PowerPoint Presentation</vt:lpstr>
      <vt:lpstr>How Blockchains Work: Hashing (cont.)</vt:lpstr>
      <vt:lpstr>PowerPoint Presentation</vt:lpstr>
      <vt:lpstr>Types of Cryptocurrencies and Uses</vt:lpstr>
      <vt:lpstr>Types of Cryptocurrencies and Uses</vt:lpstr>
      <vt:lpstr>Types of Cryptocurrencies and Uses (cont.)</vt:lpstr>
      <vt:lpstr>Types of Cryptocurrencies and Uses (cont.)</vt:lpstr>
      <vt:lpstr>Types of Cryptocurrencies and Uses (cont.)</vt:lpstr>
      <vt:lpstr>Current Regulatory Landscape</vt:lpstr>
      <vt:lpstr>Current Regulatory Landscape</vt:lpstr>
      <vt:lpstr>Investment Potential and Concerns</vt:lpstr>
      <vt:lpstr>Investment Potential and Concerns</vt:lpstr>
      <vt:lpstr>Investment Potential and Concerns</vt:lpstr>
      <vt:lpstr>Tax Concerns</vt:lpstr>
      <vt:lpstr>Smart Contracts</vt:lpstr>
      <vt:lpstr>Smart Contracts</vt:lpstr>
      <vt:lpstr>Smart Contracts (cont.)</vt:lpstr>
      <vt:lpstr>PowerPoint Presentation</vt:lpstr>
      <vt:lpstr>Smart Contracts (cont.)</vt:lpstr>
      <vt:lpstr>Smart Contracts (cont.)</vt:lpstr>
      <vt:lpstr>Smart Contracts: Ethereum</vt:lpstr>
      <vt:lpstr>PowerPoint Presentation</vt:lpstr>
      <vt:lpstr>DAO: Distributed Autonomous Organization</vt:lpstr>
      <vt:lpstr>DAO: Distributed Autonomous Organization (cont.)</vt:lpstr>
      <vt:lpstr>Other Blockchain  Applications</vt:lpstr>
      <vt:lpstr>Other Blockchain  Applications</vt:lpstr>
      <vt:lpstr>Q&amp;A</vt:lpstr>
    </vt:vector>
  </TitlesOfParts>
  <Company>Frost Brown Todd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Davis</dc:creator>
  <cp:keywords/>
  <dc:description/>
  <cp:lastModifiedBy>owner</cp:lastModifiedBy>
  <cp:revision>30</cp:revision>
  <dcterms:created xsi:type="dcterms:W3CDTF">2010-03-10T19:35:43Z</dcterms:created>
  <dcterms:modified xsi:type="dcterms:W3CDTF">2017-11-07T23:09:45Z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0x0101009148F5A04DDD49CBA7127AADA5FB792B00AADE34325A8B49CDA8BB4DB53328F2140092648AFDC722024F802A1F874CB15BEF</vt:lpwstr>
  </property>
  <property fmtid="{D5CDD505-2E9C-101B-9397-08002B2CF9AE}" pid="3" name="_dlc_DocIdItemGuid">
    <vt:lpwstr>516a3a77-a25f-4a33-9591-e7dd6616c39c</vt:lpwstr>
  </property>
</Properties>
</file>