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4" r:id="rId4"/>
    <p:sldId id="285" r:id="rId5"/>
    <p:sldId id="257" r:id="rId6"/>
    <p:sldId id="258" r:id="rId7"/>
    <p:sldId id="259" r:id="rId8"/>
    <p:sldId id="260" r:id="rId9"/>
    <p:sldId id="262" r:id="rId10"/>
    <p:sldId id="267" r:id="rId11"/>
    <p:sldId id="274" r:id="rId12"/>
    <p:sldId id="269" r:id="rId13"/>
    <p:sldId id="297" r:id="rId14"/>
    <p:sldId id="298" r:id="rId15"/>
    <p:sldId id="281" r:id="rId16"/>
    <p:sldId id="263" r:id="rId17"/>
    <p:sldId id="265" r:id="rId18"/>
    <p:sldId id="283" r:id="rId19"/>
    <p:sldId id="272" r:id="rId20"/>
    <p:sldId id="264" r:id="rId21"/>
    <p:sldId id="282" r:id="rId22"/>
    <p:sldId id="273" r:id="rId23"/>
    <p:sldId id="270" r:id="rId24"/>
    <p:sldId id="266" r:id="rId25"/>
    <p:sldId id="275" r:id="rId26"/>
    <p:sldId id="271" r:id="rId27"/>
    <p:sldId id="278" r:id="rId28"/>
    <p:sldId id="279" r:id="rId29"/>
    <p:sldId id="280" r:id="rId30"/>
    <p:sldId id="291" r:id="rId31"/>
    <p:sldId id="292" r:id="rId32"/>
    <p:sldId id="276" r:id="rId33"/>
    <p:sldId id="294" r:id="rId34"/>
    <p:sldId id="287" r:id="rId35"/>
    <p:sldId id="296" r:id="rId36"/>
    <p:sldId id="293" r:id="rId37"/>
    <p:sldId id="295" r:id="rId38"/>
    <p:sldId id="288" r:id="rId39"/>
    <p:sldId id="289" r:id="rId40"/>
    <p:sldId id="290" r:id="rId41"/>
    <p:sldId id="286" r:id="rId42"/>
    <p:sldId id="277" r:id="rId43"/>
    <p:sldId id="26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298EC"/>
    <a:srgbClr val="EDD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8" autoAdjust="0"/>
    <p:restoredTop sz="94660"/>
  </p:normalViewPr>
  <p:slideViewPr>
    <p:cSldViewPr snapToGrid="0">
      <p:cViewPr>
        <p:scale>
          <a:sx n="100" d="100"/>
          <a:sy n="100" d="100"/>
        </p:scale>
        <p:origin x="43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07FE-74C7-4C15-A62C-186C22CBBED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D336-4C45-42CD-A257-15D78A8CB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ksseo63&amp;logNo=221431479021&amp;parentCategoryNo=&amp;categoryNo=37&amp;viewDate=&amp;isShowPopularPosts=true&amp;from=search" TargetMode="External"/><Relationship Id="rId2" Type="http://schemas.openxmlformats.org/officeDocument/2006/relationships/hyperlink" Target="https://ddoriya.tistory.com/entry/JXLS-POI-JAVA%EC%97%90%EC%84%9C-Excel-%EC%82%AC%EC%9A%A9%ED%95%98%EB%8A%94-%EA%B5%AC%ED%98%84-%EB%B0%A9%EB%B2%95-%EB%B0%8F-%EC%A2%85%EB%A5%98-%EB%B9%84%EA%B5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byone.tistory.com/25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D6F7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077119" y="1959155"/>
            <a:ext cx="3013438" cy="3067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타원 7"/>
          <p:cNvSpPr/>
          <p:nvPr/>
        </p:nvSpPr>
        <p:spPr>
          <a:xfrm>
            <a:off x="2881175" y="1765933"/>
            <a:ext cx="3405324" cy="345376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3473494" y="3135026"/>
            <a:ext cx="2220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BMS</a:t>
            </a:r>
          </a:p>
          <a:p>
            <a:pPr algn="ctr"/>
            <a:r>
              <a:rPr lang="ko-KR" altLang="en-US" sz="21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엑셀 </a:t>
            </a:r>
            <a:r>
              <a:rPr lang="ko-KR" altLang="en-US" sz="21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</a:t>
            </a:r>
            <a:endParaRPr lang="en-US" sz="21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8666" y="4560634"/>
            <a:ext cx="1110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유희수</a:t>
            </a:r>
            <a:endParaRPr lang="en-US" sz="13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4522206"/>
            <a:ext cx="3326625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 smtClean="0">
              <a:solidFill>
                <a:srgbClr val="5AD4E6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//7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번째 행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short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500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//25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30215" y="4522206"/>
            <a:ext cx="33266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셀 너비 자동 조정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trackColumnForAutoSizing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autoSizeColumn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90330" y="2165767"/>
            <a:ext cx="6766510" cy="21852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red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//red </a:t>
            </a:r>
            <a:r>
              <a:rPr lang="ko-KR" alt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스타일정의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가운데 정렬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setVerticalAlignment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CENTER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높이 가운데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한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에 여러 줄 표시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setFont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caution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330" y="5784111"/>
            <a:ext cx="285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행 높이 설정하기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단위는 대략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200 = 10point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8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5004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너비 및 높이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17" y="1994542"/>
            <a:ext cx="5262687" cy="466514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23927" y="1966679"/>
            <a:ext cx="4915073" cy="18121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6581602" y="5984643"/>
            <a:ext cx="657398" cy="53522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23927" y="2968625"/>
            <a:ext cx="4915073" cy="28493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89812" y="1672834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너비 설정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5732" y="2968625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7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번째 행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높이 변경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732" y="5975077"/>
            <a:ext cx="1731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4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200254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파일 출력 및 다운로드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9696" y="2504050"/>
            <a:ext cx="7793904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C:/Users/lims8/Downloads/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fileOut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dispose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전에 있던 파일이 있다면 삭제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95" y="5154697"/>
            <a:ext cx="4551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저장 위치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다운로드에 저장됨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이름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filename)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5462474"/>
            <a:ext cx="5382331" cy="3793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filename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현황 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REPORT.xlsx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4053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5405" y="1907587"/>
            <a:ext cx="500574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r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405" y="156158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151" y="4215911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는 위의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getRow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일치하는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찾아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1151" y="1907587"/>
            <a:ext cx="3057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만약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row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생성하지 않는다면 적용했던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들이 나오지 않는다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3571" y="1991553"/>
            <a:ext cx="8040029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585" y="1579441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571" y="5961871"/>
            <a:ext cx="457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setCellValue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값에 원하는 값을 입력할 수 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형식이 다양해서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,String / Double/ float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넣었다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278" y="159133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278" y="1929888"/>
            <a:ext cx="8280132" cy="13503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time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SimpleDateFormat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yyyy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년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월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dd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일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HH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시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mm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분 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ss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초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now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dayTime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time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</a:t>
            </a:r>
            <a:r>
              <a:rPr 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time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적용시켜 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now</a:t>
            </a:r>
            <a:r>
              <a:rPr lang="ko-KR" altLang="en-US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저장한다</a:t>
            </a:r>
            <a:r>
              <a:rPr lang="en-US" altLang="ko-KR" sz="140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3278" y="3366795"/>
            <a:ext cx="8280132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now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555" y="6044451"/>
            <a:ext cx="265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병합된 셀에 데이터 값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현재 시간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조회 시간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20" y="2163987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조회 시간 출력하기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04" y="2665185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1064171" y="4236810"/>
            <a:ext cx="6487207" cy="240267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2778" y="1987494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2778" y="2326048"/>
            <a:ext cx="6400800" cy="2246769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Excel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DBManager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Report1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Excel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b="0" dirty="0" smtClean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2778" y="4649761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실행시키고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9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5773" y="2447504"/>
            <a:ext cx="8419466" cy="249299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selectSiteInfo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conn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getConnection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SELECT name, voltage, capacity, date,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,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3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  (SELECT COUNT(*)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mbms_conf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) AS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FROM 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bms_conf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>
                <a:solidFill>
                  <a:srgbClr val="FCE566"/>
                </a:solidFill>
                <a:latin typeface="Consolas" panose="020B0609020204030204" pitchFamily="49" charset="0"/>
              </a:rPr>
              <a:t> LIMIT 0, 1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";</a:t>
            </a:r>
            <a:endParaRPr 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endParaRPr lang="en-US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5773" y="2108950"/>
            <a:ext cx="208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73" y="5050448"/>
            <a:ext cx="841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selectSiteInfo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필요한 값인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배터리 종류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 BMS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개수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기준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기준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있다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8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795" y="154506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4795" y="1883617"/>
            <a:ext cx="643588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endParaRPr lang="en-US" sz="10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//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siteInfo.put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("type", </a:t>
            </a:r>
            <a:r>
              <a:rPr lang="en-US" sz="10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rs.getString</a:t>
            </a:r>
            <a:r>
              <a:rPr lang="en-US" sz="1000" i="1" dirty="0">
                <a:solidFill>
                  <a:srgbClr val="69676C"/>
                </a:solidFill>
                <a:latin typeface="Consolas" panose="020B0609020204030204" pitchFamily="49" charset="0"/>
              </a:rPr>
              <a:t>("type</a:t>
            </a:r>
            <a:r>
              <a:rPr lang="en-US" sz="10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voltage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capacity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date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battery_type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reqinterval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cellminimpedance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cellmaximpedance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mincurrent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endParaRPr lang="en-US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getDouble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maxcurrent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0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getInt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mbms_count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95753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POI?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2295863"/>
            <a:ext cx="838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HSSF, XSSF, SXSSF </a:t>
            </a:r>
            <a:r>
              <a:rPr lang="ko-KR" altLang="en-US" sz="1600" b="0" dirty="0" smtClean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방식이 있으며</a:t>
            </a:r>
            <a:endParaRPr lang="en-US" altLang="ko-KR" sz="1600" b="0" dirty="0" smtClean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MultiSheet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CellStyle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쉽게 구현 가능하지만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자바에서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ExcelRow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 입력 등 약간의 번거로움이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810" y="4165110"/>
            <a:ext cx="365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Workbook?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696" y="4565220"/>
            <a:ext cx="8383966" cy="150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XSSF :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 버전에서 사용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xlsx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SXSSF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: XSSF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 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Streaming Version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 메모리를 적게 사용해 대용량 엑셀 다운로드에서 사용</a:t>
            </a:r>
            <a:endParaRPr lang="ko-KR" altLang="en-US" sz="1600" b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1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17" y="2041023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311" y="2408724"/>
            <a:ext cx="8396514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battery_type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배터리 종류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 err="1">
                <a:solidFill>
                  <a:srgbClr val="69676C"/>
                </a:solidFill>
                <a:latin typeface="Consolas" panose="020B0609020204030204" pitchFamily="49" charset="0"/>
              </a:rPr>
              <a:t>셀전압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cellmaxtemperature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셀 온도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mincurrent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최소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maxcurrent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전류 최대</a:t>
            </a:r>
            <a:endParaRPr lang="ko-KR" altLang="en-US" sz="13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altLang="ko-KR" sz="13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3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3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3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rgbClr val="FCE566"/>
                </a:solidFill>
                <a:latin typeface="Consolas" panose="020B0609020204030204" pitchFamily="49" charset="0"/>
              </a:rPr>
              <a:t>mbms_count</a:t>
            </a:r>
            <a:r>
              <a:rPr lang="en-US" sz="13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en-US" sz="13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MAIN BMS </a:t>
            </a:r>
            <a:r>
              <a:rPr lang="ko-KR" altLang="en-US" sz="1300" i="1" dirty="0">
                <a:solidFill>
                  <a:srgbClr val="69676C"/>
                </a:solidFill>
                <a:latin typeface="Consolas" panose="020B0609020204030204" pitchFamily="49" charset="0"/>
              </a:rPr>
              <a:t>개수</a:t>
            </a:r>
            <a:endParaRPr lang="ko-KR" altLang="en-US" sz="13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17" y="5531025"/>
            <a:ext cx="389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JSONObject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통해 받아온 값들을 변수로 저장한다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일반사항 내용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6749" y="5384225"/>
            <a:ext cx="66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가지고 오기 때문에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데이터 값을 수정하면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자동으로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내용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’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에도 바뀌어서 나옴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3" y="2324100"/>
            <a:ext cx="6715125" cy="293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330700" y="4063999"/>
            <a:ext cx="3413125" cy="993775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" y="3132388"/>
            <a:ext cx="6101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Main </a:t>
            </a:r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SharedDate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각 값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전류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내부저항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457" y="1935041"/>
            <a:ext cx="7249886" cy="1170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8457" y="4068252"/>
            <a:ext cx="724988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static class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SharedData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siteInfo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siteInfo2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nowMbmsInfo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nowCellVolInfo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nowCellTempInfo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FC618D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AD4E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[][]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nowCellImpInfo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457" y="372969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457" y="1595172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9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81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온도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내부저항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4522" y="1325565"/>
            <a:ext cx="131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넣기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9896" y="1611500"/>
            <a:ext cx="4892633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3.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개별 </a:t>
            </a: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CELL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현황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-1)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49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cellVolInfo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cellImpInfo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cellTempInfo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48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]);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625"/>
          <a:stretch/>
        </p:blipFill>
        <p:spPr>
          <a:xfrm>
            <a:off x="139398" y="2757197"/>
            <a:ext cx="3855412" cy="254426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459696" y="3460997"/>
            <a:ext cx="2535113" cy="176822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896" y="1264010"/>
            <a:ext cx="1621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7" y="5476325"/>
            <a:ext cx="385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cell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번호는 받아오는 것이 아닌 지정한 값을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넣었다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altLang="ko-KR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2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738" y="1614691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738" y="2000627"/>
            <a:ext cx="4435226" cy="22786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cell_v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totala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cell_a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2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cell_t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getNumericCellValue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"");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2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32562" y="1581965"/>
            <a:ext cx="4402409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&lt;=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저전압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totalv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cellmaxvoltage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 err="1">
                <a:solidFill>
                  <a:srgbClr val="FCE566"/>
                </a:solidFill>
                <a:latin typeface="Consolas" panose="020B0609020204030204" pitchFamily="49" charset="0"/>
              </a:rPr>
              <a:t>전압위험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       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totalt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cellmintemperature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2"/>
            <a:r>
              <a:rPr lang="en-US" sz="1000" i="1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</a:p>
          <a:p>
            <a:pPr lvl="1"/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!=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</a:t>
            </a: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volt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\n</a:t>
            </a:r>
            <a:r>
              <a:rPr 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 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 </a:t>
            </a:r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0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dirty="0">
                <a:solidFill>
                  <a:srgbClr val="FCE566"/>
                </a:solidFill>
                <a:latin typeface="Consolas" panose="020B0609020204030204" pitchFamily="49" charset="0"/>
              </a:rPr>
              <a:t>온도 위험 발생</a:t>
            </a:r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  <a:endParaRPr lang="en-US" altLang="ko-KR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cell </a:t>
            </a:r>
            <a:r>
              <a:rPr lang="en-US" sz="10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000" dirty="0" err="1">
                <a:solidFill>
                  <a:srgbClr val="F7F1FF"/>
                </a:solidFill>
                <a:latin typeface="Consolas" panose="020B0609020204030204" pitchFamily="49" charset="0"/>
              </a:rPr>
              <a:t>red</a:t>
            </a:r>
            <a:r>
              <a:rPr lang="en-US" sz="10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0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sz="10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380" y="4326646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특정 값보다 크거나 작으면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저전압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전압위험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발생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380" y="4961269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온도 위험 발생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전압 위험이 발생한다면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-&gt;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한 칸 띄고 작성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전압 위험이 없다면 그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그대로 온도 위험 발생 표시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8380" y="5595892"/>
            <a:ext cx="45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style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은 빨간 색 폰트를 이용한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하고 </a:t>
            </a:r>
            <a:endParaRPr lang="en-US" altLang="ko-KR" sz="1400" dirty="0" smtClean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r"/>
            <a:r>
              <a:rPr 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setWrapText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이용해서 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여러 줄 보이도록 함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비고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5529" y="1715912"/>
            <a:ext cx="567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비고에서 특정 값 이상이거나 이하일 경우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빨간색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표시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5" r="-1" b="17162"/>
          <a:stretch/>
        </p:blipFill>
        <p:spPr>
          <a:xfrm>
            <a:off x="1436909" y="2226929"/>
            <a:ext cx="6052951" cy="3902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6596009" y="3181063"/>
            <a:ext cx="789282" cy="2948511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87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0330" y="1793330"/>
            <a:ext cx="6486525" cy="37394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search.start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 </a:t>
            </a:r>
            <a:r>
              <a:rPr lang="ko-KR" altLang="en-US" sz="140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</a:t>
            </a:r>
            <a:endParaRPr lang="en-US" altLang="ko-KR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search.end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EndDate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1454776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0330" y="5563592"/>
            <a:ext cx="6001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새로운 오브젝트를 생성한다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</a:p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 날짜를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와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sbms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count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도 가져옴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</a:p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 대한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추가한다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</a:p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이들을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WebSocket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(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jsonDate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형식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)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1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330" y="2219800"/>
            <a:ext cx="134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report.html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90330" y="2558354"/>
            <a:ext cx="65112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	$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btnExport2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FD9353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		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sbms_count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330" y="4774344"/>
            <a:ext cx="5003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기간과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등을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파라미터로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보낸다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6" y="152369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9695" y="3314647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4992108"/>
            <a:ext cx="7665928" cy="1027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기간 </a:t>
            </a:r>
            <a:r>
              <a:rPr lang="ko-KR" altLang="en-US" sz="1400" i="1" dirty="0" smtClean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altLang="ko-KR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696" y="4653554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696" y="4160690"/>
            <a:ext cx="420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cmd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가 </a:t>
            </a:r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일 경우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ReportExcel2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실행한다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695" y="6019312"/>
            <a:ext cx="623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사용자가 선택한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종료날짜를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string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으로 저장하고 받아온다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6" y="1873585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사용자가 선택한 기간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147" y="2148140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종료날짜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가져오기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194" b="3462"/>
          <a:stretch/>
        </p:blipFill>
        <p:spPr>
          <a:xfrm>
            <a:off x="263147" y="2486694"/>
            <a:ext cx="8667750" cy="32183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 flipH="1">
            <a:off x="5155624" y="4274288"/>
            <a:ext cx="1847342" cy="175050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poi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 의존성을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pom.xml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파일에 추가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177" y="1822302"/>
            <a:ext cx="6115135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 smtClean="0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poi-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ooxml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-schemas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org.apache.poi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poi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FC618D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 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4.1.1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312" y="6485117"/>
            <a:ext cx="179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사용한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poi </a:t>
            </a:r>
            <a:r>
              <a:rPr lang="ko-KR" altLang="en-US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버전 </a:t>
            </a:r>
            <a:r>
              <a:rPr lang="en-US" altLang="ko-KR" sz="12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: 4.1.1</a:t>
            </a:r>
            <a:endParaRPr lang="en-US" sz="1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3044" y="2165424"/>
            <a:ext cx="744465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//report2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i="1" dirty="0" err="1">
                <a:solidFill>
                  <a:srgbClr val="FD9353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search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StartDate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 날짜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 </a:t>
            </a:r>
            <a:endParaRPr lang="en-US" altLang="ko-KR" sz="1400" i="1" dirty="0" smtClean="0">
              <a:solidFill>
                <a:srgbClr val="69676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EndDate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 </a:t>
            </a:r>
            <a:r>
              <a:rPr lang="ko-KR" alt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끝나는 날짜</a:t>
            </a:r>
            <a:endParaRPr lang="ko-KR" alt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//main </a:t>
            </a:r>
            <a:r>
              <a:rPr lang="en-US" sz="1400" dirty="0" err="1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bms</a:t>
            </a:r>
            <a:r>
              <a:rPr lang="en-US" sz="140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 no</a:t>
            </a:r>
            <a:endParaRPr lang="en-US" sz="1400" dirty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sbmscount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cmd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';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AD4E6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stringify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search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QSWebSocket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send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jsonData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045" y="1825265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report.js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3045" y="548941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4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5167128"/>
            <a:ext cx="7665928" cy="4154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nn-NO" sz="1400" i="1" dirty="0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mbmsno </a:t>
            </a:r>
            <a:r>
              <a:rPr lang="nn-NO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Integer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parseInt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nn-NO" sz="1400" dirty="0">
                <a:solidFill>
                  <a:srgbClr val="F7F1FF"/>
                </a:solidFill>
                <a:latin typeface="Consolas" panose="020B0609020204030204" pitchFamily="49" charset="0"/>
              </a:rPr>
              <a:t> jsonObject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nn-NO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nn-NO" sz="1400" dirty="0">
                <a:solidFill>
                  <a:srgbClr val="FCE566"/>
                </a:solidFill>
                <a:latin typeface="Consolas" panose="020B0609020204030204" pitchFamily="49" charset="0"/>
              </a:rPr>
              <a:t>mbmsno</a:t>
            </a:r>
            <a:r>
              <a:rPr lang="nn-NO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nn-NO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695" y="4824868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695" y="5590921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숫자형의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문자열인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mbmsno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Integer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형으로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반환시킨다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695" y="4197294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시작날짜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/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종료날짜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가져오는 것과 동일하다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 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47519"/>
            <a:ext cx="26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WebSockerServer.java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9695" y="3438472"/>
            <a:ext cx="766592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else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(("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").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equals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command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	Report2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7BD88F"/>
                </a:solidFill>
                <a:latin typeface="Consolas" panose="020B0609020204030204" pitchFamily="49" charset="0"/>
              </a:rPr>
              <a:t>ReportExcel2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rgbClr val="8B888F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9696" y="1997410"/>
            <a:ext cx="766592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</a:t>
            </a: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jsonParser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command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cmd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306639" y="3819525"/>
            <a:ext cx="1005429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5328" y="1483923"/>
            <a:ext cx="431842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info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JSONObject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try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Statement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conn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createStatement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ResultSet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sql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	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totalvoltage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	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</a:t>
            </a:r>
            <a:endParaRPr lang="en-US" sz="9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05350" y="1899421"/>
            <a:ext cx="4000500" cy="43858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sql3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/>
            </a:r>
            <a:b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stmt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executeQuery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sql4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next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null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current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"";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getString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>
                <a:solidFill>
                  <a:srgbClr val="FCE566"/>
                </a:solidFill>
                <a:latin typeface="Consolas" panose="020B0609020204030204" pitchFamily="49" charset="0"/>
              </a:rPr>
              <a:t>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t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substring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length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FC618D"/>
                </a:solidFill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info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put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9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",</a:t>
            </a:r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t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900" dirty="0" err="1">
                <a:solidFill>
                  <a:srgbClr val="F7F1FF"/>
                </a:solidFill>
                <a:latin typeface="Consolas" panose="020B0609020204030204" pitchFamily="49" charset="0"/>
              </a:rPr>
              <a:t>rs</a:t>
            </a:r>
            <a:r>
              <a:rPr lang="en-US" sz="9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7BD88F"/>
                </a:solidFill>
                <a:latin typeface="Consolas" panose="020B0609020204030204" pitchFamily="49" charset="0"/>
              </a:rPr>
              <a:t>close</a:t>
            </a:r>
            <a:r>
              <a:rPr lang="en-US" sz="900" dirty="0">
                <a:solidFill>
                  <a:srgbClr val="8B888F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F7F1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4546" y="1560867"/>
            <a:ext cx="223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DBManager.java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328" y="6285237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max,. min, time(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date)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값을 받는다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6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2896" y="2192966"/>
            <a:ext cx="685410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max. date, min, date =&gt; data </a:t>
            </a:r>
            <a:r>
              <a:rPr lang="ko-KR" alt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가져오기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err="1" smtClean="0">
                <a:solidFill>
                  <a:srgbClr val="5AD4E6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DBManager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search1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min_v_time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max_c_time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parseDouble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i="1" dirty="0" smtClean="0">
                <a:solidFill>
                  <a:srgbClr val="5AD4E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bmsInfo2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BD88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FCE566"/>
                </a:solidFill>
                <a:latin typeface="Consolas" panose="020B0609020204030204" pitchFamily="49" charset="0"/>
              </a:rPr>
              <a:t>min_c_time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896" y="185441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2896" y="5516953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DBManager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seacrch1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을 이용해 데이터들을 가져온다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5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1096" y="1418802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Report2.java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096" y="6281130"/>
            <a:ext cx="606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cell 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값에 받아온 데이터 값들을 넣어준다</a:t>
            </a:r>
            <a:r>
              <a:rPr lang="en-US" altLang="ko-KR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.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31096" y="1786502"/>
            <a:ext cx="5873622" cy="44946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// 2. MAIN BMS -</a:t>
            </a:r>
            <a:r>
              <a:rPr lang="ko-KR" altLang="en-US" sz="1200" i="1" dirty="0">
                <a:solidFill>
                  <a:srgbClr val="69676C"/>
                </a:solidFill>
                <a:latin typeface="Consolas" panose="020B0609020204030204" pitchFamily="49" charset="0"/>
              </a:rPr>
              <a:t>내용</a:t>
            </a:r>
            <a:endParaRPr lang="ko-KR" alt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mbmsno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min_v_time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max_c_time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min_c_time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11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cell </a:t>
            </a:r>
            <a:r>
              <a:rPr lang="en-US" sz="12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19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200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    style4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7BD88F"/>
                </a:solidFill>
                <a:latin typeface="Consolas" panose="020B0609020204030204" pitchFamily="49" charset="0"/>
              </a:rPr>
              <a:t>setWrapText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48AE3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7F1FF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8B888F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74" y="2488309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(MAX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1"/>
          <a:stretch/>
        </p:blipFill>
        <p:spPr>
          <a:xfrm>
            <a:off x="295274" y="2979737"/>
            <a:ext cx="8848725" cy="1228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H="1">
            <a:off x="1292476" y="3830838"/>
            <a:ext cx="6789486" cy="192288"/>
          </a:xfrm>
          <a:prstGeom prst="rect">
            <a:avLst/>
          </a:prstGeom>
          <a:noFill/>
          <a:ln w="38100">
            <a:solidFill>
              <a:srgbClr val="D29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개별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CELL DATA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8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3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NO, 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4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3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NO, 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426598"/>
            <a:ext cx="4406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Report1.java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1854412"/>
            <a:ext cx="745417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java.io.FileOutputStream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java.io.IOException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java.util.Date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java.text.SimpleDateFormat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FillPatternType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Font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util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HSSFColorPredefined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색 이용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BorderStyle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IndexedColors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</a:t>
            </a:r>
            <a:r>
              <a:rPr lang="ko-KR" altLang="en-US" sz="1400" dirty="0" smtClean="0">
                <a:solidFill>
                  <a:srgbClr val="8B888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 못함</a:t>
            </a:r>
            <a:endParaRPr lang="en-US" sz="1400" dirty="0">
              <a:solidFill>
                <a:srgbClr val="F7F1FF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ss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usermodel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SXSSFRow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apache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poi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xssf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streaming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org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simple</a:t>
            </a:r>
            <a:r>
              <a:rPr lang="en-US" sz="1400" i="1" dirty="0" err="1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i="1" dirty="0" err="1">
                <a:solidFill>
                  <a:srgbClr val="FC618D"/>
                </a:solidFill>
                <a:latin typeface="Consolas" panose="020B0609020204030204" pitchFamily="49" charset="0"/>
              </a:rPr>
              <a:t>JSONObject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kr.co.quantumsolution.bms.Main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693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BMS </a:t>
            </a:r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(BMS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 리포트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3"/>
            <a:ext cx="60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BMS DATA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가져오기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(MAIN BMS NO, MAX, DATE, MIN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7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4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 이용해서 엑셀 연결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서블릿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3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엑셀 데이터 입력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696" y="1602564"/>
            <a:ext cx="4985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 이용해서 엑셀 연결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서블릿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소켓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및 출처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6" y="1701712"/>
            <a:ext cx="8058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JXLS, POI 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사용하는 구현 방법 및 종류 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/>
            </a:r>
            <a:b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https://ddoriya.tistory.com/entry/JXLS-POI-JAVA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에서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-Excel-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사용하는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구현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방법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및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종류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-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비교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 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또리야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개발하자</a:t>
            </a:r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endParaRPr lang="en-US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hlinkClick r:id="rId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6" y="2301750"/>
            <a:ext cx="7793904" cy="47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http://blog.naver.com/PostView.nhn?blogId=ksseo63&amp;logNo=221431479021&amp;parentCategoryNo=&amp;categoryNo=37&amp;viewDate=&amp;isShowPopularPosts=true&amp;from=search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7025" y="2965582"/>
            <a:ext cx="2516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</a:t>
            </a:r>
            <a:r>
              <a:rPr 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://offbyone.tistory.com/250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025" y="2772102"/>
            <a:ext cx="290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POI</a:t>
            </a:r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사용하여 엑셀 출력하기</a:t>
            </a:r>
            <a:endParaRPr lang="en-US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1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 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579441"/>
            <a:ext cx="4339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새로운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excel workbook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sheet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582" y="2984762"/>
            <a:ext cx="6701813" cy="6309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filename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REPORT.xlsx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ts val="1425"/>
              </a:lnSpc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1468" y="3678261"/>
            <a:ext cx="6690927" cy="27304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SXSSFWorkbook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새로운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</a:p>
          <a:p>
            <a:pPr>
              <a:lnSpc>
                <a:spcPts val="1425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</a:t>
            </a:r>
            <a:r>
              <a:rPr lang="en-US" sz="14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createSheet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400" kern="0" dirty="0" smtClean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 smtClean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0582" y="1968098"/>
            <a:ext cx="669092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i="1" dirty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SXSSFSheet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s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endParaRPr lang="en-US" sz="1400" i="1" dirty="0" smtClean="0">
              <a:solidFill>
                <a:srgbClr val="FC618D"/>
              </a:solidFill>
              <a:latin typeface="Consolas" panose="020B0609020204030204" pitchFamily="49" charset="0"/>
            </a:endParaRPr>
          </a:p>
          <a:p>
            <a:r>
              <a:rPr lang="en-US" sz="1400" i="1" dirty="0" smtClean="0">
                <a:solidFill>
                  <a:srgbClr val="FC618D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SXSSFWorkbook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wb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810" y="186443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Font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8810" y="2418731"/>
            <a:ext cx="7249885" cy="22977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1400" i="1" kern="0" dirty="0" smtClean="0">
              <a:solidFill>
                <a:srgbClr val="5AD4E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i="1" kern="0" dirty="0" smtClean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createFont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Font</a:t>
            </a:r>
            <a:r>
              <a:rPr lang="ko-KR" altLang="en-US" sz="1400" kern="0" dirty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객체</a:t>
            </a:r>
            <a:r>
              <a:rPr lang="en-US" sz="1400" kern="0" dirty="0">
                <a:solidFill>
                  <a:srgbClr val="69676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생성</a:t>
            </a:r>
            <a:endParaRPr lang="en-US" altLang="ko-KR" sz="1400" kern="0" dirty="0" smtClean="0">
              <a:solidFill>
                <a:srgbClr val="69676C"/>
              </a:solidFill>
              <a:latin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1425"/>
              </a:lnSpc>
            </a:pP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setFontName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ko-KR" altLang="en-US" sz="1400" kern="0" dirty="0" err="1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나눔바른고딕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setBold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+mn-ea"/>
                <a:cs typeface="Times New Roman" panose="02020603050405020304" pitchFamily="18" charset="0"/>
              </a:rPr>
              <a:t>굵게</a:t>
            </a:r>
            <a:endParaRPr lang="en-US" altLang="ko-KR" sz="1400" kern="0" dirty="0" smtClean="0">
              <a:solidFill>
                <a:srgbClr val="69676C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setItalic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setFontHeight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400" i="1" kern="0" dirty="0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폰트 사이즈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78809" y="5626104"/>
            <a:ext cx="724988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69676C"/>
                </a:solidFill>
                <a:latin typeface="Consolas" panose="020B0609020204030204" pitchFamily="49" charset="0"/>
              </a:rPr>
              <a:t>// style1.setFillForegroundColor(IndexedColors.GREY_50_PERCENT.index);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10" y="5287550"/>
            <a:ext cx="3653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원래 색은 </a:t>
            </a:r>
            <a:r>
              <a:rPr lang="ko-KR" altLang="en-US" sz="1400" dirty="0" err="1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이런식으로</a:t>
            </a:r>
            <a:r>
              <a:rPr lang="ko-KR" altLang="en-US" sz="1400" dirty="0" smtClean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지정</a:t>
            </a:r>
            <a:endParaRPr lang="en-US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2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6" y="1655988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Cell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스타일 설정하기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9695" y="2164930"/>
            <a:ext cx="8146079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CellStyle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style1 </a:t>
            </a:r>
            <a:r>
              <a:rPr lang="en-US" sz="14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createCellStyle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새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style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정의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정렬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setVerticalAlignment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VerticalAlignment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높이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가운데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배경색 지정</a:t>
            </a:r>
            <a:r>
              <a:rPr lang="en-US" sz="1400" kern="0" dirty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 </a:t>
            </a:r>
            <a:endParaRPr lang="en-US" sz="1400" kern="0" dirty="0" smtClean="0">
              <a:solidFill>
                <a:srgbClr val="F7F1FF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setFillForegroundColor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HSSFColorPredefined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GREY_80_PERCENT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getIndex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400" kern="1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setFillPattern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FillPatternType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SOLID_FOREGROUND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);//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넣어야 배경 적용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endParaRPr lang="en-US" sz="1400" kern="0" dirty="0" smtClean="0">
              <a:solidFill>
                <a:srgbClr val="8B888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setBorderBottom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바닥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테두리</a:t>
            </a:r>
            <a:r>
              <a:rPr lang="en-US" sz="1400" kern="0" dirty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Consolas" panose="020B0609020204030204" pitchFamily="49" charset="0"/>
              </a:rPr>
              <a:t> </a:t>
            </a:r>
            <a:r>
              <a:rPr lang="ko-KR" altLang="en-US" sz="1400" kern="0" dirty="0" smtClean="0">
                <a:solidFill>
                  <a:srgbClr val="69676C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맑은 고딕" panose="020B0503020000020004" pitchFamily="50" charset="-127"/>
              </a:rPr>
              <a:t>두껍게</a:t>
            </a:r>
            <a:r>
              <a:rPr lang="en-US" sz="1400" kern="0" dirty="0">
                <a:solidFill>
                  <a:srgbClr val="F7F1F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 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lang="en-US" sz="14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setBorderLeft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왼쪽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setBorderRight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오른쪽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setBorderTop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BorderStyle</a:t>
            </a:r>
            <a:r>
              <a:rPr lang="en-US" sz="14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THICK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);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 </a:t>
            </a:r>
            <a:r>
              <a:rPr lang="ko-KR" altLang="en-US" sz="1400" kern="0" dirty="0" smtClean="0">
                <a:solidFill>
                  <a:schemeClr val="bg1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위쪽 테두리 두껍게</a:t>
            </a:r>
            <a:endParaRPr lang="en-US" sz="1400" kern="0" dirty="0" smtClean="0">
              <a:solidFill>
                <a:schemeClr val="bg1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sz="14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//style1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font </a:t>
            </a:r>
            <a:r>
              <a:rPr lang="ko-KR" altLang="en-US" sz="1400" kern="0" dirty="0" smtClean="0">
                <a:solidFill>
                  <a:srgbClr val="8B888F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Times New Roman" panose="02020603050405020304" pitchFamily="18" charset="0"/>
              </a:rPr>
              <a:t>적용시키기</a:t>
            </a:r>
            <a:endParaRPr lang="en-US" sz="1400" kern="1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9695" y="1931325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셀 병합하기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9695" y="3461399"/>
            <a:ext cx="767533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row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createRow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kern="0" dirty="0" err="1">
                <a:solidFill>
                  <a:srgbClr val="5AD4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err="1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cell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200" kern="0" dirty="0" err="1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createCell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setCellStyle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style1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200" kern="0" dirty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setCellValue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BMS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현황</a:t>
            </a:r>
            <a:r>
              <a:rPr lang="en-US" sz="1200" kern="0" dirty="0">
                <a:solidFill>
                  <a:srgbClr val="FCE5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r>
              <a:rPr lang="ko-KR" altLang="en-US" sz="1200" kern="0" dirty="0">
                <a:solidFill>
                  <a:srgbClr val="FCE566"/>
                </a:solidFill>
                <a:latin typeface="맑은 고딕" panose="020B0503020000020004" pitchFamily="50" charset="-127"/>
                <a:cs typeface="맑은 고딕" panose="020B0503020000020004" pitchFamily="50" charset="-127"/>
              </a:rPr>
              <a:t>리포트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>
              <a:lnSpc>
                <a:spcPct val="150000"/>
              </a:lnSpc>
            </a:pP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kern="0" dirty="0" smtClean="0">
              <a:solidFill>
                <a:srgbClr val="F7F1F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kern="0" dirty="0" err="1" smtClean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kern="0" dirty="0" err="1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kern="0" dirty="0" err="1" smtClean="0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addMergedRegion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 smtClean="0">
                <a:solidFill>
                  <a:srgbClr val="FC618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 err="1">
                <a:solidFill>
                  <a:srgbClr val="7BD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CellRangeAddress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kern="0" dirty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kern="0" dirty="0">
                <a:solidFill>
                  <a:srgbClr val="F7F1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kern="0" dirty="0">
                <a:solidFill>
                  <a:srgbClr val="948AE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kern="0" dirty="0" smtClean="0">
                <a:solidFill>
                  <a:srgbClr val="8B888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9695" y="2616328"/>
            <a:ext cx="767533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s.addMergedRegion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(new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7F1F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종료줄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시작행</a:t>
            </a:r>
            <a:r>
              <a:rPr lang="en-US" altLang="ko-KR" sz="1400" dirty="0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 </a:t>
            </a:r>
            <a:r>
              <a:rPr lang="ko-KR" altLang="en-US" sz="1400" dirty="0" err="1">
                <a:solidFill>
                  <a:srgbClr val="F7F1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종료행</a:t>
            </a:r>
            <a:r>
              <a:rPr lang="en-US" altLang="ko-KR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67" y="1664849"/>
            <a:ext cx="5694362" cy="845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032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9373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499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3992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7471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1250" y="13939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847" y="1758751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6847" y="192823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6847" y="2105200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76847" y="2258565"/>
            <a:ext cx="27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9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en-US" sz="1400" dirty="0">
              <a:solidFill>
                <a:srgbClr val="CC0099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89696" y="629561"/>
            <a:ext cx="644652" cy="702945"/>
          </a:xfrm>
          <a:prstGeom prst="ellipse">
            <a:avLst/>
          </a:prstGeom>
          <a:noFill/>
          <a:ln>
            <a:solidFill>
              <a:srgbClr val="D298E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타원 5"/>
          <p:cNvSpPr/>
          <p:nvPr/>
        </p:nvSpPr>
        <p:spPr>
          <a:xfrm>
            <a:off x="545678" y="658707"/>
            <a:ext cx="644652" cy="644652"/>
          </a:xfrm>
          <a:prstGeom prst="ellipse">
            <a:avLst/>
          </a:prstGeom>
          <a:solidFill>
            <a:srgbClr val="E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8" name="직선 연결선 7"/>
          <p:cNvCxnSpPr>
            <a:stCxn id="6" idx="5"/>
          </p:cNvCxnSpPr>
          <p:nvPr/>
        </p:nvCxnSpPr>
        <p:spPr>
          <a:xfrm flipV="1">
            <a:off x="1095923" y="1151467"/>
            <a:ext cx="7387677" cy="57485"/>
          </a:xfrm>
          <a:prstGeom prst="line">
            <a:avLst/>
          </a:prstGeom>
          <a:ln cmpd="sng">
            <a:solidFill>
              <a:srgbClr val="EDD6F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4348" y="780978"/>
            <a:ext cx="453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APACHE POI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활용한 엑셀 파일</a:t>
            </a:r>
            <a:endParaRPr 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914" y="1528250"/>
            <a:ext cx="365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Cell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값 입력하기</a:t>
            </a:r>
            <a:endParaRPr 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r="39159" b="18490"/>
          <a:stretch/>
        </p:blipFill>
        <p:spPr>
          <a:xfrm>
            <a:off x="-4271121" y="2076970"/>
            <a:ext cx="2932471" cy="22098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61316" r="39159" b="30955"/>
          <a:stretch/>
        </p:blipFill>
        <p:spPr>
          <a:xfrm>
            <a:off x="-3850207" y="5159450"/>
            <a:ext cx="2932471" cy="209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t="64658"/>
          <a:stretch/>
        </p:blipFill>
        <p:spPr>
          <a:xfrm>
            <a:off x="545678" y="2034525"/>
            <a:ext cx="4490779" cy="9018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9429" y="3112580"/>
            <a:ext cx="6807200" cy="33172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MAIN BMS 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전체 전압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V)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</a:t>
            </a:r>
            <a:r>
              <a:rPr lang="ko-KR" alt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전체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 전류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단위 </a:t>
            </a:r>
            <a:r>
              <a:rPr lang="en-US" altLang="ko-KR" sz="1400" dirty="0">
                <a:solidFill>
                  <a:srgbClr val="FCE566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smtClean="0">
                <a:solidFill>
                  <a:srgbClr val="FCE566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＂);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addMergedRegion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CellRangeAddress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)); </a:t>
            </a:r>
            <a:r>
              <a:rPr 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//</a:t>
            </a:r>
            <a:r>
              <a:rPr lang="ko-KR" altLang="en-US" sz="1400" i="1" dirty="0" smtClean="0">
                <a:solidFill>
                  <a:srgbClr val="8B888F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셀 병합</a:t>
            </a:r>
            <a:endParaRPr lang="en-US" sz="1400" i="1" dirty="0">
              <a:solidFill>
                <a:srgbClr val="F7F1FF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setCellValue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CE566"/>
                </a:solidFill>
                <a:latin typeface="Consolas" panose="020B0609020204030204" pitchFamily="49" charset="0"/>
              </a:rPr>
              <a:t>비고</a:t>
            </a:r>
            <a:r>
              <a:rPr lang="en-US" altLang="ko-KR" sz="1400" dirty="0">
                <a:solidFill>
                  <a:srgbClr val="8B888F"/>
                </a:solidFill>
                <a:latin typeface="Consolas" panose="020B0609020204030204" pitchFamily="49" charset="0"/>
              </a:rPr>
              <a:t>");</a:t>
            </a:r>
            <a:endParaRPr lang="ko-KR" alt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FC618D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5AD4E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C618D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7BD88F"/>
                </a:solidFill>
                <a:latin typeface="Consolas" panose="020B0609020204030204" pitchFamily="49" charset="0"/>
              </a:rPr>
              <a:t>getCell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48AE3"/>
                </a:solidFill>
                <a:latin typeface="Consolas" panose="020B0609020204030204" pitchFamily="49" charset="0"/>
              </a:rPr>
              <a:t>16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F7F1FF"/>
                </a:solidFill>
                <a:latin typeface="Consolas" panose="020B0609020204030204" pitchFamily="49" charset="0"/>
              </a:rPr>
              <a:t> i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400" dirty="0" err="1" smtClean="0">
                <a:solidFill>
                  <a:srgbClr val="F7F1FF"/>
                </a:solidFill>
                <a:latin typeface="Consolas" panose="020B0609020204030204" pitchFamily="49" charset="0"/>
              </a:rPr>
              <a:t>cell</a:t>
            </a:r>
            <a:r>
              <a:rPr lang="en-US" sz="1400" dirty="0" err="1" smtClean="0">
                <a:solidFill>
                  <a:srgbClr val="8B888F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7BD88F"/>
                </a:solidFill>
                <a:latin typeface="Consolas" panose="020B0609020204030204" pitchFamily="49" charset="0"/>
              </a:rPr>
              <a:t>setCellStyle</a:t>
            </a: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F7F1FF"/>
                </a:solidFill>
                <a:latin typeface="Consolas" panose="020B0609020204030204" pitchFamily="49" charset="0"/>
              </a:rPr>
              <a:t>style3</a:t>
            </a:r>
            <a:r>
              <a:rPr lang="en-US" sz="1400" dirty="0">
                <a:solidFill>
                  <a:srgbClr val="8B888F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7F1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} //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병합된 셀에서는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for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문을 통해 </a:t>
            </a:r>
            <a:r>
              <a:rPr lang="en-US" altLang="ko-KR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style </a:t>
            </a:r>
            <a:r>
              <a:rPr lang="ko-KR" altLang="en-US" sz="1400" dirty="0" smtClean="0">
                <a:solidFill>
                  <a:srgbClr val="8B888F"/>
                </a:solidFill>
                <a:latin typeface="Consolas" panose="020B0609020204030204" pitchFamily="49" charset="0"/>
              </a:rPr>
              <a:t>적용 가능</a:t>
            </a:r>
            <a:endParaRPr lang="en-US" sz="14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6018</Words>
  <Application>Microsoft Office PowerPoint</Application>
  <PresentationFormat>화면 슬라이드 쇼(4:3)</PresentationFormat>
  <Paragraphs>576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나눔바른고딕 Light</vt:lpstr>
      <vt:lpstr>나눔바른고딕 UltraLight</vt:lpstr>
      <vt:lpstr>나눔스퀘어_ac</vt:lpstr>
      <vt:lpstr>나눔스퀘어_ac Bold</vt:lpstr>
      <vt:lpstr>나눔스퀘어_ac ExtraBold</vt:lpstr>
      <vt:lpstr>나눔스퀘어_ac Light</vt:lpstr>
      <vt:lpstr>맑은 고딕</vt:lpstr>
      <vt:lpstr>Arial</vt:lpstr>
      <vt:lpstr>Calibri</vt:lpstr>
      <vt:lpstr>Calibri Light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이철림</dc:creator>
  <cp:lastModifiedBy>이철림</cp:lastModifiedBy>
  <cp:revision>55</cp:revision>
  <dcterms:created xsi:type="dcterms:W3CDTF">2020-02-07T05:36:52Z</dcterms:created>
  <dcterms:modified xsi:type="dcterms:W3CDTF">2020-02-12T03:12:16Z</dcterms:modified>
</cp:coreProperties>
</file>