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93" r:id="rId6"/>
    <p:sldId id="294" r:id="rId7"/>
    <p:sldId id="265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00AACC"/>
    <a:srgbClr val="5EEC3C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4" autoAdjust="0"/>
    <p:restoredTop sz="94639" autoAdjust="0"/>
  </p:normalViewPr>
  <p:slideViewPr>
    <p:cSldViewPr>
      <p:cViewPr>
        <p:scale>
          <a:sx n="125" d="100"/>
          <a:sy n="125" d="100"/>
        </p:scale>
        <p:origin x="55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4574626E-3215-4C59-A1E6-8B61DF5D7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9750"/>
            <a:ext cx="5955493" cy="13361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Application </a:t>
            </a:r>
            <a:br>
              <a:rPr lang="en-US" dirty="0" smtClean="0"/>
            </a:br>
            <a:r>
              <a:rPr lang="en-US" dirty="0" smtClean="0"/>
              <a:t>Presenting and Predicting </a:t>
            </a:r>
            <a:br>
              <a:rPr lang="en-US" dirty="0" smtClean="0"/>
            </a:br>
            <a:r>
              <a:rPr lang="en-US" dirty="0" smtClean="0"/>
              <a:t>for Premier League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3487980"/>
            <a:ext cx="45720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2400" dirty="0"/>
              <a:t>โมบายแอปพลิเคชั่นสำหรับแสดงและทำนายผลการแข่งขันฟุตบอลพรีเมียร์ลีก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1657350"/>
            <a:ext cx="3355746" cy="763525"/>
          </a:xfrm>
        </p:spPr>
        <p:txBody>
          <a:bodyPr>
            <a:normAutofit/>
          </a:bodyPr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effectLst/>
              </a:rPr>
              <a:t>หน้าจอ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Login </a:t>
            </a:r>
            <a:r>
              <a:rPr lang="th-TH" sz="3200" b="1" dirty="0" smtClean="0">
                <a:solidFill>
                  <a:schemeClr val="tx1"/>
                </a:solidFill>
                <a:effectLst/>
              </a:rPr>
              <a:t>เข้าสู่ระบบ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5" name="รูปภาพ 14" descr="ล็อกอิ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02"/>
            <a:ext cx="2892654" cy="5142496"/>
          </a:xfrm>
          <a:prstGeom prst="rect">
            <a:avLst/>
          </a:prstGeom>
        </p:spPr>
      </p:pic>
      <p:pic>
        <p:nvPicPr>
          <p:cNvPr id="16" name="รูปภาพ 15" descr="Regi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502"/>
            <a:ext cx="2892654" cy="5142496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1981200" y="4705350"/>
            <a:ext cx="914400" cy="43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รี 5"/>
          <p:cNvSpPr/>
          <p:nvPr/>
        </p:nvSpPr>
        <p:spPr>
          <a:xfrm>
            <a:off x="457200" y="1657350"/>
            <a:ext cx="1981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55000" y="932306"/>
            <a:ext cx="6108200" cy="572644"/>
          </a:xfrm>
        </p:spPr>
        <p:txBody>
          <a:bodyPr>
            <a:noAutofit/>
          </a:bodyPr>
          <a:lstStyle/>
          <a:p>
            <a:r>
              <a:rPr lang="th-TH" b="1" dirty="0" smtClean="0">
                <a:solidFill>
                  <a:schemeClr val="tx1"/>
                </a:solidFill>
                <a:effectLst/>
              </a:rPr>
              <a:t>หน้าจอสมัครสมาชิก</a:t>
            </a:r>
            <a:endParaRPr lang="th-TH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รูปภาพ 3" descr="แจ้งเตือ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7346" y="0"/>
            <a:ext cx="2892654" cy="5142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"/>
            <a:ext cx="5181600" cy="611125"/>
          </a:xfrm>
        </p:spPr>
        <p:txBody>
          <a:bodyPr>
            <a:noAutofit/>
          </a:bodyPr>
          <a:lstStyle/>
          <a:p>
            <a:r>
              <a:rPr lang="th-TH" dirty="0" smtClean="0"/>
              <a:t>หน้าจอข้อมูลส่วนตัว </a:t>
            </a:r>
            <a:r>
              <a:rPr lang="en-US" dirty="0" smtClean="0"/>
              <a:t>Profile </a:t>
            </a:r>
            <a:endParaRPr lang="en-US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5" name="รูปภาพ 14" descr="ล็อกอิ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844" y="1043877"/>
            <a:ext cx="2305756" cy="4099121"/>
          </a:xfrm>
          <a:prstGeom prst="rect">
            <a:avLst/>
          </a:prstGeom>
        </p:spPr>
      </p:pic>
      <p:pic>
        <p:nvPicPr>
          <p:cNvPr id="16" name="รูปภาพ 15" descr="Regi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7790" y="1048549"/>
            <a:ext cx="2303410" cy="4094951"/>
          </a:xfrm>
          <a:prstGeom prst="rect">
            <a:avLst/>
          </a:prstGeom>
        </p:spPr>
      </p:pic>
      <p:pic>
        <p:nvPicPr>
          <p:cNvPr id="5" name="รูปภาพ 4" descr="35051513_1843937602353980_1250078028529139712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1047750"/>
            <a:ext cx="2303860" cy="4095750"/>
          </a:xfrm>
          <a:prstGeom prst="rect">
            <a:avLst/>
          </a:prstGeom>
        </p:spPr>
      </p:pic>
      <p:sp>
        <p:nvSpPr>
          <p:cNvPr id="6" name="วงรี 5"/>
          <p:cNvSpPr/>
          <p:nvPr/>
        </p:nvSpPr>
        <p:spPr>
          <a:xfrm>
            <a:off x="609600" y="3943350"/>
            <a:ext cx="914400" cy="43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รูปภาพ 14" descr="ล็อกอิ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346" y="1626604"/>
            <a:ext cx="1978254" cy="3516896"/>
          </a:xfrm>
          <a:prstGeom prst="rect">
            <a:avLst/>
          </a:prstGeom>
        </p:spPr>
      </p:pic>
      <p:pic>
        <p:nvPicPr>
          <p:cNvPr id="16" name="รูปภาพ 15" descr="Regi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626604"/>
            <a:ext cx="1978254" cy="3516896"/>
          </a:xfrm>
          <a:prstGeom prst="rect">
            <a:avLst/>
          </a:prstGeom>
        </p:spPr>
      </p:pic>
      <p:pic>
        <p:nvPicPr>
          <p:cNvPr id="5" name="รูปภาพ 4" descr="35126895_1843792975701776_5597124143750316032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0960" y="1625918"/>
            <a:ext cx="1978639" cy="3517582"/>
          </a:xfrm>
          <a:prstGeom prst="rect">
            <a:avLst/>
          </a:prstGeom>
        </p:spPr>
      </p:pic>
      <p:pic>
        <p:nvPicPr>
          <p:cNvPr id="6" name="รูปภาพ 5" descr="35238265_1843974249016982_3465031730098864128_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1625918"/>
            <a:ext cx="1978639" cy="3517582"/>
          </a:xfrm>
          <a:prstGeom prst="rect">
            <a:avLst/>
          </a:prstGeom>
        </p:spPr>
      </p:pic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448965" y="281175"/>
            <a:ext cx="8246070" cy="610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th-TH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หน้าจอติดตามการแข่งขัน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subscribe</a:t>
            </a:r>
            <a:endParaRPr kumimoji="0" lang="th-TH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152400" y="3028950"/>
            <a:ext cx="914400" cy="43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วงรี 8"/>
          <p:cNvSpPr/>
          <p:nvPr/>
        </p:nvSpPr>
        <p:spPr>
          <a:xfrm>
            <a:off x="2438400" y="4095750"/>
            <a:ext cx="1066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วงรี 9"/>
          <p:cNvSpPr/>
          <p:nvPr/>
        </p:nvSpPr>
        <p:spPr>
          <a:xfrm>
            <a:off x="5029200" y="3181350"/>
            <a:ext cx="762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วงรี 10"/>
          <p:cNvSpPr/>
          <p:nvPr/>
        </p:nvSpPr>
        <p:spPr>
          <a:xfrm>
            <a:off x="7010400" y="2419350"/>
            <a:ext cx="1981200" cy="43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1809750"/>
            <a:ext cx="3355746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effectLst/>
              </a:rPr>
              <a:t>หน้าจอแสดงการทานายผลการแข่งขันล่วงหน้า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5" name="รูปภาพ 14" descr="ล็อกอิ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02"/>
            <a:ext cx="2892654" cy="5142496"/>
          </a:xfrm>
          <a:prstGeom prst="rect">
            <a:avLst/>
          </a:prstGeom>
        </p:spPr>
      </p:pic>
      <p:pic>
        <p:nvPicPr>
          <p:cNvPr id="16" name="รูปภาพ 15" descr="Regi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502"/>
            <a:ext cx="2892654" cy="5142496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304800" y="2876550"/>
            <a:ext cx="2286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114800" y="1237106"/>
            <a:ext cx="6108200" cy="572644"/>
          </a:xfrm>
        </p:spPr>
        <p:txBody>
          <a:bodyPr>
            <a:noAutofit/>
          </a:bodyPr>
          <a:lstStyle/>
          <a:p>
            <a:r>
              <a:rPr lang="th-TH" b="1" dirty="0" smtClean="0">
                <a:solidFill>
                  <a:schemeClr val="tx1"/>
                </a:solidFill>
                <a:effectLst/>
              </a:rPr>
              <a:t>หน้าจอแสดงตารางคะแนน</a:t>
            </a:r>
            <a:br>
              <a:rPr lang="th-TH" b="1" dirty="0" smtClean="0">
                <a:solidFill>
                  <a:schemeClr val="tx1"/>
                </a:solidFill>
                <a:effectLst/>
              </a:rPr>
            </a:br>
            <a:r>
              <a:rPr lang="th-TH" b="1" dirty="0" smtClean="0">
                <a:solidFill>
                  <a:schemeClr val="tx1"/>
                </a:solidFill>
                <a:effectLst/>
              </a:rPr>
              <a:t>การแข่งขันในฤดูกาล</a:t>
            </a:r>
            <a:endParaRPr lang="th-TH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รูปภาพ 3" descr="แจ้งเตือ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7346" y="0"/>
            <a:ext cx="2892654" cy="5142496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1981200" y="4705350"/>
            <a:ext cx="762000" cy="43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1808225"/>
            <a:ext cx="3355746" cy="763525"/>
          </a:xfrm>
        </p:spPr>
        <p:txBody>
          <a:bodyPr>
            <a:normAutofit/>
          </a:bodyPr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effectLst/>
              </a:rPr>
              <a:t>หน้าจอแสดงข่าวสารฟุตบอล </a:t>
            </a:r>
            <a:endParaRPr lang="en-US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5" name="รูปภาพ 14" descr="ล็อกอิ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02"/>
            <a:ext cx="2892654" cy="5142496"/>
          </a:xfrm>
          <a:prstGeom prst="rect">
            <a:avLst/>
          </a:prstGeom>
        </p:spPr>
      </p:pic>
      <p:pic>
        <p:nvPicPr>
          <p:cNvPr id="16" name="รูปภาพ 15" descr="Regi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502"/>
            <a:ext cx="2892654" cy="5142496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0" y="2419350"/>
            <a:ext cx="1219200" cy="43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"/>
            <a:ext cx="5181600" cy="611125"/>
          </a:xfrm>
        </p:spPr>
        <p:txBody>
          <a:bodyPr>
            <a:noAutofit/>
          </a:bodyPr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หน้าจอออกจากระบบ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รูปภาพ 14" descr="ล็อกอิ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844" y="1043877"/>
            <a:ext cx="2305756" cy="4099121"/>
          </a:xfrm>
          <a:prstGeom prst="rect">
            <a:avLst/>
          </a:prstGeom>
        </p:spPr>
      </p:pic>
      <p:pic>
        <p:nvPicPr>
          <p:cNvPr id="16" name="รูปภาพ 15" descr="Regi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7790" y="1048549"/>
            <a:ext cx="2303409" cy="4094951"/>
          </a:xfrm>
          <a:prstGeom prst="rect">
            <a:avLst/>
          </a:prstGeom>
        </p:spPr>
      </p:pic>
      <p:pic>
        <p:nvPicPr>
          <p:cNvPr id="5" name="รูปภาพ 4" descr="35051513_1843937602353980_1250078028529139712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1047750"/>
            <a:ext cx="2303859" cy="4095750"/>
          </a:xfrm>
          <a:prstGeom prst="rect">
            <a:avLst/>
          </a:prstGeom>
        </p:spPr>
      </p:pic>
      <p:sp>
        <p:nvSpPr>
          <p:cNvPr id="6" name="วงรี 5"/>
          <p:cNvSpPr/>
          <p:nvPr/>
        </p:nvSpPr>
        <p:spPr>
          <a:xfrm>
            <a:off x="2590800" y="120015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วงรี 6"/>
          <p:cNvSpPr/>
          <p:nvPr/>
        </p:nvSpPr>
        <p:spPr>
          <a:xfrm>
            <a:off x="4419600" y="120015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57200" y="1959100"/>
            <a:ext cx="5650085" cy="1527050"/>
          </a:xfrm>
        </p:spPr>
        <p:txBody>
          <a:bodyPr>
            <a:normAutofit/>
          </a:bodyPr>
          <a:lstStyle/>
          <a:p>
            <a:r>
              <a:rPr lang="th-TH" b="1" dirty="0" smtClean="0"/>
              <a:t>5914210006</a:t>
            </a:r>
            <a:r>
              <a:rPr lang="th-TH" dirty="0" smtClean="0"/>
              <a:t> สรายุทธ เอิบอาบ</a:t>
            </a:r>
            <a:br>
              <a:rPr lang="th-TH" dirty="0" smtClean="0"/>
            </a:br>
            <a:r>
              <a:rPr lang="th-TH" b="1" dirty="0" smtClean="0"/>
              <a:t>5914210007</a:t>
            </a:r>
            <a:r>
              <a:rPr lang="th-TH" dirty="0" smtClean="0"/>
              <a:t> พงศกร ธีมะพันธ์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17515" y="1656130"/>
            <a:ext cx="5650085" cy="610820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ผู้จัดทำโครงการ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effectLst/>
              </a:rPr>
              <a:t>ความเป็นมาของโครงงาน</a:t>
            </a:r>
            <a:endParaRPr lang="th-TH" dirty="0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idx="1"/>
          </p:nvPr>
        </p:nvSpPr>
        <p:spPr>
          <a:xfrm>
            <a:off x="0" y="1350110"/>
            <a:ext cx="9144000" cy="3793389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th-TH" sz="2000" dirty="0" smtClean="0">
                <a:cs typeface="+mj-cs"/>
              </a:rPr>
              <a:t>		</a:t>
            </a:r>
          </a:p>
          <a:p>
            <a:pPr>
              <a:buNone/>
            </a:pPr>
            <a:r>
              <a:rPr lang="th-TH" sz="2000" dirty="0" smtClean="0">
                <a:cs typeface="+mj-cs"/>
              </a:rPr>
              <a:t>		ในปัจจุบันการแข่งขันกีฬาฟุตบอลยังคงได้รับความนิยมและเป็นกีฬาที่มีคนสนใจทั่วทุกมุมโลก โดยเฉพาะการแข่งขันฟุตบอลประเทศอังกฤษ ผู้คนต่างให้ความสนใจและให้ความสำคัญเป็นอย่างมาก ไม่ว่าจะเป็นการรับชมอย่างใกล้ชิด แบบติดขอบสนาม การรับชมการถ่ายทอดสดผ่านโทรทัศน์ เว็บไซต์ แอปพลิเคชัน สื่ออินเตอร์เน็ตต่างๆ เทปบันทึกการแข่งขัน รับฟังการพากย์ผ่านคลื่นวิทยุ รวมไปถึงการติดตามผลการแข่งขันในข่าวกีฬา หนังสือพิมพ์ เว็บไซต์ เพจต่างๆในเฟซบุก รวมถึงผ่านแอปพลิเคชันต่างๆบนโทรศัพท์มือถือ </a:t>
            </a:r>
          </a:p>
          <a:p>
            <a:pPr>
              <a:buNone/>
            </a:pPr>
            <a:r>
              <a:rPr lang="th-TH" sz="2000" dirty="0" smtClean="0">
                <a:cs typeface="+mj-cs"/>
              </a:rPr>
              <a:t>		จากที่กล่าวมาข้างต้นในเรื่องของการให้ความสนใจในการแข่งขันฟุตบอล ทั้งการรับชมการแข่งขันในรูปแบบต่างๆ และการติดตามผลการแข่งขันในรูปแบบต่างๆ สามารถทาได้ผ่านแอปพลิเคชันในโทรศัพท์มือถือ ในยุคที่เทคโนโลยีมีความก้าวหน้าขึ้นเรื่อยๆ โทรศัพท์มือถือเป็นอีกหนึ่งเทคโนโลยีที่ได้เข้ามามีบทบาทอย่างมากในชีวิตประจาวันของมนุษย์ ช่วยอานวยความสะดวกในการรับชมการแข่งขันฟุตบอลออนไลน์ ติดตาม ตรวจสอบผลการแข่งขันฟุตบอล </a:t>
            </a:r>
            <a:endParaRPr lang="th-TH" sz="2000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dirty="0" smtClean="0"/>
              <a:t>ขอบเขตของโครงงาน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48965" y="1504949"/>
            <a:ext cx="8551479" cy="335737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dirty="0" smtClean="0"/>
              <a:t>โครงงาน </a:t>
            </a:r>
            <a:r>
              <a:rPr lang="en-US" dirty="0"/>
              <a:t>1</a:t>
            </a:r>
            <a:endParaRPr lang="th-TH" dirty="0" smtClean="0"/>
          </a:p>
          <a:p>
            <a:pPr lvl="1">
              <a:buNone/>
            </a:pPr>
            <a:r>
              <a:rPr lang="en-US" dirty="0" smtClean="0"/>
              <a:t>1)</a:t>
            </a:r>
            <a:r>
              <a:rPr lang="th-TH" dirty="0" smtClean="0"/>
              <a:t> สามารถออกแบบหน้าจอ </a:t>
            </a:r>
            <a:r>
              <a:rPr lang="en-US" dirty="0" smtClean="0"/>
              <a:t>Mobile Application </a:t>
            </a:r>
            <a:r>
              <a:rPr lang="th-TH" dirty="0" smtClean="0"/>
              <a:t>โดยมีองค์ประกอบดังนี้</a:t>
            </a:r>
            <a:endParaRPr lang="en-US" dirty="0" smtClean="0"/>
          </a:p>
          <a:p>
            <a:pPr lvl="2">
              <a:buNone/>
            </a:pPr>
            <a:r>
              <a:rPr lang="th-TH" sz="1800" dirty="0" smtClean="0"/>
              <a:t>1.1 หน้าจอเข้าสู่ระบบ</a:t>
            </a:r>
            <a:endParaRPr lang="en-US" sz="1800" dirty="0" smtClean="0"/>
          </a:p>
          <a:p>
            <a:pPr lvl="2">
              <a:buNone/>
            </a:pPr>
            <a:r>
              <a:rPr lang="th-TH" sz="1800" dirty="0" smtClean="0"/>
              <a:t>1.2 หน้าจอตารางการแข่งขันฟุตบอลพรีเมียร์ลีก</a:t>
            </a:r>
          </a:p>
          <a:p>
            <a:pPr lvl="2">
              <a:buNone/>
            </a:pPr>
            <a:r>
              <a:rPr lang="th-TH" sz="1800" dirty="0" smtClean="0"/>
              <a:t>1.3 หน้าจอตารางคะแนนฟุตบอลพรีเมียร์ลีก</a:t>
            </a:r>
            <a:endParaRPr lang="en-US" sz="1800" dirty="0" smtClean="0"/>
          </a:p>
          <a:p>
            <a:pPr lvl="2">
              <a:buNone/>
            </a:pPr>
            <a:r>
              <a:rPr lang="th-TH" sz="1800" dirty="0" smtClean="0"/>
              <a:t>1.4 หน้าจอทำนายผลการแข่งขันฟุตบอลพรีเมียร์ลีก</a:t>
            </a:r>
            <a:endParaRPr lang="en-US" sz="1800" dirty="0" smtClean="0"/>
          </a:p>
          <a:p>
            <a:pPr lvl="2">
              <a:buNone/>
            </a:pPr>
            <a:r>
              <a:rPr lang="th-TH" sz="1800" dirty="0" smtClean="0"/>
              <a:t>1.5 หน้าจอตั้งค่าเพื่อรับหรือไม่รับการแจ้งเตือน</a:t>
            </a:r>
            <a:endParaRPr lang="en-US" sz="1800" dirty="0" smtClean="0"/>
          </a:p>
          <a:p>
            <a:pPr lvl="1">
              <a:buNone/>
            </a:pPr>
            <a:r>
              <a:rPr lang="en-US" dirty="0" smtClean="0"/>
              <a:t>2)</a:t>
            </a:r>
            <a:r>
              <a:rPr lang="th-TH" dirty="0" smtClean="0"/>
              <a:t> ออกแบบ </a:t>
            </a:r>
            <a:r>
              <a:rPr lang="en-US" dirty="0" smtClean="0"/>
              <a:t>UML Diagram </a:t>
            </a:r>
            <a:r>
              <a:rPr lang="th-TH" dirty="0" smtClean="0"/>
              <a:t>การทำงานทั้งหมดของระบบ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3)</a:t>
            </a:r>
            <a:r>
              <a:rPr lang="th-TH" dirty="0" smtClean="0"/>
              <a:t> ตัวอย่างการ </a:t>
            </a:r>
            <a:r>
              <a:rPr lang="en-US" dirty="0" smtClean="0"/>
              <a:t>Predict </a:t>
            </a:r>
            <a:r>
              <a:rPr lang="th-TH" dirty="0" smtClean="0"/>
              <a:t>ข้อมูลโดยใช้ </a:t>
            </a:r>
            <a:r>
              <a:rPr lang="en-US" dirty="0" smtClean="0"/>
              <a:t>Machine Learning</a:t>
            </a: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48965" y="1808225"/>
            <a:ext cx="8551479" cy="21378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th-TH" sz="2600" dirty="0" smtClean="0"/>
              <a:t>โครงงาน </a:t>
            </a:r>
            <a:r>
              <a:rPr lang="th-TH" sz="2600" dirty="0"/>
              <a:t>2</a:t>
            </a:r>
            <a:endParaRPr lang="th-TH" sz="26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1) </a:t>
            </a:r>
            <a:r>
              <a:rPr lang="th-TH" sz="2400" dirty="0"/>
              <a:t>ระบบสามารถสมัครสมาชิกได้ใน </a:t>
            </a:r>
            <a:r>
              <a:rPr lang="en-US" sz="2400" dirty="0"/>
              <a:t>Mobile Application</a:t>
            </a:r>
            <a:endParaRPr lang="en-US" sz="16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2) </a:t>
            </a:r>
            <a:r>
              <a:rPr lang="th-TH" sz="2400" dirty="0" smtClean="0"/>
              <a:t>ใน </a:t>
            </a:r>
            <a:r>
              <a:rPr lang="en-US" sz="2400" dirty="0"/>
              <a:t>Mobile Application </a:t>
            </a:r>
            <a:r>
              <a:rPr lang="th-TH" sz="2400" dirty="0"/>
              <a:t>สามารถโชว์ตารางการแข่งขันฟุตบอลพรีเมียร์ลีกได้</a:t>
            </a:r>
            <a:endParaRPr lang="en-US" sz="16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3) </a:t>
            </a:r>
            <a:r>
              <a:rPr lang="th-TH" sz="2400" dirty="0"/>
              <a:t>ใน </a:t>
            </a:r>
            <a:r>
              <a:rPr lang="en-US" sz="2400" dirty="0"/>
              <a:t>Mobile Application </a:t>
            </a:r>
            <a:r>
              <a:rPr lang="th-TH" sz="2400" dirty="0"/>
              <a:t>สามารถโชว์ตารางคะแนนฟุตบอลพรีเมียร์ลีก</a:t>
            </a:r>
            <a:r>
              <a:rPr lang="th-TH" sz="2400" dirty="0" smtClean="0"/>
              <a:t>ได้</a:t>
            </a:r>
            <a:endParaRPr lang="en-US" sz="1600" dirty="0"/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Autofit/>
          </a:bodyPr>
          <a:lstStyle/>
          <a:p>
            <a:r>
              <a:rPr lang="th-TH" dirty="0" smtClean="0"/>
              <a:t>ขอบเขตของโครงงาน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29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62149"/>
            <a:ext cx="8551479" cy="228600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000" dirty="0" smtClean="0"/>
              <a:t>4) </a:t>
            </a:r>
            <a:r>
              <a:rPr lang="th-TH" sz="2000" dirty="0"/>
              <a:t>ระบบสามารถทำนายผลการแข่งขันล่วงหน้าได้โดยใช้ </a:t>
            </a:r>
            <a:r>
              <a:rPr lang="en-US" sz="2000" dirty="0" smtClean="0"/>
              <a:t>Machine </a:t>
            </a:r>
            <a:r>
              <a:rPr lang="en-US" sz="2000" smtClean="0"/>
              <a:t>Learning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5) </a:t>
            </a:r>
            <a:r>
              <a:rPr lang="th-TH" sz="2000" dirty="0"/>
              <a:t>ใน </a:t>
            </a:r>
            <a:r>
              <a:rPr lang="en-US" sz="2000" dirty="0"/>
              <a:t>Mobile Application </a:t>
            </a:r>
            <a:r>
              <a:rPr lang="th-TH" sz="2000" dirty="0"/>
              <a:t>สามารถตั้งค่าเพื่อรับหรือไม่รับการแจ้งเตือนได้ (</a:t>
            </a:r>
            <a:r>
              <a:rPr lang="en-US" sz="2000" dirty="0"/>
              <a:t>Notification popup)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6) </a:t>
            </a:r>
            <a:r>
              <a:rPr lang="th-TH" sz="2000" dirty="0" smtClean="0"/>
              <a:t>ใน </a:t>
            </a:r>
            <a:r>
              <a:rPr lang="en-US" sz="2000" dirty="0"/>
              <a:t>Mobile Application </a:t>
            </a:r>
            <a:r>
              <a:rPr lang="th-TH" sz="2000" dirty="0"/>
              <a:t>สามารถอัพเดทข้อมูลการแข่งขัน ตารางคะแนนได้โดยใช้ </a:t>
            </a:r>
            <a:r>
              <a:rPr lang="en-US" sz="2000" dirty="0"/>
              <a:t>external livescore </a:t>
            </a:r>
            <a:r>
              <a:rPr lang="en-US" sz="2000" dirty="0" smtClean="0"/>
              <a:t>API</a:t>
            </a:r>
            <a:endParaRPr lang="en-US" sz="2000" dirty="0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Autofit/>
          </a:bodyPr>
          <a:lstStyle/>
          <a:p>
            <a:r>
              <a:rPr lang="th-TH" dirty="0" smtClean="0"/>
              <a:t>ขอบเขตของโครงงาน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60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>
            <a:off x="0" y="1657350"/>
            <a:ext cx="9144000" cy="348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dirty="0" smtClean="0"/>
              <a:t>เครื่องมือที่ใช้พัฒนา</a:t>
            </a:r>
            <a:endParaRPr lang="th-TH" dirty="0"/>
          </a:p>
        </p:txBody>
      </p:sp>
      <p:pic>
        <p:nvPicPr>
          <p:cNvPr id="4" name="ตัวยึดเนื้อหา 3" descr="1_tqDq5lnjXt_bLLAUxnjDb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62150"/>
            <a:ext cx="3962400" cy="1981200"/>
          </a:xfrm>
        </p:spPr>
      </p:pic>
      <p:pic>
        <p:nvPicPr>
          <p:cNvPr id="6" name="รูปภาพ 5" descr="Jupy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962150"/>
            <a:ext cx="3048000" cy="2047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ยึดเนื้อหา 3" descr="34905476_1845591662188574_8704430298328203264_n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51976"/>
          <a:stretch/>
        </p:blipFill>
        <p:spPr>
          <a:xfrm>
            <a:off x="2286000" y="281175"/>
            <a:ext cx="4729827" cy="1759585"/>
          </a:xfrm>
        </p:spPr>
      </p:pic>
      <p:sp>
        <p:nvSpPr>
          <p:cNvPr id="5" name="สี่เหลี่ยมผืนผ้า 4"/>
          <p:cNvSpPr/>
          <p:nvPr/>
        </p:nvSpPr>
        <p:spPr>
          <a:xfrm>
            <a:off x="457200" y="226695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TH SarabunPSK" pitchFamily="34" charset="-34"/>
                <a:cs typeface="+mj-cs"/>
              </a:rPr>
              <a:t>	ใช้เพื่อทำนายว่าจะเกิดเหตุการณ์หนึ่งขึ้นหรือไม่ โอกาสเกิดขึ้นมากน้อยเพียงใดโดยมีการ กำหนดค่าตัวแปรตัวหนึ่งหรือหลายตัวที่คาดว่าจะส่งผลต่อการเกิดเหตุการณ์นั้นๆ และในที่สุดก็จะทำให้ เราเข้าใจสาเหตุการเกิดเหตุการณ์นั้นๆได้ในที่สุด </a:t>
            </a:r>
          </a:p>
          <a:p>
            <a:r>
              <a:rPr lang="th-TH" sz="2000" dirty="0" smtClean="0">
                <a:latin typeface="TH SarabunPSK" pitchFamily="34" charset="-34"/>
                <a:cs typeface="+mj-cs"/>
              </a:rPr>
              <a:t>	ข้อมูลที่จะเลือกนำเสนอเป็นตัวเลขมักจะเป็น </a:t>
            </a:r>
            <a:r>
              <a:rPr lang="en-US" sz="2000" dirty="0" smtClean="0">
                <a:latin typeface="TH SarabunPSK" pitchFamily="34" charset="-34"/>
                <a:cs typeface="+mj-cs"/>
              </a:rPr>
              <a:t>Surrogate outcome(</a:t>
            </a:r>
            <a:r>
              <a:rPr lang="th-TH" sz="2000" dirty="0" smtClean="0">
                <a:latin typeface="TH SarabunPSK" pitchFamily="34" charset="-34"/>
                <a:cs typeface="+mj-cs"/>
              </a:rPr>
              <a:t>ผลที่สามารถวัดได้ง่าย เห็น ผลได้เร็ว) ที่วัดโดยอาศัยความคิดที่ว่ามันจะไปบ่งบอกถึง </a:t>
            </a:r>
            <a:r>
              <a:rPr lang="en-US" sz="2000" dirty="0" smtClean="0">
                <a:latin typeface="TH SarabunPSK" pitchFamily="34" charset="-34"/>
                <a:cs typeface="+mj-cs"/>
              </a:rPr>
              <a:t>outcome(</a:t>
            </a:r>
            <a:r>
              <a:rPr lang="th-TH" sz="2000" dirty="0" smtClean="0">
                <a:latin typeface="TH SarabunPSK" pitchFamily="34" charset="-34"/>
                <a:cs typeface="+mj-cs"/>
              </a:rPr>
              <a:t>ผลลัพธ์)เป็นหรือไม่เป็น ชนะหรือไม่ ชนะ ดูจาก </a:t>
            </a:r>
            <a:r>
              <a:rPr lang="en-US" sz="2000" dirty="0" smtClean="0">
                <a:latin typeface="TH SarabunPSK" pitchFamily="34" charset="-34"/>
                <a:cs typeface="+mj-cs"/>
              </a:rPr>
              <a:t>endpoint </a:t>
            </a:r>
            <a:r>
              <a:rPr lang="th-TH" sz="2000" dirty="0" smtClean="0">
                <a:latin typeface="TH SarabunPSK" pitchFamily="34" charset="-34"/>
                <a:cs typeface="+mj-cs"/>
              </a:rPr>
              <a:t>ที่ชัดเจน ซึ่งข้อมูลลักษณะนี้ไม่ใช่ตัวเลข ไม่สามารถใช้ </a:t>
            </a:r>
            <a:r>
              <a:rPr lang="en-US" sz="2000" dirty="0" smtClean="0">
                <a:latin typeface="TH SarabunPSK" pitchFamily="34" charset="-34"/>
                <a:cs typeface="+mj-cs"/>
              </a:rPr>
              <a:t>linear regression </a:t>
            </a:r>
            <a:r>
              <a:rPr lang="th-TH" sz="2000" dirty="0" smtClean="0">
                <a:latin typeface="TH SarabunPSK" pitchFamily="34" charset="-34"/>
                <a:cs typeface="+mj-cs"/>
              </a:rPr>
              <a:t>เป็น </a:t>
            </a:r>
            <a:r>
              <a:rPr lang="en-US" sz="2000" dirty="0" smtClean="0">
                <a:latin typeface="TH SarabunPSK" pitchFamily="34" charset="-34"/>
                <a:cs typeface="+mj-cs"/>
              </a:rPr>
              <a:t>model </a:t>
            </a:r>
            <a:r>
              <a:rPr lang="th-TH" sz="2000" dirty="0" smtClean="0">
                <a:latin typeface="TH SarabunPSK" pitchFamily="34" charset="-34"/>
                <a:cs typeface="+mj-cs"/>
              </a:rPr>
              <a:t>พื้นฐานที่นิยมใช้สำหรับปัญหาการจำแนกประเภท (</a:t>
            </a:r>
            <a:r>
              <a:rPr lang="en-US" sz="2000" dirty="0" smtClean="0">
                <a:latin typeface="TH SarabunPSK" pitchFamily="34" charset="-34"/>
                <a:cs typeface="+mj-cs"/>
              </a:rPr>
              <a:t>Classification Problem) </a:t>
            </a:r>
            <a:r>
              <a:rPr lang="th-TH" sz="2000" dirty="0" smtClean="0">
                <a:latin typeface="TH SarabunPSK" pitchFamily="34" charset="-34"/>
                <a:cs typeface="+mj-cs"/>
              </a:rPr>
              <a:t>นั่นคือปัญหาที่มี ตัวแปรตาม (</a:t>
            </a:r>
            <a:r>
              <a:rPr lang="en-US" sz="2000" dirty="0" smtClean="0">
                <a:latin typeface="TH SarabunPSK" pitchFamily="34" charset="-34"/>
                <a:cs typeface="+mj-cs"/>
              </a:rPr>
              <a:t>Response/target variable) </a:t>
            </a:r>
            <a:r>
              <a:rPr lang="th-TH" sz="2000" dirty="0" smtClean="0">
                <a:latin typeface="TH SarabunPSK" pitchFamily="34" charset="-34"/>
                <a:cs typeface="+mj-cs"/>
              </a:rPr>
              <a:t>เป็นตัวแปรประเภทไม่ต่อเนื่อง (</a:t>
            </a:r>
            <a:r>
              <a:rPr lang="en-US" sz="2000" dirty="0" smtClean="0">
                <a:latin typeface="TH SarabunPSK" pitchFamily="34" charset="-34"/>
                <a:cs typeface="+mj-cs"/>
              </a:rPr>
              <a:t>Discrete variable)</a:t>
            </a:r>
            <a:endParaRPr lang="th-TH" sz="2000" dirty="0">
              <a:latin typeface="TH SarabunPSK" pitchFamily="34" charset="-34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1200150"/>
            <a:ext cx="3355746" cy="2286000"/>
          </a:xfrm>
        </p:spPr>
        <p:txBody>
          <a:bodyPr>
            <a:normAutofit/>
          </a:bodyPr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effectLst/>
              </a:rPr>
              <a:t>หน้าหลัก </a:t>
            </a:r>
            <a:br>
              <a:rPr lang="th-TH" sz="3200" b="1" dirty="0" smtClean="0">
                <a:solidFill>
                  <a:schemeClr val="tx1"/>
                </a:solidFill>
                <a:effectLst/>
              </a:rPr>
            </a:br>
            <a:r>
              <a:rPr lang="th-TH" sz="3200" b="1" dirty="0" smtClean="0">
                <a:solidFill>
                  <a:schemeClr val="tx1"/>
                </a:solidFill>
                <a:effectLst/>
              </a:rPr>
              <a:t>และ</a:t>
            </a:r>
            <a:br>
              <a:rPr lang="th-TH" sz="3200" b="1" dirty="0" smtClean="0">
                <a:solidFill>
                  <a:schemeClr val="tx1"/>
                </a:solidFill>
                <a:effectLst/>
              </a:rPr>
            </a:br>
            <a:r>
              <a:rPr lang="th-TH" sz="3200" b="1" dirty="0" smtClean="0">
                <a:solidFill>
                  <a:schemeClr val="tx1"/>
                </a:solidFill>
                <a:effectLst/>
              </a:rPr>
              <a:t>หน้าแสดงตารางการแข่งขัน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5" name="รูปภาพ 14" descr="ล็อกอิ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02"/>
            <a:ext cx="2892654" cy="5142496"/>
          </a:xfrm>
          <a:prstGeom prst="rect">
            <a:avLst/>
          </a:prstGeom>
        </p:spPr>
      </p:pic>
      <p:pic>
        <p:nvPicPr>
          <p:cNvPr id="16" name="รูปภาพ 15" descr="Regi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502"/>
            <a:ext cx="2892654" cy="51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Mobile Application  Presenting and Predicting  for Premier League</vt:lpstr>
      <vt:lpstr>5914210006 สรายุทธ เอิบอาบ 5914210007 พงศกร ธีมะพันธ์</vt:lpstr>
      <vt:lpstr>ความเป็นมาของโครงงาน</vt:lpstr>
      <vt:lpstr>ขอบเขตของโครงงาน</vt:lpstr>
      <vt:lpstr>ขอบเขตของโครงงาน</vt:lpstr>
      <vt:lpstr>ขอบเขตของโครงงาน</vt:lpstr>
      <vt:lpstr>เครื่องมือที่ใช้พัฒนา</vt:lpstr>
      <vt:lpstr>PowerPoint Presentation</vt:lpstr>
      <vt:lpstr>หน้าหลัก  และ หน้าแสดงตารางการแข่งขัน</vt:lpstr>
      <vt:lpstr>หน้าจอ Login เข้าสู่ระบบ</vt:lpstr>
      <vt:lpstr>หน้าจอสมัครสมาชิก</vt:lpstr>
      <vt:lpstr>หน้าจอข้อมูลส่วนตัว Profile </vt:lpstr>
      <vt:lpstr>PowerPoint Presentation</vt:lpstr>
      <vt:lpstr>หน้าจอแสดงการทานายผลการแข่งขันล่วงหน้า </vt:lpstr>
      <vt:lpstr>หน้าจอแสดงตารางคะแนน การแข่งขันในฤดูกาล</vt:lpstr>
      <vt:lpstr>หน้าจอแสดงข่าวสารฟุตบอล </vt:lpstr>
      <vt:lpstr>หน้าจอออกจากระบบ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2017-07-17T12:09:00Z</dcterms:created>
  <dcterms:modified xsi:type="dcterms:W3CDTF">2018-06-13T09:52:11Z</dcterms:modified>
</cp:coreProperties>
</file>