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8" r:id="rId6"/>
    <p:sldId id="272" r:id="rId7"/>
    <p:sldId id="270" r:id="rId8"/>
    <p:sldId id="269" r:id="rId9"/>
    <p:sldId id="271" r:id="rId10"/>
    <p:sldId id="273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E61"/>
    <a:srgbClr val="94E7FF"/>
    <a:srgbClr val="C5F2FF"/>
    <a:srgbClr val="C4F2FF"/>
    <a:srgbClr val="9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722" autoAdjust="0"/>
  </p:normalViewPr>
  <p:slideViewPr>
    <p:cSldViewPr snapToGrid="0">
      <p:cViewPr varScale="1">
        <p:scale>
          <a:sx n="50" d="100"/>
          <a:sy n="50" d="100"/>
        </p:scale>
        <p:origin x="53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380D-2956-4FE7-BA39-EBF8F5F92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9BA7-0F5E-4A94-BE72-33DA2498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51CB-BC32-4F26-A0DA-0985321F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AA2B-E954-4F29-AC7F-C905D62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C14F-F02B-4474-AF8B-0B4F6761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17C-BF48-4290-8DEB-898F9A8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59EE-C2C3-4100-BAB1-904F5B9F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49EF-D0F1-4FEB-A6CD-5C47C774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D42B-C770-4681-A245-D0303961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5DD3-368E-42CA-8013-A283D78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3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8B963-6996-4F5C-84B0-6BCA6F1D1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18953-BF52-41D0-A9A0-2E25AE29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525D-35AD-4B1E-8E6A-BAF69C7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4DC8-157D-4957-A2C2-0562D451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77A3-B06A-4975-96CE-BF3AADD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34F-F508-4566-8540-48A8527C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CF70-8879-4908-B189-AD35F947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7A95-04E5-4E98-AA3E-C50787A6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ADBE-5115-4D89-B664-64EB679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0CE-E082-4691-AA68-68F6E571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5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ECB9-C325-4EFF-A2B4-B2210F8F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D17F-C1A7-433B-8E75-95AC9CD9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3C35-1D04-4E4B-B26D-1709EC0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050F-8FEC-4750-9972-B27EF1F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41C2-2192-41B1-9ED8-174274E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B11F-2CEC-4AB5-BB73-A81346C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434E-293F-48D0-89B6-84D7DF23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F0FB-2A11-4D81-B543-9A2EFF3A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992C-707E-4177-9EC7-240DABDB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C73E-81D5-40CB-B391-1F39FE0A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8AA9-236E-4D15-B1F0-2AED8D28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CCE9-E8FC-4CF5-9FB7-24F163DA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DF7-2C07-404B-9204-A18E5BAF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380AF-EF79-492E-BA80-C067CB02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9815-F1C0-4C49-A598-C4740680C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F9C8D-8980-47AF-BFEC-76285FBD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23ED-925A-45A5-ADA0-2177BB86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BB07E-51B2-4CE4-8D68-B13263A5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BE387-DA20-4BF4-8EBB-3BB81B5F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9F87-99E0-45A6-9B79-8CED491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A4593-7010-46EC-9078-EFAEAEA0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273D1-4D1C-4BB6-B34D-CED79DD4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632F-B196-4E5A-9208-EBABA02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6DE59-3BF1-4405-B849-32A5FE29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96D28-C9A8-4D71-B09A-B9F2116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5230-DEBD-4044-BF0E-30673000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4996-1E88-4CD1-9642-9A04E050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195A-B102-4E7B-9741-B18163B6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A9B7-9722-4938-9AEF-E7EA2785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5148-0BBE-4C30-8DA7-2F4D171E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9D5F-9082-478B-A37F-27B2697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B706-147C-4CAF-B79C-67E9E6D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E2DB-801C-405F-80B0-FBADE056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F70AA-952B-47F8-AFB2-2D57C4AD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6303-DEA1-407B-AE3A-0EF14C55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8017-09C5-450F-9CB5-6DA3728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4844B-B2D8-4108-A494-F3C7057D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FACB-2F13-43F5-96B1-DFA33A8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0D72A-E024-438D-8781-0DA38B36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41DA-8907-481F-BCB4-B771D07B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3111-DCB2-4858-AB6D-2CBEC0C61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B450-C655-4A2E-89CA-346AEE54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4C26-71FE-46A2-90A7-66F7AA75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3235570" y="-3567444"/>
            <a:ext cx="12442158" cy="11759505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75" y="562709"/>
            <a:ext cx="2447925" cy="2314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65" y="1281846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30" y="56270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01" y="525325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39" y="375062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BFBC6E-B694-4796-ABBD-655D66D63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0" t="35266"/>
          <a:stretch/>
        </p:blipFill>
        <p:spPr>
          <a:xfrm>
            <a:off x="138337" y="3429000"/>
            <a:ext cx="2501987" cy="120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796E4-F7DB-4A9E-921A-47555D6A76B9}"/>
              </a:ext>
            </a:extLst>
          </p:cNvPr>
          <p:cNvSpPr txBox="1"/>
          <p:nvPr/>
        </p:nvSpPr>
        <p:spPr>
          <a:xfrm>
            <a:off x="606267" y="2454520"/>
            <a:ext cx="714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2060"/>
                </a:solidFill>
              </a:rPr>
              <a:t>쉽게 배우는 </a:t>
            </a:r>
            <a:endParaRPr lang="en-US" altLang="ko-KR" sz="6000" dirty="0">
              <a:solidFill>
                <a:srgbClr val="002060"/>
              </a:solidFill>
            </a:endParaRPr>
          </a:p>
          <a:p>
            <a:r>
              <a:rPr lang="ko-KR" altLang="en-US" sz="6000" b="1" dirty="0">
                <a:solidFill>
                  <a:srgbClr val="002060"/>
                </a:solidFill>
              </a:rPr>
              <a:t>클라우드 용어 정리</a:t>
            </a:r>
          </a:p>
        </p:txBody>
      </p:sp>
    </p:spTree>
    <p:extLst>
      <p:ext uri="{BB962C8B-B14F-4D97-AF65-F5344CB8AC3E}">
        <p14:creationId xmlns:p14="http://schemas.microsoft.com/office/powerpoint/2010/main" val="210255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794753" y="402307"/>
            <a:ext cx="407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보안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521545"/>
            <a:ext cx="9392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백업 및 보존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고객 데이터의 무결성을 보장하기 위한 정책 및 절차가 갖춰져 있고 작동해야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물리적 보안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배치된 하드웨어에 대한 액세스를 비롯하여 물리적 보안을 보장하는 컨트롤이 갖춰져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또한 데이터 센터에는 중단 이벤트로부터 장비와 데이터를 보호하기 위한 환경 세이프가드가 있어야 하며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중복 네트워킹 및 전원과 문서화된 재해 복구 및 비즈니스 연속성 계획이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998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5353">
            <a:off x="9014568" y="3925059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76" y="2470007"/>
            <a:ext cx="3425053" cy="885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2410172" y="2842783"/>
            <a:ext cx="7509991" cy="1176686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94E7FF"/>
                </a:solidFill>
                <a:latin typeface="+mj-lt"/>
              </a:rPr>
              <a:t>다음 강의에서 만나요</a:t>
            </a:r>
          </a:p>
        </p:txBody>
      </p:sp>
    </p:spTree>
    <p:extLst>
      <p:ext uri="{BB962C8B-B14F-4D97-AF65-F5344CB8AC3E}">
        <p14:creationId xmlns:p14="http://schemas.microsoft.com/office/powerpoint/2010/main" val="11723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34257"/>
            <a:ext cx="12053663" cy="6589485"/>
          </a:xfrm>
          <a:prstGeom prst="rect">
            <a:avLst/>
          </a:prstGeom>
          <a:solidFill>
            <a:srgbClr val="C5F2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0785">
            <a:off x="3387778" y="777768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61" y="257766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4734615" y="1506841"/>
            <a:ext cx="2861105" cy="2861105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94E7FF"/>
                </a:solidFill>
                <a:latin typeface="+mj-lt"/>
              </a:rPr>
              <a:t>02</a:t>
            </a:r>
            <a:endParaRPr lang="ko-KR" altLang="en-US" sz="8800" dirty="0">
              <a:solidFill>
                <a:srgbClr val="94E7FF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DBCEC-3624-4E84-A0AC-908121F8619B}"/>
              </a:ext>
            </a:extLst>
          </p:cNvPr>
          <p:cNvSpPr txBox="1"/>
          <p:nvPr/>
        </p:nvSpPr>
        <p:spPr>
          <a:xfrm>
            <a:off x="3506543" y="4485242"/>
            <a:ext cx="517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</p:spTree>
    <p:extLst>
      <p:ext uri="{BB962C8B-B14F-4D97-AF65-F5344CB8AC3E}">
        <p14:creationId xmlns:p14="http://schemas.microsoft.com/office/powerpoint/2010/main" val="2244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일반적으로 요금을 받고 클라우드 기반 플랫폼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인프라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애플리케이션 또는 스토리지 서비스를 제공하는 회사이다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nsr"/>
              </a:rPr>
              <a:t>클라우드 컴퓨팅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이전하기로 결정한 후에는 다음 단계로 클라우드 서비스 공급자를 선택한다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조직의 애플리케이션 및 데이터를 맡기려는 서비스 공급자의 신뢰도와 역량을 반드시 평가해야 하며 고려사항은 비즈니스 상태 및 프로세스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관리 지원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기술적 역량 및 프로세스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보안관리 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가지가 있다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9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794753" y="402307"/>
            <a:ext cx="407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비즈니스 상태 및 프로세스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1. </a:t>
            </a:r>
            <a:r>
              <a:rPr lang="ko-KR" altLang="en-US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재무상태 </a:t>
            </a:r>
            <a:b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공급자는 안정성 실적이 있어야 하며 장기간 성공적으로 운영하기 위한 충분한 자본을 갖춘 건전한 재무 상태여야 한다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.</a:t>
            </a:r>
            <a:b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altLang="ko-KR" sz="2000" b="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r>
              <a:rPr lang="en-US" altLang="ko-KR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2. </a:t>
            </a:r>
            <a:r>
              <a:rPr lang="ko-KR" altLang="en-US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조직</a:t>
            </a:r>
            <a:r>
              <a:rPr lang="en-US" altLang="ko-KR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거버넌스</a:t>
            </a:r>
            <a:r>
              <a:rPr lang="en-US" altLang="ko-KR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  <a:t>계획 및 위험 관리</a:t>
            </a:r>
            <a:br>
              <a:rPr lang="en-US" altLang="ko-KR" sz="2000" b="1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공급자는 공식적인 관리 구조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확립된 위험 관리 정책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타사 서비스 공급자 및 공급업체를 평가하기 위한 공식적인 프로세스를 갖추고 있어야 한다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</a:p>
          <a:p>
            <a:pPr marL="457200" indent="-457200">
              <a:buAutoNum type="arabicPeriod"/>
            </a:pP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794753" y="402307"/>
            <a:ext cx="407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비즈니스 상태 및 프로세스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384498"/>
            <a:ext cx="86328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신뢰</a:t>
            </a:r>
            <a:b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: 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회사와 해당 회사의 원칙을 선호해야 한다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공급자의 평판과 파트너를 확인해야 하며 해당 클라우드 환경 수준을 확인해야한다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비즈니스 지식 및 기술 노하우</a:t>
            </a:r>
            <a:b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공급자는 귀하의 비즈니스와 귀하가 원하는 사항을 이해하고 해당 기술 전문성으로 이러한 사항에 필적할 수 있어야 한다</a:t>
            </a:r>
            <a:r>
              <a:rPr lang="en-US" altLang="ko-KR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200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규정 준수 감사</a:t>
            </a:r>
            <a:b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공급자는 타사 감사를 통해 귀하의 모든 요구 사항에 대한 규정 준수를 검증할 수 있어야 한다</a:t>
            </a:r>
            <a:r>
              <a:rPr lang="en-US" altLang="ko-KR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7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794753" y="402307"/>
            <a:ext cx="407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관리 지원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384498"/>
            <a:ext cx="917823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SLA(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서비스 수준 계약</a:t>
            </a:r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공급자는 귀하가 편안하게 느끼는 기본 서비스 수준을 약속할 수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성능 보고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공급자는 귀하에게 성능 보고서를 제공할 수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리소스 모니터링 및 구성 관리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공급자가 고객에게 제공된 서비스와 해당 시스템에 대한 모든 변경 내용을 추적 및 모니터링하기 위한 충분한 제어가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청구 및 회계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이는 예기치 않은 청구서가 쌓이지 않도록 귀하가 사용 중인 리소스와 비용을 모니터링할 수 있도록 자동화되어야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115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794753" y="402307"/>
            <a:ext cx="407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기술적 역량 및 프로세스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3047820"/>
            <a:ext cx="93928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배포</a:t>
            </a:r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관리 및 업그레이드 용이성</a:t>
            </a:r>
            <a:endParaRPr lang="en-US" altLang="ko-KR" sz="2000" b="1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공급자가 귀하가 소프트웨어 및 애플리케이션을 쉽게 배포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관리 및 업그레이드할 수 있는 메커니즘을 갖추고 있는지 확인해야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표준 인터페이스</a:t>
            </a:r>
            <a:b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공급자는 조직에서 쉽게 클라우드에 대한 연결을 만들 수 있도록 표준 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및 데이터 변환을 사용해야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225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794753" y="402307"/>
            <a:ext cx="407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기술적 역량 및 프로세스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384498"/>
            <a:ext cx="939280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이벤트 관리</a:t>
            </a:r>
            <a:b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공급자는 해당 모니터링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관리 시스템과 통합된 이벤트 관리용 공식 시스템을 갖추고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변경 관리</a:t>
            </a:r>
            <a:b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공급자는 변경 요청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기록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승인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테스트 및 수락을 문서화하고 이러한 공식적인 프로세스를 갖추고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하이브리드 기능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처음에는 하이브리드 클라우드를 사용할 계획이 없더라도 공급자가 이 모델을 지원할 수 있는지를 확인해야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확인해 두면 나중에 하이브리드 클라우드를 활용하려는 경우 장점이 있을 수 있다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16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794753" y="402307"/>
            <a:ext cx="407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클라우드 서비스 공급자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보안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521545"/>
            <a:ext cx="939280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보안 인프라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모든 클라우드 서비스 수준과 유형에 대한 포괄적인 보안 인프라가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endParaRPr lang="en-US" altLang="ko-KR" sz="2000" b="1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보안 정책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공급자 및 고객 시스템에 대한 액세스를 제어하는 포괄적인 보안 정책과 절차가 갖춰져 있어야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ID </a:t>
            </a:r>
            <a:r>
              <a:rPr lang="ko-KR" altLang="en-US" sz="2000" b="1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관리</a:t>
            </a:r>
            <a:b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000" b="1" dirty="0">
                <a:solidFill>
                  <a:srgbClr val="4C4C5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모든 애플리케이션 서비스 또는 하드웨어 구성 요소에 대한 변경은 개인 또는 그룹 역할 기반으로 권한이 부여되어야 하고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애플리케이션 또는 데이터를 변경하려는 모든 사용자에게는 인증이 필요해야 한다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910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620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nsr</vt:lpstr>
      <vt:lpstr>맑은 고딕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linda-12@naver.com</dc:creator>
  <cp:lastModifiedBy>linda-12@naver.com</cp:lastModifiedBy>
  <cp:revision>33</cp:revision>
  <dcterms:created xsi:type="dcterms:W3CDTF">2021-05-21T07:19:25Z</dcterms:created>
  <dcterms:modified xsi:type="dcterms:W3CDTF">2021-05-24T03:37:41Z</dcterms:modified>
</cp:coreProperties>
</file>