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61"/>
    <a:srgbClr val="94E7FF"/>
    <a:srgbClr val="C5F2FF"/>
    <a:srgbClr val="C4F2FF"/>
    <a:srgbClr val="9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722" autoAdjust="0"/>
  </p:normalViewPr>
  <p:slideViewPr>
    <p:cSldViewPr snapToGrid="0">
      <p:cViewPr varScale="1">
        <p:scale>
          <a:sx n="50" d="100"/>
          <a:sy n="50" d="100"/>
        </p:scale>
        <p:origin x="53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380D-2956-4FE7-BA39-EBF8F5F9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9BA7-0F5E-4A94-BE72-33DA2498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51CB-BC32-4F26-A0DA-0985321F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AA2B-E954-4F29-AC7F-C905D62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C14F-F02B-4474-AF8B-0B4F6761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17C-BF48-4290-8DEB-898F9A8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59EE-C2C3-4100-BAB1-904F5B9F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9EF-D0F1-4FEB-A6CD-5C47C774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D42B-C770-4681-A245-D0303961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5DD3-368E-42CA-8013-A283D78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3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B963-6996-4F5C-84B0-6BCA6F1D1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8953-BF52-41D0-A9A0-2E25AE29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525D-35AD-4B1E-8E6A-BAF69C7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4DC8-157D-4957-A2C2-0562D451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77A3-B06A-4975-96CE-BF3AADD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34F-F508-4566-8540-48A8527C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CF70-8879-4908-B189-AD35F947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7A95-04E5-4E98-AA3E-C50787A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ADBE-5115-4D89-B664-64EB679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0CE-E082-4691-AA68-68F6E571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ECB9-C325-4EFF-A2B4-B2210F8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D17F-C1A7-433B-8E75-95AC9CD9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3C35-1D04-4E4B-B26D-1709EC0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050F-8FEC-4750-9972-B27EF1F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41C2-2192-41B1-9ED8-174274E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11F-2CEC-4AB5-BB73-A81346C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434E-293F-48D0-89B6-84D7DF23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F0FB-2A11-4D81-B543-9A2EFF3A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992C-707E-4177-9EC7-240DABDB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C73E-81D5-40CB-B391-1F39FE0A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8AA9-236E-4D15-B1F0-2AED8D28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CCE9-E8FC-4CF5-9FB7-24F163DA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DF7-2C07-404B-9204-A18E5BAF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380AF-EF79-492E-BA80-C067CB02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9815-F1C0-4C49-A598-C4740680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9C8D-8980-47AF-BFEC-76285FBD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23ED-925A-45A5-ADA0-2177BB8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BB07E-51B2-4CE4-8D68-B13263A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BE387-DA20-4BF4-8EBB-3BB81B5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9F87-99E0-45A6-9B79-8CED491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4593-7010-46EC-9078-EFAEAEA0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273D1-4D1C-4BB6-B34D-CED79DD4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632F-B196-4E5A-9208-EBABA02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6DE59-3BF1-4405-B849-32A5FE29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6D28-C9A8-4D71-B09A-B9F2116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5230-DEBD-4044-BF0E-30673000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4996-1E88-4CD1-9642-9A04E050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195A-B102-4E7B-9741-B18163B6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A9B7-9722-4938-9AEF-E7EA2785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5148-0BBE-4C30-8DA7-2F4D171E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9D5F-9082-478B-A37F-27B2697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B706-147C-4CAF-B79C-67E9E6D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E2DB-801C-405F-80B0-FBADE056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F70AA-952B-47F8-AFB2-2D57C4AD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6303-DEA1-407B-AE3A-0EF14C55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8017-09C5-450F-9CB5-6DA3728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844B-B2D8-4108-A494-F3C7057D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FACB-2F13-43F5-96B1-DFA33A8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0D72A-E024-438D-8781-0DA38B36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41DA-8907-481F-BCB4-B771D07B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3111-DCB2-4858-AB6D-2CBEC0C61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B450-C655-4A2E-89CA-346AEE54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4C26-71FE-46A2-90A7-66F7AA75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3235570" y="-3567444"/>
            <a:ext cx="12442158" cy="11759505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5" y="562709"/>
            <a:ext cx="2447925" cy="2314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65" y="1281846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30" y="56270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01" y="525325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39" y="375062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BFBC6E-B694-4796-ABBD-655D66D63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35266"/>
          <a:stretch/>
        </p:blipFill>
        <p:spPr>
          <a:xfrm>
            <a:off x="138337" y="3429000"/>
            <a:ext cx="2501987" cy="120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796E4-F7DB-4A9E-921A-47555D6A76B9}"/>
              </a:ext>
            </a:extLst>
          </p:cNvPr>
          <p:cNvSpPr txBox="1"/>
          <p:nvPr/>
        </p:nvSpPr>
        <p:spPr>
          <a:xfrm>
            <a:off x="606267" y="2454520"/>
            <a:ext cx="714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2060"/>
                </a:solidFill>
              </a:rPr>
              <a:t>쉽게 배우는 </a:t>
            </a:r>
            <a:endParaRPr lang="en-US" altLang="ko-KR" sz="6000" dirty="0">
              <a:solidFill>
                <a:srgbClr val="002060"/>
              </a:solidFill>
            </a:endParaRPr>
          </a:p>
          <a:p>
            <a:r>
              <a:rPr lang="ko-KR" altLang="en-US" sz="6000" b="1" dirty="0">
                <a:solidFill>
                  <a:srgbClr val="002060"/>
                </a:solidFill>
              </a:rPr>
              <a:t>클라우드 용어 정리</a:t>
            </a:r>
          </a:p>
        </p:txBody>
      </p:sp>
    </p:spTree>
    <p:extLst>
      <p:ext uri="{BB962C8B-B14F-4D97-AF65-F5344CB8AC3E}">
        <p14:creationId xmlns:p14="http://schemas.microsoft.com/office/powerpoint/2010/main" val="210255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602" y="428749"/>
            <a:ext cx="175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2760243" y="1550931"/>
            <a:ext cx="68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 기법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451928"/>
            <a:ext cx="91782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감독 학습</a:t>
            </a: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레이블 또는 구조로 데이터 세트의 주소를 지정하는 데이터는 교사와 같은 역할을 하며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</a:rPr>
              <a:t>머신을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 ‘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</a:rPr>
              <a:t>학습’시켜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 예측 또는 의사 결정을 내리는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</a:rPr>
              <a:t>머신의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 능력을 강화 한다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자율 학습</a:t>
            </a:r>
          </a:p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레이블이나 구조 없이 데이터 세트에 주소를 지정하고 데이터를 클러스터로 그룹화하여 패턴과 관계를 찾아낸다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강화 학습</a:t>
            </a:r>
          </a:p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인간 교환원을 대신하여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사람 또는 사물을 대신한 컴퓨터 프로그램인 에이전트가 피드백 루프에 따라 결과를 판단하는 데 도움을 준다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1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5353">
            <a:off x="9014568" y="3925059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76" y="2470007"/>
            <a:ext cx="3425053" cy="885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2410172" y="2842783"/>
            <a:ext cx="7509991" cy="1176686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94E7FF"/>
                </a:solidFill>
                <a:latin typeface="+mj-lt"/>
              </a:rPr>
              <a:t>다음 강의에서 만나요</a:t>
            </a:r>
          </a:p>
        </p:txBody>
      </p:sp>
    </p:spTree>
    <p:extLst>
      <p:ext uri="{BB962C8B-B14F-4D97-AF65-F5344CB8AC3E}">
        <p14:creationId xmlns:p14="http://schemas.microsoft.com/office/powerpoint/2010/main" val="11723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34257"/>
            <a:ext cx="12053663" cy="6589485"/>
          </a:xfrm>
          <a:prstGeom prst="rect">
            <a:avLst/>
          </a:prstGeom>
          <a:solidFill>
            <a:srgbClr val="C5F2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0785">
            <a:off x="3387778" y="777768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61" y="257766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4734615" y="1506841"/>
            <a:ext cx="2861105" cy="2861105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94E7FF"/>
                </a:solidFill>
                <a:latin typeface="+mj-lt"/>
              </a:rPr>
              <a:t>03</a:t>
            </a:r>
            <a:endParaRPr lang="ko-KR" altLang="en-US" sz="8800" dirty="0">
              <a:solidFill>
                <a:srgbClr val="94E7FF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DBCEC-3624-4E84-A0AC-908121F8619B}"/>
              </a:ext>
            </a:extLst>
          </p:cNvPr>
          <p:cNvSpPr txBox="1"/>
          <p:nvPr/>
        </p:nvSpPr>
        <p:spPr>
          <a:xfrm>
            <a:off x="5041598" y="4522195"/>
            <a:ext cx="235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</a:t>
            </a:r>
            <a:r>
              <a:rPr lang="en-US" altLang="ko-KR" sz="3600" b="1" dirty="0">
                <a:solidFill>
                  <a:srgbClr val="002060"/>
                </a:solidFill>
              </a:rPr>
              <a:t>I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일련의 지침에 의존하기보다는 결과를 예측하기 위해 수학적 모델을 사용하는 프로세스이다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b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 내의 패턴을 식별하고 분석 모델을 빌드하여 예측 및 의사 결정을 내리는 데 해당 모델을 사용하는 방식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2000" b="0" i="0" dirty="0">
              <a:solidFill>
                <a:srgbClr val="4C4C5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경험이 증가할수록 정확도가 높아진다는 점에서 인간의 학습 방식과 유사함</a:t>
            </a:r>
            <a:r>
              <a:rPr lang="en-US" altLang="ko-KR" sz="2000" b="0" i="0" dirty="0">
                <a:solidFill>
                  <a:srgbClr val="4C4C51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602" y="428749"/>
            <a:ext cx="175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학습과 </a:t>
            </a:r>
            <a:r>
              <a:rPr lang="en-US" altLang="ko-KR" sz="3600" b="1" dirty="0">
                <a:solidFill>
                  <a:srgbClr val="002060"/>
                </a:solidFill>
              </a:rPr>
              <a:t>AI</a:t>
            </a:r>
            <a:r>
              <a:rPr lang="ko-KR" altLang="en-US" sz="3600" b="1" dirty="0">
                <a:solidFill>
                  <a:srgbClr val="002060"/>
                </a:solidFill>
              </a:rPr>
              <a:t>의 연관성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기계 학습은 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AI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의 하위 집합으로 간주된다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  <a:b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altLang="ko-KR" sz="200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‘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인텔리전트’ 컴퓨터는 사람처럼 생각하고 자체적으로 작업을 수행한다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  <a:b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altLang="ko-KR" sz="200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인간의 추론 과정을 모방하도록 컴퓨터를 학습시키는 한 가지 방법은 인간 두뇌를 따라 모델링 된 일련의 알고리즘인 신경망을 사용하는 것이다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602" y="428749"/>
            <a:ext cx="175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2760243" y="1550931"/>
            <a:ext cx="68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학습과 예측 분석의 연관성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기계 학습은 예측 분석의 한 유형이지만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눈에 띄는 차이점은 기계 학습이 더 많은 데이터를 얻을 수 있기 때문에 실시간 업데이트를 통해 훨씬 더 쉽게 구현할 수 있다는 것이 특징이다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b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altLang="ko-KR" sz="200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pPr marL="342900" indent="-342900">
              <a:buFontTx/>
              <a:buChar char="-"/>
            </a:pP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예측 분석은 일반적으로 정적 데이터 세트를 사용하며 업데이트를 위해 새로 고쳐야 한다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31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602" y="428749"/>
            <a:ext cx="175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2760243" y="1550931"/>
            <a:ext cx="68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학습과 딥 러닝의 연관성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딥 러닝은 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NN(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신경망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)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을 사용하여 답변을 제공하는 전문적 형태의 기계 학습이다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  <a:b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자체적으로 정확도를 확인할 수 있는 딥 러닝은 인간 두뇌처럼 정보를 분류하고 가장 인간과 유사한 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AI </a:t>
            </a:r>
            <a:r>
              <a:rPr lang="ko-KR" altLang="en-US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일부를 지원한다</a:t>
            </a:r>
            <a:r>
              <a:rPr lang="en-US" altLang="ko-KR" sz="200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9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602" y="428749"/>
            <a:ext cx="175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2760243" y="1550931"/>
            <a:ext cx="68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학습의 이점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1.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인사이트 얻기</a:t>
            </a: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기계 학습을 통해 정형 데이터와 비정형 데이터 모두의 패턴 또는 구조를 식별하여 데이터가 말하는 스토리를 파악할 수 있다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b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</a:br>
            <a:endParaRPr lang="en-US" altLang="ko-KR" sz="20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2.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데이터 무결성 개선</a:t>
            </a: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기계 학습은 데이터 마이닝에 매우 유용하며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한 단계 더 발전하여 시간이 지나면서 기능을 개선할 수 있다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7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602" y="428749"/>
            <a:ext cx="175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2760243" y="1550931"/>
            <a:ext cx="68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학습의 이점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8192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사용자 환경 향상</a:t>
            </a: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적응형 인터페이스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대상 지정된 콘텐츠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</a:rPr>
              <a:t>챗봇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 및 음성 사용 가상 도우미는 모두 기계 학습을 통해 고객 경험을 최적화하는 방법을 보여주는 예이다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위험 감소</a:t>
            </a: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사기 전략이 계속 변화하기 때문에 기계 학습도 이에 따라 새로운 패턴을 모니터링하고 식별하여 사기 전략이 성공하기 전에 시도 단계에서 포착한다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8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602" y="428749"/>
            <a:ext cx="1750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002060"/>
                </a:solidFill>
              </a:rPr>
              <a:t>기계 학습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2760243" y="1550931"/>
            <a:ext cx="680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기계 학습의 이점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178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5.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고객 행동 예상</a:t>
            </a: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기계 학습은 고객 관련 데이터를 </a:t>
            </a:r>
            <a:r>
              <a:rPr lang="ko-KR" altLang="en-US" sz="2000" dirty="0" err="1">
                <a:solidFill>
                  <a:schemeClr val="tx2">
                    <a:lumMod val="50000"/>
                  </a:schemeClr>
                </a:solidFill>
              </a:rPr>
              <a:t>마이닝하여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 패턴과 행동 양식을 파악함으로써 제품 권장 사항을 최적화하고 최상의 고객 경험을 제공할 수 있도록 해준다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2">
                    <a:lumMod val="50000"/>
                  </a:schemeClr>
                </a:solidFill>
              </a:rPr>
              <a:t>6.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</a:rPr>
              <a:t>비용 절감</a:t>
            </a:r>
          </a:p>
          <a:p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기계 학습 응용 분야의 한 가지인 프로세스 자동화는 시간과 리소스를 확보하게 함으로써 팀이 가장 중요한 사안에 집중할 수 있도록 해준다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99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456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linda-12@naver.com</dc:creator>
  <cp:lastModifiedBy>linda-12@naver.com</cp:lastModifiedBy>
  <cp:revision>46</cp:revision>
  <dcterms:created xsi:type="dcterms:W3CDTF">2021-05-21T07:19:25Z</dcterms:created>
  <dcterms:modified xsi:type="dcterms:W3CDTF">2021-05-24T04:02:27Z</dcterms:modified>
</cp:coreProperties>
</file>