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7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E61"/>
    <a:srgbClr val="94E7FF"/>
    <a:srgbClr val="C5F2FF"/>
    <a:srgbClr val="C4F2FF"/>
    <a:srgbClr val="90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722" autoAdjust="0"/>
  </p:normalViewPr>
  <p:slideViewPr>
    <p:cSldViewPr snapToGrid="0">
      <p:cViewPr varScale="1">
        <p:scale>
          <a:sx n="50" d="100"/>
          <a:sy n="50" d="100"/>
        </p:scale>
        <p:origin x="53" y="5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3380D-2956-4FE7-BA39-EBF8F5F92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39BA7-0F5E-4A94-BE72-33DA24988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151CB-BC32-4F26-A0DA-0985321F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AA2B-E954-4F29-AC7F-C905D62C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7C14F-F02B-4474-AF8B-0B4F6761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9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317C-BF48-4290-8DEB-898F9A86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159EE-C2C3-4100-BAB1-904F5B9F3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249EF-D0F1-4FEB-A6CD-5C47C774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D42B-C770-4681-A245-D0303961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85DD3-368E-42CA-8013-A283D784B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3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8B963-6996-4F5C-84B0-6BCA6F1D1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18953-BF52-41D0-A9A0-2E25AE294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525D-35AD-4B1E-8E6A-BAF69C7F4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D4DC8-157D-4957-A2C2-0562D4511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77A3-B06A-4975-96CE-BF3AADD4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01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E134F-F508-4566-8540-48A8527C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CF70-8879-4908-B189-AD35F947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67A95-04E5-4E98-AA3E-C50787A6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ADBE-5115-4D89-B664-64EB679F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10CE-E082-4691-AA68-68F6E571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25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2ECB9-C325-4EFF-A2B4-B2210F8F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7D17F-C1A7-433B-8E75-95AC9CD9F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3C35-1D04-4E4B-B26D-1709EC03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050F-8FEC-4750-9972-B27EF1F8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41C2-2192-41B1-9ED8-174274EE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47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B11F-2CEC-4AB5-BB73-A81346CB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434E-293F-48D0-89B6-84D7DF23E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0F0FB-2A11-4D81-B543-9A2EFF3AE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A992C-707E-4177-9EC7-240DABDB5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3C73E-81D5-40CB-B391-1F39FE0A3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A8AA9-236E-4D15-B1F0-2AED8D28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28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CCE9-E8FC-4CF5-9FB7-24F163DA3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C0DF7-2C07-404B-9204-A18E5BAFE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380AF-EF79-492E-BA80-C067CB02B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C9815-F1C0-4C49-A598-C4740680C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F9C8D-8980-47AF-BFEC-76285FBDC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E23ED-925A-45A5-ADA0-2177BB86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5BB07E-51B2-4CE4-8D68-B13263A5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BE387-DA20-4BF4-8EBB-3BB81B5F2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4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9F87-99E0-45A6-9B79-8CED491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A4593-7010-46EC-9078-EFAEAEA0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273D1-4D1C-4BB6-B34D-CED79DD4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3632F-B196-4E5A-9208-EBABA022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783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66DE59-3BF1-4405-B849-32A5FE29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96D28-C9A8-4D71-B09A-B9F211651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A5230-DEBD-4044-BF0E-30673000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94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4996-1E88-4CD1-9642-9A04E050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195A-B102-4E7B-9741-B18163B69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A9B7-9722-4938-9AEF-E7EA27852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F5148-0BBE-4C30-8DA7-2F4D171E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19D5F-9082-478B-A37F-27B2697B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5B706-147C-4CAF-B79C-67E9E6DA9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86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E2DB-801C-405F-80B0-FBADE056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F70AA-952B-47F8-AFB2-2D57C4AD9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76303-DEA1-407B-AE3A-0EF14C55A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D8017-09C5-450F-9CB5-6DA37284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4844B-B2D8-4108-A494-F3C7057D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7FACB-2F13-43F5-96B1-DFA33A8E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34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20D72A-E024-438D-8781-0DA38B36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541DA-8907-481F-BCB4-B771D07B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E3111-DCB2-4858-AB6D-2CBEC0C61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861F2-3F7E-412B-B976-DA48462DA116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2B450-C655-4A2E-89CA-346AEE540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4C26-71FE-46A2-90A7-66F7AA75B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E4FAB-F227-41C0-BAD1-1CB063FF0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8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3235570" y="-3567444"/>
            <a:ext cx="12442158" cy="11759505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275" y="562709"/>
            <a:ext cx="2447925" cy="2314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38953-2153-4FDF-9DB9-B177A993A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765" y="1281846"/>
            <a:ext cx="1695450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030" y="562709"/>
            <a:ext cx="1695450" cy="43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9CFD3-3C2A-4E3A-B7D1-F7D6B8B7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2701" y="5253255"/>
            <a:ext cx="1695450" cy="438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3297FF-FC9B-4BDD-A979-AA8B9B1D5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2639" y="3750629"/>
            <a:ext cx="1695450" cy="4381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BFBC6E-B694-4796-ABBD-655D66D63C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20" t="35266"/>
          <a:stretch/>
        </p:blipFill>
        <p:spPr>
          <a:xfrm>
            <a:off x="138337" y="3429000"/>
            <a:ext cx="2501987" cy="12050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E796E4-F7DB-4A9E-921A-47555D6A76B9}"/>
              </a:ext>
            </a:extLst>
          </p:cNvPr>
          <p:cNvSpPr txBox="1"/>
          <p:nvPr/>
        </p:nvSpPr>
        <p:spPr>
          <a:xfrm>
            <a:off x="606267" y="2454520"/>
            <a:ext cx="7140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002060"/>
                </a:solidFill>
              </a:rPr>
              <a:t>쉽게 배우는 </a:t>
            </a:r>
            <a:endParaRPr lang="en-US" altLang="ko-KR" sz="6000" dirty="0">
              <a:solidFill>
                <a:srgbClr val="002060"/>
              </a:solidFill>
            </a:endParaRPr>
          </a:p>
          <a:p>
            <a:r>
              <a:rPr lang="ko-KR" altLang="en-US" sz="6000" b="1" dirty="0">
                <a:solidFill>
                  <a:srgbClr val="002060"/>
                </a:solidFill>
              </a:rPr>
              <a:t>클라우드 용어 정리</a:t>
            </a:r>
          </a:p>
        </p:txBody>
      </p:sp>
    </p:spTree>
    <p:extLst>
      <p:ext uri="{BB962C8B-B14F-4D97-AF65-F5344CB8AC3E}">
        <p14:creationId xmlns:p14="http://schemas.microsoft.com/office/powerpoint/2010/main" val="210255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973797" y="340751"/>
            <a:ext cx="282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On-</a:t>
            </a:r>
            <a:r>
              <a:rPr lang="en-US" altLang="ko-KR" sz="3600" b="1" dirty="0" err="1">
                <a:solidFill>
                  <a:srgbClr val="002060"/>
                </a:solidFill>
              </a:rPr>
              <a:t>Premiss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On-</a:t>
            </a:r>
            <a:r>
              <a:rPr lang="en-US" altLang="ko-KR" sz="3600" b="1" dirty="0" err="1">
                <a:solidFill>
                  <a:srgbClr val="002060"/>
                </a:solidFill>
              </a:rPr>
              <a:t>Premiss</a:t>
            </a:r>
            <a:endParaRPr lang="en-US" altLang="ko-KR" sz="3600" b="1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93928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: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클라우드 도입 전 데이터 센터 혹은 전산망을 구축하던 방식으로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데이터센터를 직접 구축하고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b="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랙에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서버를 넣고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네트워크를 직접 구성하는 방식을 말한다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. 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94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25353">
            <a:off x="9014568" y="3925059"/>
            <a:ext cx="1529634" cy="1446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38953-2153-4FDF-9DB9-B177A993A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67" y="1661090"/>
            <a:ext cx="1695450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076" y="2470007"/>
            <a:ext cx="3425053" cy="8851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9CFD3-3C2A-4E3A-B7D1-F7D6B8B7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4977835"/>
            <a:ext cx="1695450" cy="438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3297FF-FC9B-4BDD-A979-AA8B9B1D5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63" y="2139519"/>
            <a:ext cx="1695450" cy="4381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B955EF-2245-4D8A-A8CA-84E7503E52CE}"/>
              </a:ext>
            </a:extLst>
          </p:cNvPr>
          <p:cNvSpPr/>
          <p:nvPr/>
        </p:nvSpPr>
        <p:spPr>
          <a:xfrm>
            <a:off x="2410172" y="2842783"/>
            <a:ext cx="7509991" cy="1176686"/>
          </a:xfrm>
          <a:prstGeom prst="ellipse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solidFill>
                  <a:srgbClr val="94E7FF"/>
                </a:solidFill>
                <a:latin typeface="+mj-lt"/>
              </a:rPr>
              <a:t>다음 강의에서 만나요</a:t>
            </a:r>
          </a:p>
        </p:txBody>
      </p:sp>
    </p:spTree>
    <p:extLst>
      <p:ext uri="{BB962C8B-B14F-4D97-AF65-F5344CB8AC3E}">
        <p14:creationId xmlns:p14="http://schemas.microsoft.com/office/powerpoint/2010/main" val="117237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34257"/>
            <a:ext cx="12053663" cy="6589485"/>
          </a:xfrm>
          <a:prstGeom prst="rect">
            <a:avLst/>
          </a:prstGeom>
          <a:solidFill>
            <a:srgbClr val="C5F2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640785">
            <a:off x="3387778" y="777768"/>
            <a:ext cx="1529634" cy="14463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5F38953-2153-4FDF-9DB9-B177A993A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67" y="1661090"/>
            <a:ext cx="1695450" cy="438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761" y="2577669"/>
            <a:ext cx="1695450" cy="438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59CFD3-3C2A-4E3A-B7D1-F7D6B8B7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6" y="4977835"/>
            <a:ext cx="1695450" cy="438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A3297FF-FC9B-4BDD-A979-AA8B9B1D5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963" y="2139519"/>
            <a:ext cx="1695450" cy="4381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BB955EF-2245-4D8A-A8CA-84E7503E52CE}"/>
              </a:ext>
            </a:extLst>
          </p:cNvPr>
          <p:cNvSpPr/>
          <p:nvPr/>
        </p:nvSpPr>
        <p:spPr>
          <a:xfrm>
            <a:off x="4734615" y="1506841"/>
            <a:ext cx="2861105" cy="2861105"/>
          </a:xfrm>
          <a:prstGeom prst="ellipse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800" dirty="0">
                <a:solidFill>
                  <a:srgbClr val="94E7FF"/>
                </a:solidFill>
                <a:latin typeface="+mj-lt"/>
              </a:rPr>
              <a:t>01</a:t>
            </a:r>
            <a:endParaRPr lang="ko-KR" altLang="en-US" sz="8800" dirty="0">
              <a:solidFill>
                <a:srgbClr val="94E7FF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2DBCEC-3624-4E84-A0AC-908121F8619B}"/>
              </a:ext>
            </a:extLst>
          </p:cNvPr>
          <p:cNvSpPr txBox="1"/>
          <p:nvPr/>
        </p:nvSpPr>
        <p:spPr>
          <a:xfrm>
            <a:off x="4285126" y="4485242"/>
            <a:ext cx="3760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IaaS, PaaS, SaaS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8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1025887" y="340751"/>
            <a:ext cx="4070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002060"/>
                </a:solidFill>
              </a:rPr>
              <a:t>클라우드 서비스란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Cloud Service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6328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: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 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클라우드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(Cloud)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는 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‘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구름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’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을 의미하는 것으로 인터넷을 구름모양 아이콘으로 사용하던 것에서 유래되었다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. </a:t>
            </a:r>
          </a:p>
          <a:p>
            <a:endParaRPr lang="en-US" altLang="ko-KR" sz="2000" dirty="0">
              <a:solidFill>
                <a:srgbClr val="000000"/>
              </a:solidFill>
              <a:latin typeface="nsr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구름처럼 어디에나 존재하는 인터넷이라는 의미로 문서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연락처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이미지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영상 등 다양한 데이터를 서버에 저장한 뒤 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PC,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스마트폰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태블릿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PC 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등으로 접속하여 해당 데이터를 이용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편집하는 개념이다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. 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9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1025888" y="340751"/>
            <a:ext cx="1622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IaaS</a:t>
            </a:r>
            <a:r>
              <a:rPr lang="ko-KR" altLang="en-US" sz="3600" b="1" dirty="0">
                <a:solidFill>
                  <a:srgbClr val="002060"/>
                </a:solidFill>
              </a:rPr>
              <a:t>란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Infrastructure-as-a-Service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6328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: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 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아주 기본적인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IT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인프라를 제공하는 서비스</a:t>
            </a:r>
            <a:endParaRPr lang="en-US" altLang="ko-KR" sz="2000" b="0" i="0" dirty="0">
              <a:solidFill>
                <a:srgbClr val="000000"/>
              </a:solidFill>
              <a:effectLst/>
              <a:latin typeface="nsr"/>
            </a:endParaRP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기업이 데이터센터를 구축하지 않고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데이터센터에 들어가는 모든 것을</a:t>
            </a:r>
            <a:endParaRPr lang="en-US" altLang="ko-KR" sz="2000" b="0" i="0" dirty="0">
              <a:solidFill>
                <a:schemeClr val="tx2">
                  <a:lumMod val="50000"/>
                </a:schemeClr>
              </a:solidFill>
              <a:effectLst/>
            </a:endParaRPr>
          </a:p>
          <a:p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ko-KR" altLang="en-US" sz="2000" b="0" i="0" dirty="0" err="1">
                <a:solidFill>
                  <a:schemeClr val="tx2">
                    <a:lumMod val="50000"/>
                  </a:schemeClr>
                </a:solidFill>
                <a:effectLst/>
              </a:rPr>
              <a:t>서드파티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업체에게 제공 받는 것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tx2">
                    <a:lumMod val="50000"/>
                  </a:schemeClr>
                </a:solidFill>
              </a:rPr>
              <a:t>인프라에 포함 되는 것들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 스토리지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호스팅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컴퓨팅</a:t>
            </a:r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,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네트워킹 등</a:t>
            </a: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8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1025888" y="340751"/>
            <a:ext cx="1622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IaaS</a:t>
            </a:r>
            <a:r>
              <a:rPr lang="ko-KR" altLang="en-US" sz="3600" b="1" dirty="0">
                <a:solidFill>
                  <a:srgbClr val="002060"/>
                </a:solidFill>
              </a:rPr>
              <a:t>란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IaaS </a:t>
            </a:r>
            <a:r>
              <a:rPr lang="ko-KR" altLang="en-US" sz="3600" b="1" dirty="0">
                <a:solidFill>
                  <a:srgbClr val="002060"/>
                </a:solidFill>
              </a:rPr>
              <a:t>특징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63280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기존 서버 호스팅보다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H/W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확장성이 좋고 탄력적이다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빠른 제공을 할 수 있는 가상화 기술을 이용한다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IaaS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는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PaaS, SaaS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의 기반이 되는 기술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이다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기업은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IaaS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를 통해 소프트웨어 라이선스와 서버 등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IT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자산을 직접 소유하는 대신 필요에 따라 이들 리소스를 필요한 만큼 유연하게 대여할 수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사용한 만큼의 비용을 지불한다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AWS, GCP, Azure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등 클라우드 서비스를 하는 업체는 기존의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IaaS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를 바탕으로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PaaS, SaaS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로 확장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된다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. 	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59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973798" y="340751"/>
            <a:ext cx="174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PaaS</a:t>
            </a:r>
            <a:r>
              <a:rPr lang="ko-KR" altLang="en-US" sz="3600" b="1" dirty="0">
                <a:solidFill>
                  <a:srgbClr val="002060"/>
                </a:solidFill>
              </a:rPr>
              <a:t>란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Platform as a Service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972057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: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 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서비스를 개발 할 수 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있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는 안정적인 환경과 그 환경을 이용하는 응용프로그램 개발</a:t>
            </a:r>
            <a:endParaRPr lang="en-US" altLang="ko-KR" sz="2000" b="0" i="0" dirty="0">
              <a:solidFill>
                <a:srgbClr val="000000"/>
              </a:solidFill>
              <a:effectLst/>
              <a:latin typeface="nsr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   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을 위한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API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제공하는 것</a:t>
            </a:r>
            <a:endParaRPr lang="en-US" altLang="ko-KR" sz="2000" b="0" i="0" dirty="0">
              <a:solidFill>
                <a:srgbClr val="000000"/>
              </a:solidFill>
              <a:effectLst/>
              <a:latin typeface="nsr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포함되는 것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: 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IaaS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를 포함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미들웨어와 데이터베이스 관리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, </a:t>
            </a:r>
            <a:r>
              <a:rPr lang="ko-KR" altLang="en-US" sz="2000" dirty="0" err="1">
                <a:solidFill>
                  <a:srgbClr val="000000"/>
                </a:solidFill>
                <a:latin typeface="nsr"/>
              </a:rPr>
              <a:t>애널리틱스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, 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운영체제 등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5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PaaS </a:t>
            </a:r>
            <a:r>
              <a:rPr lang="ko-KR" altLang="en-US" sz="3600" b="1" dirty="0">
                <a:solidFill>
                  <a:srgbClr val="002060"/>
                </a:solidFill>
              </a:rPr>
              <a:t>특징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6328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가장 정의하기 까다로운 클라우드 모델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개발과 배포에 있어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sr"/>
              </a:rPr>
              <a:t>인프라스트럭처의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sr"/>
              </a:rPr>
              <a:t>프로비저닝을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 할 필요가 없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다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Java, PHP, Ruby,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등의 프로그래밍 언어를 지원하는 애플리케이션 실행 환경이 마련되어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데이터베이스 환경이 마련되어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단기간에 응용 프로그램을 개발하여 서비스를 제공할 수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sr"/>
              </a:rPr>
              <a:t>애널리틱스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 및 비지니스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sr"/>
              </a:rPr>
              <a:t>인텔리전스를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 위한 도구를 제공한다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기업은 데이터를 분석하고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sr"/>
              </a:rPr>
              <a:t>마이닝하여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 정보와 패턴을 찾고 결과를 예측하여 비지니스 의사 결정을 개선할 수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	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23176-1FD7-4F9D-B85D-A091C57AA28D}"/>
              </a:ext>
            </a:extLst>
          </p:cNvPr>
          <p:cNvSpPr txBox="1"/>
          <p:nvPr/>
        </p:nvSpPr>
        <p:spPr>
          <a:xfrm>
            <a:off x="973798" y="340751"/>
            <a:ext cx="174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PaaS</a:t>
            </a:r>
            <a:r>
              <a:rPr lang="ko-KR" altLang="en-US" sz="3600" b="1" dirty="0">
                <a:solidFill>
                  <a:srgbClr val="002060"/>
                </a:solidFill>
              </a:rPr>
              <a:t>란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49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3915-C5EA-48D9-8632-59A9878C90B9}"/>
              </a:ext>
            </a:extLst>
          </p:cNvPr>
          <p:cNvSpPr txBox="1"/>
          <p:nvPr/>
        </p:nvSpPr>
        <p:spPr>
          <a:xfrm>
            <a:off x="973798" y="340751"/>
            <a:ext cx="174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SaaS</a:t>
            </a:r>
            <a:r>
              <a:rPr lang="ko-KR" altLang="en-US" sz="3600" b="1" dirty="0">
                <a:solidFill>
                  <a:srgbClr val="002060"/>
                </a:solidFill>
              </a:rPr>
              <a:t>란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Software as a Service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93928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: </a:t>
            </a:r>
            <a:r>
              <a:rPr lang="ko-KR" altLang="en-US" sz="20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 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Cloud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환경에서 동작하는 응용프로그램을 서비스 형태로 제공하는 것</a:t>
            </a:r>
            <a:endParaRPr lang="en-US" altLang="ko-KR" sz="2000" b="0" i="0" dirty="0">
              <a:solidFill>
                <a:srgbClr val="000000"/>
              </a:solidFill>
              <a:effectLst/>
              <a:latin typeface="nsr"/>
            </a:endParaRPr>
          </a:p>
          <a:p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-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하나의 서비스를 여러 기업에서 공유하는 것을 전제한 멀티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sr"/>
              </a:rPr>
              <a:t>테넌트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 방식의 서비스를 제공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한다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. 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1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921A9-272F-4AD5-B7EA-F493894E9082}"/>
              </a:ext>
            </a:extLst>
          </p:cNvPr>
          <p:cNvSpPr/>
          <p:nvPr/>
        </p:nvSpPr>
        <p:spPr>
          <a:xfrm>
            <a:off x="0" y="-9965"/>
            <a:ext cx="12192000" cy="6867965"/>
          </a:xfrm>
          <a:prstGeom prst="rect">
            <a:avLst/>
          </a:prstGeom>
          <a:solidFill>
            <a:srgbClr val="94E7FF"/>
          </a:solidFill>
          <a:ln>
            <a:solidFill>
              <a:srgbClr val="90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26D29-CFC0-4BAB-BFD2-B193E1D68BA9}"/>
              </a:ext>
            </a:extLst>
          </p:cNvPr>
          <p:cNvSpPr/>
          <p:nvPr/>
        </p:nvSpPr>
        <p:spPr>
          <a:xfrm>
            <a:off x="138337" y="129274"/>
            <a:ext cx="12053663" cy="6589485"/>
          </a:xfrm>
          <a:prstGeom prst="rect">
            <a:avLst/>
          </a:prstGeom>
          <a:solidFill>
            <a:schemeClr val="bg1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</a:t>
            </a:r>
            <a:endParaRPr lang="ko-KR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7ADE34-5F28-4133-B52D-F977242956C4}"/>
              </a:ext>
            </a:extLst>
          </p:cNvPr>
          <p:cNvGrpSpPr/>
          <p:nvPr/>
        </p:nvGrpSpPr>
        <p:grpSpPr>
          <a:xfrm>
            <a:off x="8605930" y="-1689213"/>
            <a:ext cx="5035047" cy="5439842"/>
            <a:chOff x="3235570" y="-3567444"/>
            <a:chExt cx="12442158" cy="1175950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45AA4D-C278-42CC-AB62-6BBE8954D134}"/>
                </a:ext>
              </a:extLst>
            </p:cNvPr>
            <p:cNvSpPr/>
            <p:nvPr/>
          </p:nvSpPr>
          <p:spPr>
            <a:xfrm>
              <a:off x="3235570" y="-3567444"/>
              <a:ext cx="10058399" cy="6103258"/>
            </a:xfrm>
            <a:prstGeom prst="ellipse">
              <a:avLst/>
            </a:prstGeom>
            <a:solidFill>
              <a:srgbClr val="C4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489795-D155-4C5B-A3D5-196DA5B0CDDF}"/>
                </a:ext>
              </a:extLst>
            </p:cNvPr>
            <p:cNvSpPr/>
            <p:nvPr/>
          </p:nvSpPr>
          <p:spPr>
            <a:xfrm rot="3916682">
              <a:off x="8743302" y="1257636"/>
              <a:ext cx="7116069" cy="6752782"/>
            </a:xfrm>
            <a:prstGeom prst="ellipse">
              <a:avLst/>
            </a:prstGeom>
            <a:solidFill>
              <a:srgbClr val="C5F2FF"/>
            </a:solidFill>
            <a:ln>
              <a:solidFill>
                <a:srgbClr val="C5F2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F94802C9-90FF-4DFC-AF28-0A387B1E9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002" y="421535"/>
            <a:ext cx="827368" cy="7822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85AF3A-5E61-487F-B623-A1C0904D91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2" t="22653"/>
          <a:stretch/>
        </p:blipFill>
        <p:spPr>
          <a:xfrm>
            <a:off x="11241572" y="1550931"/>
            <a:ext cx="1225596" cy="3388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DF9C13-7972-4E98-9BA8-7AA40834764C}"/>
              </a:ext>
            </a:extLst>
          </p:cNvPr>
          <p:cNvSpPr/>
          <p:nvPr/>
        </p:nvSpPr>
        <p:spPr>
          <a:xfrm>
            <a:off x="-398585" y="6738251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C4CEC3-FE2E-40C1-A57C-CBEBC27786AC}"/>
              </a:ext>
            </a:extLst>
          </p:cNvPr>
          <p:cNvSpPr/>
          <p:nvPr/>
        </p:nvSpPr>
        <p:spPr>
          <a:xfrm>
            <a:off x="12053662" y="-662354"/>
            <a:ext cx="138338" cy="8182708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5D3687-FEFA-4FB1-8CD2-32F1CD827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/>
          <a:stretch/>
        </p:blipFill>
        <p:spPr>
          <a:xfrm>
            <a:off x="138337" y="-307655"/>
            <a:ext cx="3123694" cy="15114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24416-4CEB-460D-8A2C-78B9F3A86F11}"/>
              </a:ext>
            </a:extLst>
          </p:cNvPr>
          <p:cNvSpPr/>
          <p:nvPr/>
        </p:nvSpPr>
        <p:spPr>
          <a:xfrm>
            <a:off x="-398585" y="-15240"/>
            <a:ext cx="14864862" cy="139241"/>
          </a:xfrm>
          <a:prstGeom prst="rect">
            <a:avLst/>
          </a:prstGeom>
          <a:solidFill>
            <a:srgbClr val="94E7FF"/>
          </a:solidFill>
          <a:ln>
            <a:solidFill>
              <a:srgbClr val="94E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37A8F3-492C-41C4-838E-8139D2B0DE45}"/>
              </a:ext>
            </a:extLst>
          </p:cNvPr>
          <p:cNvSpPr txBox="1"/>
          <p:nvPr/>
        </p:nvSpPr>
        <p:spPr>
          <a:xfrm>
            <a:off x="3050992" y="1458383"/>
            <a:ext cx="622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SaaS </a:t>
            </a:r>
            <a:r>
              <a:rPr lang="ko-KR" altLang="en-US" sz="3600" b="1" dirty="0">
                <a:solidFill>
                  <a:srgbClr val="002060"/>
                </a:solidFill>
              </a:rPr>
              <a:t>특징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C54476-6A05-4F5F-82E7-ECBE33535667}"/>
              </a:ext>
            </a:extLst>
          </p:cNvPr>
          <p:cNvSpPr txBox="1"/>
          <p:nvPr/>
        </p:nvSpPr>
        <p:spPr>
          <a:xfrm>
            <a:off x="1848766" y="2956141"/>
            <a:ext cx="86328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 머신 혹은 서버를 기준으로 소프트웨어 라이선스를 구매해 직접 설치해 사용하던 기존 구매 방식과 차별화 </a:t>
            </a: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된다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소프트웨어의 업데이트 작업을 클라우드 사업자가 알아서 해주며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,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사용자는 웹을 통해 접속해 로그인하기만 하면 사용할 수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000" dirty="0">
                <a:solidFill>
                  <a:srgbClr val="000000"/>
                </a:solidFill>
                <a:latin typeface="nsr"/>
              </a:rPr>
              <a:t>보통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사용자 혹은 시트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(seat)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를 기준으로 구독 방식으로 </a:t>
            </a:r>
            <a:r>
              <a:rPr lang="ko-KR" altLang="en-US" sz="2000" b="0" i="0" dirty="0" err="1">
                <a:solidFill>
                  <a:srgbClr val="000000"/>
                </a:solidFill>
                <a:effectLst/>
                <a:latin typeface="nsr"/>
              </a:rPr>
              <a:t>과금된다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오피스를 웹기반으로 변환한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MS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의 오피스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365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sr"/>
              </a:rPr>
              <a:t>를 예를 들 수 있다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sr"/>
              </a:rPr>
              <a:t>. </a:t>
            </a:r>
            <a:r>
              <a:rPr lang="en-US" altLang="ko-KR" sz="2000" dirty="0">
                <a:solidFill>
                  <a:srgbClr val="000000"/>
                </a:solidFill>
                <a:latin typeface="nsr"/>
              </a:rPr>
              <a:t>	</a:t>
            </a:r>
            <a:endParaRPr lang="ko-KR" altLang="en-US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723176-1FD7-4F9D-B85D-A091C57AA28D}"/>
              </a:ext>
            </a:extLst>
          </p:cNvPr>
          <p:cNvSpPr txBox="1"/>
          <p:nvPr/>
        </p:nvSpPr>
        <p:spPr>
          <a:xfrm>
            <a:off x="973798" y="340751"/>
            <a:ext cx="174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002060"/>
                </a:solidFill>
              </a:rPr>
              <a:t>SaaS</a:t>
            </a:r>
            <a:r>
              <a:rPr lang="ko-KR" altLang="en-US" sz="3600" b="1" dirty="0">
                <a:solidFill>
                  <a:srgbClr val="002060"/>
                </a:solidFill>
              </a:rPr>
              <a:t>란</a:t>
            </a:r>
            <a:r>
              <a:rPr lang="en-US" altLang="ko-KR" sz="3600" b="1" dirty="0">
                <a:solidFill>
                  <a:srgbClr val="002060"/>
                </a:solidFill>
              </a:rPr>
              <a:t> </a:t>
            </a:r>
            <a:endParaRPr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40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439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nsr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linda-12@naver.com</dc:creator>
  <cp:lastModifiedBy>linda-12@naver.com</cp:lastModifiedBy>
  <cp:revision>20</cp:revision>
  <dcterms:created xsi:type="dcterms:W3CDTF">2021-05-21T07:19:25Z</dcterms:created>
  <dcterms:modified xsi:type="dcterms:W3CDTF">2021-05-24T02:44:53Z</dcterms:modified>
</cp:coreProperties>
</file>