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321" r:id="rId2"/>
    <p:sldId id="293" r:id="rId3"/>
    <p:sldId id="308" r:id="rId4"/>
    <p:sldId id="32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A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2884" autoAdjust="0"/>
  </p:normalViewPr>
  <p:slideViewPr>
    <p:cSldViewPr>
      <p:cViewPr varScale="1">
        <p:scale>
          <a:sx n="80" d="100"/>
          <a:sy n="80" d="100"/>
        </p:scale>
        <p:origin x="79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1FA26-7692-4EB8-9592-B14ED50F2F6B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E4E3B-D9E4-43BE-83DD-BF838CBBE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38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3D81B-2AE8-4F80-877F-FBAC6AEF5A7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58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0F9-C9C5-4BFB-800A-2971B3095461}" type="datetimeFigureOut">
              <a:rPr lang="ko-KR" altLang="en-US" smtClean="0"/>
              <a:pPr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6F74-F4A4-4173-8184-97AFB744B9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88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0F9-C9C5-4BFB-800A-2971B3095461}" type="datetimeFigureOut">
              <a:rPr lang="ko-KR" altLang="en-US" smtClean="0"/>
              <a:pPr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6F74-F4A4-4173-8184-97AFB744B9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44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0F9-C9C5-4BFB-800A-2971B3095461}" type="datetimeFigureOut">
              <a:rPr lang="ko-KR" altLang="en-US" smtClean="0"/>
              <a:pPr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6F74-F4A4-4173-8184-97AFB744B9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45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0F9-C9C5-4BFB-800A-2971B3095461}" type="datetimeFigureOut">
              <a:rPr lang="ko-KR" altLang="en-US" smtClean="0"/>
              <a:pPr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6F74-F4A4-4173-8184-97AFB744B9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09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0F9-C9C5-4BFB-800A-2971B3095461}" type="datetimeFigureOut">
              <a:rPr lang="ko-KR" altLang="en-US" smtClean="0"/>
              <a:pPr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6F74-F4A4-4173-8184-97AFB744B9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94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0F9-C9C5-4BFB-800A-2971B3095461}" type="datetimeFigureOut">
              <a:rPr lang="ko-KR" altLang="en-US" smtClean="0"/>
              <a:pPr/>
              <a:t>2020-05-18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6F74-F4A4-4173-8184-97AFB744B9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21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0F9-C9C5-4BFB-800A-2971B3095461}" type="datetimeFigureOut">
              <a:rPr lang="ko-KR" altLang="en-US" smtClean="0"/>
              <a:pPr/>
              <a:t>2020-05-18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6F74-F4A4-4173-8184-97AFB744B9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50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0F9-C9C5-4BFB-800A-2971B3095461}" type="datetimeFigureOut">
              <a:rPr lang="ko-KR" altLang="en-US" smtClean="0"/>
              <a:pPr/>
              <a:t>2020-05-18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6F74-F4A4-4173-8184-97AFB744B9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0F9-C9C5-4BFB-800A-2971B3095461}" type="datetimeFigureOut">
              <a:rPr lang="ko-KR" altLang="en-US" smtClean="0"/>
              <a:pPr/>
              <a:t>2020-05-18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6F74-F4A4-4173-8184-97AFB744B9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96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0F9-C9C5-4BFB-800A-2971B3095461}" type="datetimeFigureOut">
              <a:rPr lang="ko-KR" altLang="en-US" smtClean="0"/>
              <a:pPr/>
              <a:t>2020-05-18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6F74-F4A4-4173-8184-97AFB744B9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45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0F9-C9C5-4BFB-800A-2971B3095461}" type="datetimeFigureOut">
              <a:rPr lang="ko-KR" altLang="en-US" smtClean="0"/>
              <a:pPr/>
              <a:t>2020-05-18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6F74-F4A4-4173-8184-97AFB744B9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70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A00F9-C9C5-4BFB-800A-2971B3095461}" type="datetimeFigureOut">
              <a:rPr lang="ko-KR" altLang="en-US" smtClean="0"/>
              <a:pPr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46F74-F4A4-4173-8184-97AFB744B9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353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eep learning에 대한 이미지 검색결과">
            <a:extLst>
              <a:ext uri="{FF2B5EF4-FFF2-40B4-BE49-F238E27FC236}">
                <a16:creationId xmlns:a16="http://schemas.microsoft.com/office/drawing/2014/main" id="{0AC445E3-C482-4CC7-A1D4-504C1BAAD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0" y="0"/>
            <a:ext cx="1371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9875A8-6FC3-4FF4-B725-11AFABB89F60}"/>
              </a:ext>
            </a:extLst>
          </p:cNvPr>
          <p:cNvSpPr txBox="1"/>
          <p:nvPr/>
        </p:nvSpPr>
        <p:spPr>
          <a:xfrm>
            <a:off x="2378861" y="2133677"/>
            <a:ext cx="48734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atin typeface="맑은 고딕 (본문)"/>
              </a:rPr>
              <a:t>Data Science</a:t>
            </a:r>
            <a:endParaRPr lang="ko-KR" altLang="en-US" sz="6000" b="1" dirty="0">
              <a:latin typeface="맑은 고딕 (본문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3C68B-A71F-48DA-9679-202DFAB1C70A}"/>
              </a:ext>
            </a:extLst>
          </p:cNvPr>
          <p:cNvSpPr txBox="1"/>
          <p:nvPr/>
        </p:nvSpPr>
        <p:spPr>
          <a:xfrm>
            <a:off x="2051720" y="3256201"/>
            <a:ext cx="5527732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맑은 고딕 (본문)"/>
              </a:rPr>
              <a:t>SKPGRAM / CBOW (</a:t>
            </a:r>
            <a:r>
              <a:rPr lang="en-US" altLang="ko-KR" sz="2400" dirty="0" err="1">
                <a:solidFill>
                  <a:schemeClr val="bg1"/>
                </a:solidFill>
                <a:latin typeface="맑은 고딕 (본문)"/>
              </a:rPr>
              <a:t>softmax</a:t>
            </a:r>
            <a:r>
              <a:rPr lang="en-US" altLang="ko-KR" sz="2400" dirty="0">
                <a:solidFill>
                  <a:schemeClr val="bg1"/>
                </a:solidFill>
                <a:latin typeface="맑은 고딕 (본문)"/>
              </a:rPr>
              <a:t>)</a:t>
            </a:r>
            <a:endParaRPr lang="ko-KR" altLang="en-US" sz="2400" dirty="0">
              <a:solidFill>
                <a:schemeClr val="bg1"/>
              </a:solidFill>
              <a:latin typeface="맑은 고딕 (본문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9DE81C-5F1A-4CBA-BCAA-D0C57E405096}"/>
              </a:ext>
            </a:extLst>
          </p:cNvPr>
          <p:cNvSpPr txBox="1"/>
          <p:nvPr/>
        </p:nvSpPr>
        <p:spPr>
          <a:xfrm>
            <a:off x="3270582" y="4447503"/>
            <a:ext cx="2756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 (본문)"/>
              </a:rPr>
              <a:t>Computer Sci. </a:t>
            </a:r>
            <a:r>
              <a:rPr lang="ko-KR" altLang="en-US" sz="2000" b="1" dirty="0" err="1">
                <a:latin typeface="맑은 고딕 (본문)"/>
              </a:rPr>
              <a:t>최민혁</a:t>
            </a:r>
            <a:endParaRPr lang="ko-KR" altLang="en-US" sz="2000" b="1" dirty="0">
              <a:latin typeface="맑은 고딕 (본문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A0D063-ED01-4AC8-B61F-B2F742558A08}"/>
              </a:ext>
            </a:extLst>
          </p:cNvPr>
          <p:cNvSpPr txBox="1"/>
          <p:nvPr/>
        </p:nvSpPr>
        <p:spPr>
          <a:xfrm>
            <a:off x="3270582" y="4825052"/>
            <a:ext cx="2756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 (본문)"/>
              </a:rPr>
              <a:t>Computer Sci. </a:t>
            </a:r>
            <a:r>
              <a:rPr lang="ko-KR" altLang="en-US" sz="2000" b="1" dirty="0" err="1">
                <a:latin typeface="맑은 고딕 (본문)"/>
              </a:rPr>
              <a:t>유원석</a:t>
            </a:r>
            <a:endParaRPr lang="ko-KR" altLang="en-US" sz="2000" b="1" dirty="0">
              <a:latin typeface="맑은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210599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17084" y="2132856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1-1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2401060" y="2130405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627784" y="3287435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1-3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3131840" y="3284984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2627784" y="4591194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1-5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2438049" y="4588743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2627784" y="2718986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1-2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2699792" y="2716535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2627784" y="4017581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1-4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3275856" y="3940671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650643" y="4602614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2-5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3086121" y="4588743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2604924" y="3999004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2-4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2582065" y="3940671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2798089" y="2130405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2627784" y="3284984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2550449" y="3964836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Saving model by pickle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3203848" y="3933056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2582065" y="2130405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2411760" y="3284984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2699792" y="2716535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>
            <a:off x="2411760" y="3933056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5673749" y="520848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6</a:t>
            </a:r>
            <a:r>
              <a:rPr lang="ko-KR" altLang="en-US" sz="20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번째</a:t>
            </a:r>
            <a:endParaRPr lang="en-US" altLang="ko-KR" sz="2000" dirty="0">
              <a:ln>
                <a:solidFill>
                  <a:prstClr val="white">
                    <a:alpha val="5000"/>
                  </a:prstClr>
                </a:solidFill>
              </a:ln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734664" y="2106241"/>
            <a:ext cx="5627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2-1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46250" y="2113977"/>
            <a:ext cx="5627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Subset during preprocess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635974" y="2156031"/>
            <a:ext cx="5627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4-1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67544" y="476672"/>
            <a:ext cx="1224136" cy="792088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SKIPGRAM</a:t>
            </a:r>
            <a:endParaRPr lang="ko-KR" altLang="en-US" sz="15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7380312" y="548680"/>
            <a:ext cx="1224136" cy="792088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CBOW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452320" y="5805264"/>
            <a:ext cx="1224136" cy="792088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536" y="5805264"/>
            <a:ext cx="1224136" cy="792088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feature</a:t>
            </a:r>
            <a:endParaRPr lang="ko-KR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7740352" y="602385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Role</a:t>
            </a:r>
            <a:endParaRPr lang="ko-KR" alt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788992" y="6093296"/>
            <a:ext cx="5544616" cy="72008"/>
            <a:chOff x="1763688" y="885975"/>
            <a:chExt cx="5544616" cy="72008"/>
          </a:xfrm>
        </p:grpSpPr>
        <p:cxnSp>
          <p:nvCxnSpPr>
            <p:cNvPr id="42" name="직선 연결선 41"/>
            <p:cNvCxnSpPr/>
            <p:nvPr/>
          </p:nvCxnSpPr>
          <p:spPr>
            <a:xfrm>
              <a:off x="1763688" y="940078"/>
              <a:ext cx="5544616" cy="179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1763688" y="885975"/>
              <a:ext cx="5544616" cy="179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 rot="16200000">
            <a:off x="-1095670" y="3529836"/>
            <a:ext cx="4320479" cy="90012"/>
            <a:chOff x="1763688" y="922173"/>
            <a:chExt cx="5544616" cy="35810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1763688" y="940078"/>
              <a:ext cx="5544616" cy="179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1763688" y="922173"/>
              <a:ext cx="5544616" cy="179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 rot="16200000">
            <a:off x="5967154" y="3528010"/>
            <a:ext cx="4320479" cy="90012"/>
            <a:chOff x="1763688" y="922173"/>
            <a:chExt cx="5544616" cy="35810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1763688" y="940078"/>
              <a:ext cx="5544616" cy="179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1763688" y="922173"/>
              <a:ext cx="5544616" cy="179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직선 연결선 49"/>
          <p:cNvCxnSpPr/>
          <p:nvPr/>
        </p:nvCxnSpPr>
        <p:spPr>
          <a:xfrm>
            <a:off x="2113028" y="5530265"/>
            <a:ext cx="4896544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7009572" y="5301208"/>
            <a:ext cx="298732" cy="265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7308304" y="1772816"/>
            <a:ext cx="0" cy="3528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>
            <a:off x="2195736" y="1772816"/>
            <a:ext cx="5112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2195736" y="1628800"/>
            <a:ext cx="511256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46250" y="24018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3" name="그룹 62"/>
          <p:cNvGrpSpPr/>
          <p:nvPr/>
        </p:nvGrpSpPr>
        <p:grpSpPr>
          <a:xfrm>
            <a:off x="1763688" y="908720"/>
            <a:ext cx="5544616" cy="72008"/>
            <a:chOff x="1763688" y="885975"/>
            <a:chExt cx="5544616" cy="72008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1763688" y="940078"/>
              <a:ext cx="5544616" cy="179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1763688" y="885975"/>
              <a:ext cx="5544616" cy="179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모서리가 둥근 직사각형 79"/>
          <p:cNvSpPr/>
          <p:nvPr/>
        </p:nvSpPr>
        <p:spPr>
          <a:xfrm>
            <a:off x="479807" y="498158"/>
            <a:ext cx="1224136" cy="792088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CBOW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1979712" y="2130405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946513" y="3277850"/>
            <a:ext cx="5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2-3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2123728" y="3284984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1574113" y="2682709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2-2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1403648" y="2716535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1954188" y="3268564"/>
            <a:ext cx="5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Dimension = 64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499637" y="4583579"/>
            <a:ext cx="619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Apply learning decay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2150017" y="4588743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1574113" y="2730241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Optimizer = SGD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2294033" y="2716535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1909182" y="3306470"/>
            <a:ext cx="5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4-3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464956" y="4645908"/>
            <a:ext cx="619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4-5</a:t>
            </a:r>
          </a:p>
        </p:txBody>
      </p:sp>
      <p:sp>
        <p:nvSpPr>
          <p:cNvPr id="133" name="직사각형 132"/>
          <p:cNvSpPr/>
          <p:nvPr/>
        </p:nvSpPr>
        <p:spPr>
          <a:xfrm>
            <a:off x="2222025" y="4588743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1559643" y="2780535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4-2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881256" y="3953933"/>
            <a:ext cx="5184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4-4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590480" y="5230777"/>
            <a:ext cx="619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4-6</a:t>
            </a:r>
          </a:p>
        </p:txBody>
      </p:sp>
      <p:sp>
        <p:nvSpPr>
          <p:cNvPr id="139" name="직사각형 138"/>
          <p:cNvSpPr/>
          <p:nvPr/>
        </p:nvSpPr>
        <p:spPr>
          <a:xfrm>
            <a:off x="2510057" y="5236815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5822425" y="4787376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5</a:t>
            </a:r>
            <a:r>
              <a:rPr lang="ko-KR" altLang="en-US" sz="20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번째</a:t>
            </a:r>
            <a:endParaRPr lang="en-US" altLang="ko-KR" sz="2000" dirty="0">
              <a:ln>
                <a:solidFill>
                  <a:prstClr val="white">
                    <a:alpha val="5000"/>
                  </a:prstClr>
                </a:solidFill>
              </a:ln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2195736" y="3239265"/>
            <a:ext cx="511256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2195736" y="3239265"/>
            <a:ext cx="511256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19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00"/>
                            </p:stCondLst>
                            <p:childTnLst>
                              <p:par>
                                <p:cTn id="4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600"/>
                            </p:stCondLst>
                            <p:childTnLst>
                              <p:par>
                                <p:cTn id="4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9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0.44774 -0.0044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78" y="-23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7.40741E-7 L 0.38334 0.00463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231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72222E-6 3.7037E-7 L 0.28888 -0.00463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44" y="-231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mph" presetSubtype="2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88889E-6 -1.48148E-6 L 0.26528 -0.00579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64" y="-301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2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5.55556E-7 -2.59259E-6 L 0.44774 -0.0044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78" y="-231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2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59259E-6 L 0.54879 0.00625 " pathEditMode="relative" rAng="0" ptsTypes="AA">
                                      <p:cBhvr>
                                        <p:cTn id="15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1" y="301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77778E-6 7.40741E-7 L 0.65018 0.00463 " pathEditMode="relative" rAng="0" ptsTypes="AA">
                                      <p:cBhvr>
                                        <p:cTn id="16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00" y="231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8.33333E-7 3.7037E-7 L 0.50938 -0.00463 " pathEditMode="relative" rAng="0" ptsTypes="AA">
                                      <p:cBhvr>
                                        <p:cTn id="17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69" y="-231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42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8.33333E-7 -1.48148E-6 L 0.40417 -0.00579 " pathEditMode="relative" rAng="0" ptsTypes="AA">
                                      <p:cBhvr>
                                        <p:cTn id="18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08" y="-301"/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2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42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8.33333E-7 2.59259E-6 L 0.29392 0.00463 " pathEditMode="relative" rAng="0" ptsTypes="AA">
                                      <p:cBhvr>
                                        <p:cTn id="19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87" y="231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3" presetClass="emph" presetSubtype="2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2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59259E-6 L 0.43559 0.00625 " pathEditMode="relative" rAng="0" ptsTypes="AA">
                                      <p:cBhvr>
                                        <p:cTn id="24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71" y="301"/>
                                    </p:animMotion>
                                  </p:childTnLst>
                                </p:cTn>
                              </p:par>
                              <p:par>
                                <p:cTn id="2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38889E-6 7.40741E-7 L 0.57743 0.00463 " pathEditMode="relative" rAng="0" ptsTypes="AA">
                                      <p:cBhvr>
                                        <p:cTn id="25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72" y="231"/>
                                    </p:animMotion>
                                  </p:childTnLst>
                                </p:cTn>
                              </p:par>
                              <p:par>
                                <p:cTn id="26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" presetClass="emph" presetSubtype="2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05556E-6 3.7037E-7 L 0.43854 -0.00463 " pathEditMode="relative" rAng="0" ptsTypes="AA">
                                      <p:cBhvr>
                                        <p:cTn id="27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27" y="-231"/>
                                    </p:animMotion>
                                  </p:childTnLst>
                                </p:cTn>
                              </p:par>
                              <p:par>
                                <p:cTn id="27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42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22222E-6 4.44444E-6 L 0.30469 -0.00487 " pathEditMode="relative" rAng="0" ptsTypes="AA">
                                      <p:cBhvr>
                                        <p:cTn id="28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26" y="-255"/>
                                    </p:animMotion>
                                  </p:childTnLst>
                                </p:cTn>
                              </p:par>
                              <p:par>
                                <p:cTn id="28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grpId="2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42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5E-6 2.59259E-6 L 0.56164 0.00463 " pathEditMode="relative" rAng="0" ptsTypes="AA">
                                      <p:cBhvr>
                                        <p:cTn id="29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73" y="231"/>
                                    </p:animMotion>
                                  </p:childTnLst>
                                </p:cTn>
                              </p:par>
                              <p:par>
                                <p:cTn id="292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3" presetClass="emph" presetSubtype="2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grpId="2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59259E-6 L 0.45139 -0.0044 " pathEditMode="relative" rAng="0" ptsTypes="AA">
                                      <p:cBhvr>
                                        <p:cTn id="34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69" y="-231"/>
                                    </p:animMotion>
                                  </p:childTnLst>
                                </p:cTn>
                              </p:par>
                              <p:par>
                                <p:cTn id="3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9" presetID="10" presetClass="exit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7.40741E-7 L 0.43855 0.00463 " pathEditMode="relative" rAng="0" ptsTypes="AA">
                                      <p:cBhvr>
                                        <p:cTn id="35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27" y="231"/>
                                    </p:animMotion>
                                  </p:childTnLst>
                                </p:cTn>
                              </p:par>
                              <p:par>
                                <p:cTn id="35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05556E-6 3.7037E-7 L 0.43854 -0.00463 " pathEditMode="relative" rAng="0" ptsTypes="AA">
                                      <p:cBhvr>
                                        <p:cTn id="36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27" y="-231"/>
                                    </p:animMotion>
                                  </p:childTnLst>
                                </p:cTn>
                              </p:par>
                              <p:par>
                                <p:cTn id="366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42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05556E-6 4.44444E-6 L 0.52517 0.00578 " pathEditMode="relative" rAng="0" ptsTypes="AA">
                                      <p:cBhvr>
                                        <p:cTn id="37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50" y="278"/>
                                    </p:animMotion>
                                  </p:childTnLst>
                                </p:cTn>
                              </p:par>
                              <p:par>
                                <p:cTn id="376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0" presetClass="exit" presetSubtype="0" fill="hold" grpId="2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42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77778E-6 2.59259E-6 L 0.48298 0.00463 " pathEditMode="relative" rAng="0" ptsTypes="AA">
                                      <p:cBhvr>
                                        <p:cTn id="38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49" y="231"/>
                                    </p:animMotion>
                                  </p:childTnLst>
                                </p:cTn>
                              </p:par>
                              <p:par>
                                <p:cTn id="386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10" presetClass="exit" presetSubtype="0" fill="hold" grpId="2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ntr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42" presetClass="path" presetSubtype="0" accel="50000" decel="5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8.33333E-7 -1.85185E-6 L 0.41997 -0.00579 " pathEditMode="relative" rAng="0" ptsTypes="AA">
                                      <p:cBhvr>
                                        <p:cTn id="39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90" y="-301"/>
                                    </p:animMotion>
                                  </p:childTnLst>
                                </p:cTn>
                              </p:par>
                              <p:par>
                                <p:cTn id="396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presetID="3" presetClass="emph" presetSubtype="2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1" presetID="10" presetClass="exit" presetSubtype="0" fill="hold" grpId="2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6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9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5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0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3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44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5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22" presetClass="exit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14" presetClass="exit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4" presetClass="exit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0" presetClass="exit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7" dur="3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presetID="42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16667E-6 3.7037E-6 L -0.00399 0.22777 " pathEditMode="relative" rAng="0" ptsTypes="AA">
                                      <p:cBhvr>
                                        <p:cTn id="48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11389"/>
                                    </p:animMotion>
                                  </p:childTnLst>
                                </p:cTn>
                              </p:par>
                              <p:par>
                                <p:cTn id="490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2" dur="3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42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16667E-6 3.7037E-6 L -0.00399 -0.18172 " pathEditMode="relative" rAng="0" ptsTypes="AA">
                                      <p:cBhvr>
                                        <p:cTn id="49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9097"/>
                                    </p:animMotion>
                                  </p:childTnLst>
                                </p:cTn>
                              </p:par>
                              <p:par>
                                <p:cTn id="495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7" dur="3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4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22777 L -0.00399 -0.18172 " pathEditMode="relative" rAng="0" ptsTypes="AA">
                                      <p:cBhvr>
                                        <p:cTn id="51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486"/>
                                    </p:animMotion>
                                  </p:childTnLst>
                                </p:cTn>
                              </p:par>
                              <p:par>
                                <p:cTn id="51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-0.18172 L -0.00399 0.22777 " pathEditMode="relative" rAng="0" ptsTypes="AA">
                                      <p:cBhvr>
                                        <p:cTn id="51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463"/>
                                    </p:animMotion>
                                  </p:childTnLst>
                                </p:cTn>
                              </p:par>
                              <p:par>
                                <p:cTn id="5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8" dur="3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22777 L -0.00399 -0.00324 " pathEditMode="relative" rAng="0" ptsTypes="AA">
                                      <p:cBhvr>
                                        <p:cTn id="52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551"/>
                                    </p:animMotion>
                                  </p:childTnLst>
                                </p:cTn>
                              </p:par>
                              <p:par>
                                <p:cTn id="52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-0.18172 L -0.00399 0.00717 " pathEditMode="relative" rAng="0" ptsTypes="AA">
                                      <p:cBhvr>
                                        <p:cTn id="53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44"/>
                                    </p:animMotion>
                                  </p:childTnLst>
                                </p:cTn>
                              </p:par>
                              <p:par>
                                <p:cTn id="531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2" grpId="1"/>
      <p:bldP spid="66" grpId="0" animBg="1"/>
      <p:bldP spid="66" grpId="1" animBg="1"/>
      <p:bldP spid="66" grpId="2" animBg="1"/>
      <p:bldP spid="66" grpId="3" animBg="1"/>
      <p:bldP spid="67" grpId="0"/>
      <p:bldP spid="67" grpId="1"/>
      <p:bldP spid="67" grpId="2"/>
      <p:bldP spid="68" grpId="0" animBg="1"/>
      <p:bldP spid="68" grpId="1" animBg="1"/>
      <p:bldP spid="68" grpId="2" animBg="1"/>
      <p:bldP spid="68" grpId="3" animBg="1"/>
      <p:bldP spid="70" grpId="0"/>
      <p:bldP spid="70" grpId="1"/>
      <p:bldP spid="71" grpId="0" animBg="1"/>
      <p:bldP spid="71" grpId="1" animBg="1"/>
      <p:bldP spid="71" grpId="2" animBg="1"/>
      <p:bldP spid="71" grpId="3" animBg="1"/>
      <p:bldP spid="72" grpId="0"/>
      <p:bldP spid="72" grpId="1"/>
      <p:bldP spid="76" grpId="0" animBg="1"/>
      <p:bldP spid="76" grpId="1" animBg="1"/>
      <p:bldP spid="76" grpId="2" animBg="1"/>
      <p:bldP spid="76" grpId="3" animBg="1"/>
      <p:bldP spid="90" grpId="0"/>
      <p:bldP spid="90" grpId="1"/>
      <p:bldP spid="91" grpId="0" animBg="1"/>
      <p:bldP spid="91" grpId="1" animBg="1"/>
      <p:bldP spid="91" grpId="2" animBg="1"/>
      <p:bldP spid="91" grpId="3" animBg="1"/>
      <p:bldP spid="110" grpId="0"/>
      <p:bldP spid="110" grpId="1"/>
      <p:bldP spid="110" grpId="2"/>
      <p:bldP spid="111" grpId="0" animBg="1"/>
      <p:bldP spid="111" grpId="1" animBg="1"/>
      <p:bldP spid="111" grpId="2" animBg="1"/>
      <p:bldP spid="111" grpId="3" animBg="1"/>
      <p:bldP spid="114" grpId="0"/>
      <p:bldP spid="114" grpId="1"/>
      <p:bldP spid="115" grpId="0" animBg="1"/>
      <p:bldP spid="115" grpId="1" animBg="1"/>
      <p:bldP spid="115" grpId="2" animBg="1"/>
      <p:bldP spid="115" grpId="3" animBg="1"/>
      <p:bldP spid="117" grpId="0" animBg="1"/>
      <p:bldP spid="117" grpId="1" animBg="1"/>
      <p:bldP spid="117" grpId="2" animBg="1"/>
      <p:bldP spid="117" grpId="3" animBg="1"/>
      <p:bldP spid="119" grpId="0" animBg="1"/>
      <p:bldP spid="119" grpId="1" animBg="1"/>
      <p:bldP spid="119" grpId="2" animBg="1"/>
      <p:bldP spid="119" grpId="3" animBg="1"/>
      <p:bldP spid="124" grpId="0"/>
      <p:bldP spid="124" grpId="1"/>
      <p:bldP spid="125" grpId="0" animBg="1"/>
      <p:bldP spid="125" grpId="1" animBg="1"/>
      <p:bldP spid="125" grpId="2" animBg="1"/>
      <p:bldP spid="125" grpId="3" animBg="1"/>
      <p:bldP spid="129" grpId="0" animBg="1"/>
      <p:bldP spid="129" grpId="1" animBg="1"/>
      <p:bldP spid="129" grpId="2" animBg="1"/>
      <p:bldP spid="129" grpId="3" animBg="1"/>
      <p:bldP spid="131" grpId="0" animBg="1"/>
      <p:bldP spid="131" grpId="1" animBg="1"/>
      <p:bldP spid="131" grpId="2" animBg="1"/>
      <p:bldP spid="131" grpId="3" animBg="1"/>
      <p:bldP spid="135" grpId="0" animBg="1"/>
      <p:bldP spid="135" grpId="1" animBg="1"/>
      <p:bldP spid="135" grpId="2" animBg="1"/>
      <p:bldP spid="135" grpId="3" animBg="1"/>
      <p:bldP spid="137" grpId="0" animBg="1"/>
      <p:bldP spid="137" grpId="1" animBg="1"/>
      <p:bldP spid="137" grpId="2" animBg="1"/>
      <p:bldP spid="137" grpId="3" animBg="1"/>
      <p:bldP spid="154" grpId="0"/>
      <p:bldP spid="154" grpId="1"/>
      <p:bldP spid="106" grpId="0"/>
      <p:bldP spid="106" grpId="1"/>
      <p:bldP spid="106" grpId="2"/>
      <p:bldP spid="116" grpId="0"/>
      <p:bldP spid="116" grpId="1"/>
      <p:bldP spid="128" grpId="0"/>
      <p:bldP spid="128" grpId="1"/>
      <p:bldP spid="128" grpId="2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2" animBg="1"/>
      <p:bldP spid="33" grpId="3" animBg="1"/>
      <p:bldP spid="37" grpId="0"/>
      <p:bldP spid="37" grpId="1"/>
      <p:bldP spid="37" grpId="2"/>
      <p:bldP spid="54" grpId="0" animBg="1"/>
      <p:bldP spid="54" grpId="2" animBg="1"/>
      <p:bldP spid="80" grpId="0" animBg="1"/>
      <p:bldP spid="80" grpId="1" animBg="1"/>
      <p:bldP spid="107" grpId="0" animBg="1"/>
      <p:bldP spid="107" grpId="1" animBg="1"/>
      <p:bldP spid="107" grpId="2" animBg="1"/>
      <p:bldP spid="107" grpId="3" animBg="1"/>
      <p:bldP spid="108" grpId="0"/>
      <p:bldP spid="108" grpId="1"/>
      <p:bldP spid="109" grpId="0" animBg="1"/>
      <p:bldP spid="109" grpId="1" animBg="1"/>
      <p:bldP spid="109" grpId="2" animBg="1"/>
      <p:bldP spid="109" grpId="3" animBg="1"/>
      <p:bldP spid="112" grpId="0"/>
      <p:bldP spid="112" grpId="1"/>
      <p:bldP spid="113" grpId="0" animBg="1"/>
      <p:bldP spid="113" grpId="1" animBg="1"/>
      <p:bldP spid="113" grpId="2" animBg="1"/>
      <p:bldP spid="113" grpId="3" animBg="1"/>
      <p:bldP spid="118" grpId="0"/>
      <p:bldP spid="118" grpId="1"/>
      <p:bldP spid="120" grpId="0"/>
      <p:bldP spid="120" grpId="1"/>
      <p:bldP spid="120" grpId="2"/>
      <p:bldP spid="121" grpId="0" animBg="1"/>
      <p:bldP spid="121" grpId="1" animBg="1"/>
      <p:bldP spid="121" grpId="2" animBg="1"/>
      <p:bldP spid="121" grpId="3" animBg="1"/>
      <p:bldP spid="122" grpId="0"/>
      <p:bldP spid="122" grpId="1"/>
      <p:bldP spid="122" grpId="2"/>
      <p:bldP spid="123" grpId="0" animBg="1"/>
      <p:bldP spid="123" grpId="1" animBg="1"/>
      <p:bldP spid="123" grpId="2" animBg="1"/>
      <p:bldP spid="123" grpId="3" animBg="1"/>
      <p:bldP spid="130" grpId="0"/>
      <p:bldP spid="130" grpId="1"/>
      <p:bldP spid="132" grpId="0"/>
      <p:bldP spid="132" grpId="1"/>
      <p:bldP spid="133" grpId="0" animBg="1"/>
      <p:bldP spid="133" grpId="1" animBg="1"/>
      <p:bldP spid="133" grpId="2" animBg="1"/>
      <p:bldP spid="133" grpId="3" animBg="1"/>
      <p:bldP spid="134" grpId="0"/>
      <p:bldP spid="134" grpId="1"/>
      <p:bldP spid="136" grpId="0"/>
      <p:bldP spid="136" grpId="1"/>
      <p:bldP spid="138" grpId="0"/>
      <p:bldP spid="138" grpId="1"/>
      <p:bldP spid="138" grpId="2"/>
      <p:bldP spid="139" grpId="0" animBg="1"/>
      <p:bldP spid="139" grpId="1" animBg="1"/>
      <p:bldP spid="139" grpId="2" animBg="1"/>
      <p:bldP spid="139" grpId="3" animBg="1"/>
      <p:bldP spid="140" grpId="0"/>
      <p:bldP spid="140" grpId="1"/>
      <p:bldP spid="149" grpId="0" animBg="1"/>
      <p:bldP spid="149" grpId="1" animBg="1"/>
      <p:bldP spid="149" grpId="2" animBg="1"/>
      <p:bldP spid="149" grpId="3" animBg="1"/>
      <p:bldP spid="149" grpId="4" animBg="1"/>
      <p:bldP spid="150" grpId="0" animBg="1"/>
      <p:bldP spid="150" grpId="1" animBg="1"/>
      <p:bldP spid="150" grpId="2" animBg="1"/>
      <p:bldP spid="150" grpId="3" animBg="1"/>
      <p:bldP spid="150" grpId="4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0620" y="2164290"/>
            <a:ext cx="3719462" cy="2764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42406" y="2164289"/>
            <a:ext cx="3734049" cy="2756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2966887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CBOW is</a:t>
            </a:r>
          </a:p>
          <a:p>
            <a:pPr algn="ctr"/>
            <a:r>
              <a:rPr lang="en-US" altLang="ko-KR" dirty="0"/>
              <a:t>SKIPGRAM is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22056" y="2164290"/>
            <a:ext cx="3644230" cy="2756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539552" y="548680"/>
            <a:ext cx="1224136" cy="360040"/>
          </a:xfrm>
          <a:prstGeom prst="roundRect">
            <a:avLst/>
          </a:prstGeom>
          <a:noFill/>
          <a:ln w="28575"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54868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drawio</a:t>
            </a:r>
            <a:endParaRPr lang="ko-KR" altLang="en-US" sz="14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539552" y="1124744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286000" y="539388"/>
            <a:ext cx="7038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초안</a:t>
            </a:r>
            <a:r>
              <a:rPr lang="en-US" altLang="ko-KR" dirty="0"/>
              <a:t>) results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171352" y="517902"/>
            <a:ext cx="6336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/>
              <a:t>Code_diagram</a:t>
            </a:r>
            <a:r>
              <a:rPr lang="en-US" altLang="ko-KR" dirty="0"/>
              <a:t> &amp; Models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92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6785484"/>
            <a:ext cx="83529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/>
            <a:r>
              <a:rPr lang="ko-KR" altLang="en-US" dirty="0"/>
              <a:t>감사합니다</a:t>
            </a:r>
            <a:endParaRPr lang="en-US" altLang="ko-KR" dirty="0"/>
          </a:p>
          <a:p>
            <a:pPr algn="ctr" fontAlgn="base" latinLnBrk="0"/>
            <a:r>
              <a:rPr lang="en-US" altLang="ko-KR" dirty="0"/>
              <a:t> </a:t>
            </a:r>
          </a:p>
          <a:p>
            <a:pPr algn="ctr" fontAlgn="base" latinLnBrk="0"/>
            <a:r>
              <a:rPr lang="en-US" altLang="ko-KR" dirty="0"/>
              <a:t>1</a:t>
            </a:r>
            <a:r>
              <a:rPr lang="ko-KR" altLang="en-US" dirty="0"/>
              <a:t>조</a:t>
            </a:r>
            <a:endParaRPr lang="en-US" altLang="ko-KR" dirty="0"/>
          </a:p>
          <a:p>
            <a:pPr algn="ctr" fontAlgn="base" latinLnBrk="0"/>
            <a:endParaRPr lang="en-US" altLang="ko-KR" dirty="0"/>
          </a:p>
          <a:p>
            <a:pPr algn="ctr" fontAlgn="base" latinLnBrk="0"/>
            <a:r>
              <a:rPr lang="ko-KR" altLang="en-US" dirty="0" err="1"/>
              <a:t>최민혁</a:t>
            </a:r>
            <a:endParaRPr lang="en-US" altLang="ko-KR" dirty="0"/>
          </a:p>
          <a:p>
            <a:pPr algn="ctr" fontAlgn="base" latinLnBrk="0"/>
            <a:endParaRPr lang="en-US" altLang="ko-KR" dirty="0"/>
          </a:p>
          <a:p>
            <a:pPr algn="ctr" fontAlgn="base" latinLnBrk="0"/>
            <a:r>
              <a:rPr lang="ko-KR" altLang="en-US" dirty="0" err="1"/>
              <a:t>유원석</a:t>
            </a:r>
            <a:endParaRPr lang="en-US" altLang="ko-KR" dirty="0"/>
          </a:p>
          <a:p>
            <a:pPr algn="ctr" fontAlgn="base" latinLnBrk="0"/>
            <a:endParaRPr lang="en-US" altLang="ko-KR" dirty="0"/>
          </a:p>
          <a:p>
            <a:pPr algn="ctr" fontAlgn="base" latinLnBrk="0"/>
            <a:r>
              <a:rPr lang="en-US" altLang="ko-KR" dirty="0"/>
              <a:t>- </a:t>
            </a:r>
            <a:r>
              <a:rPr lang="ko-KR" altLang="en-US" dirty="0"/>
              <a:t>참고 자료 </a:t>
            </a:r>
            <a:r>
              <a:rPr lang="en-US" altLang="ko-KR" dirty="0"/>
              <a:t>/ </a:t>
            </a:r>
            <a:r>
              <a:rPr lang="ko-KR" altLang="en-US" dirty="0"/>
              <a:t>출처 </a:t>
            </a:r>
            <a:r>
              <a:rPr lang="en-US" altLang="ko-KR" dirty="0"/>
              <a:t>–</a:t>
            </a:r>
          </a:p>
          <a:p>
            <a:pPr algn="ctr" fontAlgn="base" latinLnBrk="0"/>
            <a:endParaRPr lang="en-US" altLang="ko-KR" dirty="0"/>
          </a:p>
          <a:p>
            <a:pPr algn="ctr" fontAlgn="base" latinLnBrk="0"/>
            <a:r>
              <a:rPr lang="ko-KR" altLang="en-US" dirty="0"/>
              <a:t>밑바닥부터 시작하는 딥러닝</a:t>
            </a:r>
            <a:r>
              <a:rPr lang="en-US" altLang="ko-K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5505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48148E-6 L 0.00781 -2.99444 " pathEditMode="relative" rAng="0" ptsTypes="AA">
                                      <p:cBhvr>
                                        <p:cTn id="6" dur="1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" y="-14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2782</TotalTime>
  <Words>87</Words>
  <Application>Microsoft Office PowerPoint</Application>
  <PresentationFormat>화면 슬라이드 쇼(4:3)</PresentationFormat>
  <Paragraphs>49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나눔손글씨 펜</vt:lpstr>
      <vt:lpstr>맑은 고딕</vt:lpstr>
      <vt:lpstr>맑은 고딕 (본문)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SAU</dc:creator>
  <cp:lastModifiedBy>user</cp:lastModifiedBy>
  <cp:revision>244</cp:revision>
  <dcterms:created xsi:type="dcterms:W3CDTF">2013-10-31T01:39:58Z</dcterms:created>
  <dcterms:modified xsi:type="dcterms:W3CDTF">2020-05-18T14:06:51Z</dcterms:modified>
</cp:coreProperties>
</file>