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21" r:id="rId2"/>
    <p:sldId id="323" r:id="rId3"/>
    <p:sldId id="308" r:id="rId4"/>
    <p:sldId id="328" r:id="rId5"/>
    <p:sldId id="324" r:id="rId6"/>
    <p:sldId id="325" r:id="rId7"/>
    <p:sldId id="32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A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2884" autoAdjust="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FA26-7692-4EB8-9592-B14ED50F2F6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E4E3B-D9E4-43BE-83DD-BF838CBBE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3D81B-2AE8-4F80-877F-FBAC6AEF5A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8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5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9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4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1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0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6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0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00F9-C9C5-4BFB-800A-2971B3095461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5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ep learning에 대한 이미지 검색결과">
            <a:extLst>
              <a:ext uri="{FF2B5EF4-FFF2-40B4-BE49-F238E27FC236}">
                <a16:creationId xmlns:a16="http://schemas.microsoft.com/office/drawing/2014/main" xmlns="" id="{0AC445E3-C482-4CC7-A1D4-504C1BAA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0"/>
            <a:ext cx="1371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9875A8-6FC3-4FF4-B725-11AFABB89F60}"/>
              </a:ext>
            </a:extLst>
          </p:cNvPr>
          <p:cNvSpPr txBox="1"/>
          <p:nvPr/>
        </p:nvSpPr>
        <p:spPr>
          <a:xfrm>
            <a:off x="2378861" y="2133677"/>
            <a:ext cx="4873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맑은 고딕 (본문)"/>
              </a:rPr>
              <a:t>Data Science</a:t>
            </a:r>
            <a:endParaRPr lang="ko-KR" altLang="en-US" sz="6000" b="1" dirty="0"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73C68B-A71F-48DA-9679-202DFAB1C70A}"/>
              </a:ext>
            </a:extLst>
          </p:cNvPr>
          <p:cNvSpPr txBox="1"/>
          <p:nvPr/>
        </p:nvSpPr>
        <p:spPr>
          <a:xfrm>
            <a:off x="2051720" y="3256201"/>
            <a:ext cx="5527732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맑은 고딕 (본문)"/>
              </a:rPr>
              <a:t>SKPGRAM / CBOW (</a:t>
            </a:r>
            <a:r>
              <a:rPr lang="en-US" altLang="ko-KR" sz="2400" dirty="0" err="1">
                <a:solidFill>
                  <a:schemeClr val="bg1"/>
                </a:solidFill>
                <a:latin typeface="맑은 고딕 (본문)"/>
              </a:rPr>
              <a:t>softmax</a:t>
            </a:r>
            <a:r>
              <a:rPr lang="en-US" altLang="ko-KR" sz="2400" dirty="0">
                <a:solidFill>
                  <a:schemeClr val="bg1"/>
                </a:solidFill>
                <a:latin typeface="맑은 고딕 (본문)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9DE81C-5F1A-4CBA-BCAA-D0C57E405096}"/>
              </a:ext>
            </a:extLst>
          </p:cNvPr>
          <p:cNvSpPr txBox="1"/>
          <p:nvPr/>
        </p:nvSpPr>
        <p:spPr>
          <a:xfrm>
            <a:off x="3270582" y="4342601"/>
            <a:ext cx="2756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 (본문)"/>
              </a:rPr>
              <a:t>Computer Sci. </a:t>
            </a:r>
            <a:r>
              <a:rPr lang="ko-KR" altLang="en-US" sz="2000" b="1" dirty="0" err="1">
                <a:latin typeface="맑은 고딕 (본문)"/>
              </a:rPr>
              <a:t>최민혁</a:t>
            </a:r>
            <a:endParaRPr lang="ko-KR" altLang="en-US" sz="2000" b="1" dirty="0">
              <a:latin typeface="맑은 고딕 (본문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1A0D063-ED01-4AC8-B61F-B2F742558A08}"/>
              </a:ext>
            </a:extLst>
          </p:cNvPr>
          <p:cNvSpPr txBox="1"/>
          <p:nvPr/>
        </p:nvSpPr>
        <p:spPr>
          <a:xfrm>
            <a:off x="3270582" y="4887823"/>
            <a:ext cx="2756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 (본문)"/>
              </a:rPr>
              <a:t>Computer Sci. </a:t>
            </a:r>
            <a:r>
              <a:rPr lang="ko-KR" altLang="en-US" sz="2000" b="1" dirty="0" err="1">
                <a:latin typeface="맑은 고딕 (본문)"/>
              </a:rPr>
              <a:t>유원석</a:t>
            </a:r>
            <a:endParaRPr lang="ko-KR" altLang="en-US" sz="2000" b="1" dirty="0">
              <a:latin typeface="맑은 고딕 (본문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8F4708-12C9-4722-98E6-2AF530862DEE}"/>
              </a:ext>
            </a:extLst>
          </p:cNvPr>
          <p:cNvSpPr txBox="1"/>
          <p:nvPr/>
        </p:nvSpPr>
        <p:spPr>
          <a:xfrm>
            <a:off x="3270582" y="4612819"/>
            <a:ext cx="2499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 (본문)"/>
              </a:rPr>
              <a:t>Computer Sci. </a:t>
            </a:r>
            <a:r>
              <a:rPr lang="ko-KR" altLang="en-US" sz="2000" b="1" dirty="0">
                <a:latin typeface="맑은 고딕 (본문)"/>
              </a:rPr>
              <a:t>창준</a:t>
            </a:r>
          </a:p>
        </p:txBody>
      </p:sp>
    </p:spTree>
    <p:extLst>
      <p:ext uri="{BB962C8B-B14F-4D97-AF65-F5344CB8AC3E}">
        <p14:creationId xmlns:p14="http://schemas.microsoft.com/office/powerpoint/2010/main" val="210599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516507" y="632301"/>
            <a:ext cx="703852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600" b="1" dirty="0"/>
              <a:t>Implementation diagram</a:t>
            </a:r>
            <a:endParaRPr lang="ko-KR" altLang="en-US" sz="2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7534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B671291-4A8D-44DA-8B1F-0E2AFB45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13978"/>
            <a:ext cx="7164459" cy="24362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2941" y="5669458"/>
            <a:ext cx="640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>
                <a:solidFill>
                  <a:srgbClr val="FF0000"/>
                </a:solidFill>
              </a:rPr>
              <a:t>So we needed to break whole corpus into slices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3443324"/>
            <a:ext cx="8004596" cy="192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712447" y="141277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979712" y="861479"/>
            <a:ext cx="703852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600" b="1" dirty="0"/>
              <a:t>Challenge</a:t>
            </a:r>
            <a:endParaRPr lang="ko-KR" alt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595" y="2110462"/>
            <a:ext cx="260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Limited </a:t>
            </a:r>
            <a:r>
              <a:rPr lang="en-US" altLang="ko-KR" i="1" dirty="0" err="1"/>
              <a:t>traning</a:t>
            </a:r>
            <a:r>
              <a:rPr lang="en-US" altLang="ko-KR" i="1" dirty="0"/>
              <a:t> time</a:t>
            </a:r>
            <a:endParaRPr lang="ko-KR" alt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20072" y="3644860"/>
            <a:ext cx="260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Lack of memory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6109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305416" y="2161790"/>
            <a:ext cx="562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최민혁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50%, 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창준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10%, </a:t>
            </a:r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유원석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40%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C733D66C-ADDB-4EC5-BC02-2DBD14A81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81" y="1313389"/>
            <a:ext cx="4449969" cy="445181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1D13433-70D7-46C5-8DB6-D4CA9BC2C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51" y="1312196"/>
            <a:ext cx="4403311" cy="449306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C5D7D28-2FF8-421F-9742-2F792B23DD7E}"/>
              </a:ext>
            </a:extLst>
          </p:cNvPr>
          <p:cNvSpPr txBox="1"/>
          <p:nvPr/>
        </p:nvSpPr>
        <p:spPr>
          <a:xfrm>
            <a:off x="1505404" y="1433969"/>
            <a:ext cx="683792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■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Learning rate = 0.05</a:t>
            </a:r>
          </a:p>
          <a:p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■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Iteration = 1000</a:t>
            </a:r>
          </a:p>
          <a:p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■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Batch size = 100</a:t>
            </a:r>
          </a:p>
          <a:p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■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Learning rate = 0.05</a:t>
            </a:r>
          </a:p>
          <a:p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■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Window size = 3</a:t>
            </a:r>
          </a:p>
          <a:p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■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Size of hidden layer = 64</a:t>
            </a:r>
          </a:p>
          <a:p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●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Subset</a:t>
            </a:r>
          </a:p>
          <a:p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Because of a huge size of data, we needed to take a part of data which is used in debugging the code.</a:t>
            </a:r>
          </a:p>
          <a:p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&gt; Set to 1e-4 when debugging</a:t>
            </a:r>
          </a:p>
          <a:p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&gt; Set to 1.0 when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● </a:t>
            </a:r>
            <a:r>
              <a:rPr lang="en-US" altLang="ko-KR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Slicelen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= 1000</a:t>
            </a:r>
          </a:p>
          <a:p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A length of one slice of data. Slices are partly overlapped in proportion to window size so that some contexts won’t be omitted</a:t>
            </a:r>
          </a:p>
          <a:p>
            <a:pPr algn="ctr"/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1316155" y="1431004"/>
            <a:ext cx="45719" cy="42810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 flipH="1">
            <a:off x="1316186" y="1384774"/>
            <a:ext cx="45719" cy="42810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497061" y="2149752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2159531" y="33742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1746249" y="2812496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1763688" y="3932507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7544" y="476672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CBOW</a:t>
            </a:r>
            <a:endParaRPr lang="ko-KR" altLang="en-US" sz="15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432197" y="549829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SKIPGRAM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452320" y="5805264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536" y="5805264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feature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740352" y="60238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Role</a:t>
            </a:r>
            <a:endParaRPr lang="ko-KR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88992" y="6093296"/>
            <a:ext cx="5544616" cy="72008"/>
            <a:chOff x="1763688" y="885975"/>
            <a:chExt cx="5544616" cy="72008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763688" y="885975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 rot="16200000">
            <a:off x="-1095670" y="3529836"/>
            <a:ext cx="4320479" cy="90012"/>
            <a:chOff x="1763688" y="922173"/>
            <a:chExt cx="5544616" cy="3581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763688" y="922173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 rot="16200000">
            <a:off x="5967154" y="3528010"/>
            <a:ext cx="4320479" cy="90012"/>
            <a:chOff x="1763688" y="922173"/>
            <a:chExt cx="5544616" cy="3581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763688" y="922173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6250" y="2401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1763688" y="908720"/>
            <a:ext cx="5544616" cy="72008"/>
            <a:chOff x="1763688" y="885975"/>
            <a:chExt cx="5544616" cy="7200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763688" y="885975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모서리가 둥근 직사각형 79"/>
          <p:cNvSpPr/>
          <p:nvPr/>
        </p:nvSpPr>
        <p:spPr>
          <a:xfrm>
            <a:off x="474356" y="480051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SKIPGRAM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304973" y="1384774"/>
            <a:ext cx="45719" cy="4327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894560" y="3348676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유원석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: trainer 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작성과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SKIPGRAM 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실행과 디버깅</a:t>
            </a:r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199456" y="4666644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평가 및 보고서작성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: </a:t>
            </a:r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최민혁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,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유원석</a:t>
            </a:r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197671" y="4634283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1505404" y="279291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최민혁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: model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과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trainer 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작성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그리고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CBOW 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실행과 디버깅</a:t>
            </a:r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691680" y="3959614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창준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온라인 강의로 인하여 소통이 잘 이뤄지지 않았습니다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.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2195736" y="3239265"/>
            <a:ext cx="5112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2195736" y="3239265"/>
            <a:ext cx="5112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5FB4CC2-5156-4571-BAE6-5DBC4E119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70" y="2562226"/>
            <a:ext cx="5000000" cy="18095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718744A-7974-4C53-B59A-44D253112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95" y="2524238"/>
            <a:ext cx="4923809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2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73386 0.00741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84" y="37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301 L 0.73819 0.02431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71" y="106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72379 0.00833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81" y="417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3 0.01204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602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6 3.7037E-7 L 0.59115 0.00093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49" y="46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-2.59259E-6 L 0.64531 0.00185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57" y="93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-4.07407E-6 L 0.5941 0.00463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05" y="231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1.11111E-6 L 0.48298 0.00463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9" y="231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3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1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3.7037E-6 L -0.00399 0.22777 " pathEditMode="relative" rAng="0" ptsTypes="AA">
                                      <p:cBhvr>
                                        <p:cTn id="2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1389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6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3.7037E-6 L -0.00399 -0.18172 " pathEditMode="relative" rAng="0" ptsTypes="AA">
                                      <p:cBhvr>
                                        <p:cTn id="2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9097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22777 L -0.00399 -0.18172 " pathEditMode="relative" rAng="0" ptsTypes="AA">
                                      <p:cBhvr>
                                        <p:cTn id="25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86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8172 L -0.00399 0.22777 " pathEditMode="relative" rAng="0" ptsTypes="AA">
                                      <p:cBhvr>
                                        <p:cTn id="25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463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22777 L -0.00399 -0.00324 " pathEditMode="relative" rAng="0" ptsTypes="AA">
                                      <p:cBhvr>
                                        <p:cTn id="27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8172 L -0.00399 0.00717 " pathEditMode="relative" rAng="0" ptsTypes="AA">
                                      <p:cBhvr>
                                        <p:cTn id="27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8" grpId="1"/>
      <p:bldP spid="128" grpId="2"/>
      <p:bldP spid="56" grpId="0"/>
      <p:bldP spid="56" grpId="1"/>
      <p:bldP spid="66" grpId="0" animBg="1"/>
      <p:bldP spid="66" grpId="1" animBg="1"/>
      <p:bldP spid="66" grpId="2" animBg="1"/>
      <p:bldP spid="66" grpId="3" animBg="1"/>
      <p:bldP spid="117" grpId="0" animBg="1"/>
      <p:bldP spid="117" grpId="1" animBg="1"/>
      <p:bldP spid="117" grpId="2" animBg="1"/>
      <p:bldP spid="117" grpId="3" animBg="1"/>
      <p:bldP spid="129" grpId="0" animBg="1"/>
      <p:bldP spid="129" grpId="1" animBg="1"/>
      <p:bldP spid="129" grpId="2" animBg="1"/>
      <p:bldP spid="129" grpId="3" animBg="1"/>
      <p:bldP spid="131" grpId="0" animBg="1"/>
      <p:bldP spid="131" grpId="1" animBg="1"/>
      <p:bldP spid="131" grpId="2" animBg="1"/>
      <p:bldP spid="131" grpId="3" animBg="1"/>
      <p:bldP spid="135" grpId="0" animBg="1"/>
      <p:bldP spid="135" grpId="1" animBg="1"/>
      <p:bldP spid="135" grpId="2" animBg="1"/>
      <p:bldP spid="135" grpId="3" animBg="1"/>
      <p:bldP spid="137" grpId="0" animBg="1"/>
      <p:bldP spid="137" grpId="1" animBg="1"/>
      <p:bldP spid="137" grpId="2" animBg="1"/>
      <p:bldP spid="137" grpId="3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7" grpId="0"/>
      <p:bldP spid="37" grpId="1"/>
      <p:bldP spid="37" grpId="2"/>
      <p:bldP spid="80" grpId="0" animBg="1"/>
      <p:bldP spid="80" grpId="1" animBg="1"/>
      <p:bldP spid="107" grpId="0" animBg="1"/>
      <p:bldP spid="107" grpId="1" animBg="1"/>
      <p:bldP spid="107" grpId="2" animBg="1"/>
      <p:bldP spid="107" grpId="3" animBg="1"/>
      <p:bldP spid="130" grpId="0"/>
      <p:bldP spid="130" grpId="1"/>
      <p:bldP spid="132" grpId="0"/>
      <p:bldP spid="132" grpId="1"/>
      <p:bldP spid="133" grpId="0" animBg="1"/>
      <p:bldP spid="133" grpId="1" animBg="1"/>
      <p:bldP spid="133" grpId="2" animBg="1"/>
      <p:bldP spid="133" grpId="3" animBg="1"/>
      <p:bldP spid="134" grpId="0"/>
      <p:bldP spid="134" grpId="1"/>
      <p:bldP spid="136" grpId="0"/>
      <p:bldP spid="136" grpId="1"/>
      <p:bldP spid="149" grpId="0" animBg="1"/>
      <p:bldP spid="149" grpId="1" animBg="1"/>
      <p:bldP spid="149" grpId="2" animBg="1"/>
      <p:bldP spid="149" grpId="3" animBg="1"/>
      <p:bldP spid="149" grpId="4" animBg="1"/>
      <p:bldP spid="150" grpId="0" animBg="1"/>
      <p:bldP spid="150" grpId="1" animBg="1"/>
      <p:bldP spid="150" grpId="2" animBg="1"/>
      <p:bldP spid="150" grpId="3" animBg="1"/>
      <p:bldP spid="150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55576" y="1065749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907704" y="486555"/>
            <a:ext cx="703852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600" b="1" dirty="0"/>
              <a:t>Training image</a:t>
            </a:r>
            <a:endParaRPr lang="ko-KR" altLang="en-US" sz="2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27085A5-EBEB-4282-9135-643C44787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53823"/>
            <a:ext cx="2448272" cy="48965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86338"/>
            <a:ext cx="2426462" cy="48315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0604" y="1330254"/>
            <a:ext cx="260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CBOW</a:t>
            </a:r>
            <a:endParaRPr lang="ko-KR" alt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24128" y="1297739"/>
            <a:ext cx="260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Skip-gram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43694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55576" y="1065749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907704" y="486555"/>
            <a:ext cx="703852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600" b="1" dirty="0"/>
              <a:t>Similarity test</a:t>
            </a:r>
            <a:endParaRPr lang="ko-KR" altLang="en-US" sz="2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50604" y="1202706"/>
            <a:ext cx="119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CBOW</a:t>
            </a:r>
            <a:endParaRPr lang="ko-KR" alt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24128" y="117019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Skip-gram</a:t>
            </a:r>
            <a:endParaRPr lang="ko-KR" altLang="en-US" b="1" i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FE19FE3-78E1-4E46-B273-737650F3F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36730"/>
            <a:ext cx="2512841" cy="40284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9" y="1649306"/>
            <a:ext cx="3375547" cy="38549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0429" y="5795409"/>
            <a:ext cx="7469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Result was not satisfactory</a:t>
            </a:r>
          </a:p>
          <a:p>
            <a:pPr algn="ctr"/>
            <a:r>
              <a:rPr lang="en-US" altLang="ko-KR" sz="1600" b="1" i="1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Why? </a:t>
            </a:r>
            <a:r>
              <a:rPr lang="ko-KR" altLang="en-US" sz="1600" b="1" i="1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→ </a:t>
            </a:r>
            <a:r>
              <a:rPr lang="en-US" altLang="ko-KR" sz="1600" b="1" dirty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Lack of training time and data</a:t>
            </a:r>
          </a:p>
        </p:txBody>
      </p:sp>
    </p:spTree>
    <p:extLst>
      <p:ext uri="{BB962C8B-B14F-4D97-AF65-F5344CB8AC3E}">
        <p14:creationId xmlns:p14="http://schemas.microsoft.com/office/powerpoint/2010/main" val="134480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844824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dirty="0"/>
              <a:t>감사합니다</a:t>
            </a:r>
            <a:endParaRPr lang="en-US" altLang="ko-KR" dirty="0"/>
          </a:p>
          <a:p>
            <a:pPr algn="ctr" fontAlgn="base" latinLnBrk="0"/>
            <a:r>
              <a:rPr lang="en-US" altLang="ko-KR" dirty="0"/>
              <a:t> </a:t>
            </a:r>
          </a:p>
          <a:p>
            <a:pPr algn="ctr" fontAlgn="base" latinLnBrk="0"/>
            <a:r>
              <a:rPr lang="en-US" altLang="ko-KR" dirty="0"/>
              <a:t>1</a:t>
            </a:r>
            <a:r>
              <a:rPr lang="ko-KR" altLang="en-US" dirty="0"/>
              <a:t>조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 err="1"/>
              <a:t>최민혁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 err="1"/>
              <a:t>유원석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en-US" altLang="ko-KR" dirty="0"/>
              <a:t>- </a:t>
            </a:r>
            <a:r>
              <a:rPr lang="ko-KR" altLang="en-US" dirty="0"/>
              <a:t>참고 자료 </a:t>
            </a:r>
            <a:r>
              <a:rPr lang="en-US" altLang="ko-KR" dirty="0"/>
              <a:t>/ </a:t>
            </a:r>
            <a:r>
              <a:rPr lang="ko-KR" altLang="en-US" dirty="0"/>
              <a:t>출처 </a:t>
            </a:r>
            <a:r>
              <a:rPr lang="en-US" altLang="ko-KR" dirty="0"/>
              <a:t>–</a:t>
            </a:r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/>
              <a:t>밑바닥부터 시작하는 딥러닝</a:t>
            </a: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50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221</Words>
  <Application>Microsoft Office PowerPoint</Application>
  <PresentationFormat>화면 슬라이드 쇼(4:3)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나눔손글씨 펜</vt:lpstr>
      <vt:lpstr>맑은 고딕</vt:lpstr>
      <vt:lpstr>맑은 고딕 (본문)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SAU</dc:creator>
  <cp:lastModifiedBy>minhyuk</cp:lastModifiedBy>
  <cp:revision>268</cp:revision>
  <dcterms:created xsi:type="dcterms:W3CDTF">2013-10-31T01:39:58Z</dcterms:created>
  <dcterms:modified xsi:type="dcterms:W3CDTF">2020-05-20T09:52:26Z</dcterms:modified>
</cp:coreProperties>
</file>