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256" r:id="rId2"/>
    <p:sldId id="334" r:id="rId3"/>
    <p:sldId id="263" r:id="rId4"/>
    <p:sldId id="416" r:id="rId5"/>
    <p:sldId id="417" r:id="rId6"/>
    <p:sldId id="418" r:id="rId7"/>
    <p:sldId id="419" r:id="rId8"/>
    <p:sldId id="420" r:id="rId9"/>
    <p:sldId id="483" r:id="rId10"/>
    <p:sldId id="509" r:id="rId11"/>
    <p:sldId id="422" r:id="rId12"/>
    <p:sldId id="421" r:id="rId13"/>
    <p:sldId id="424" r:id="rId14"/>
    <p:sldId id="425" r:id="rId15"/>
    <p:sldId id="426" r:id="rId16"/>
    <p:sldId id="427" r:id="rId17"/>
    <p:sldId id="428" r:id="rId18"/>
    <p:sldId id="430" r:id="rId19"/>
    <p:sldId id="431" r:id="rId20"/>
    <p:sldId id="485" r:id="rId21"/>
    <p:sldId id="429" r:id="rId22"/>
    <p:sldId id="435" r:id="rId23"/>
    <p:sldId id="433" r:id="rId24"/>
    <p:sldId id="434" r:id="rId25"/>
    <p:sldId id="432" r:id="rId26"/>
    <p:sldId id="437" r:id="rId27"/>
    <p:sldId id="438" r:id="rId28"/>
    <p:sldId id="440" r:id="rId29"/>
    <p:sldId id="441" r:id="rId30"/>
    <p:sldId id="442" r:id="rId31"/>
    <p:sldId id="443" r:id="rId32"/>
    <p:sldId id="487" r:id="rId33"/>
    <p:sldId id="488" r:id="rId34"/>
    <p:sldId id="489" r:id="rId35"/>
    <p:sldId id="510" r:id="rId36"/>
    <p:sldId id="444" r:id="rId37"/>
    <p:sldId id="447" r:id="rId38"/>
    <p:sldId id="448" r:id="rId39"/>
    <p:sldId id="445" r:id="rId40"/>
    <p:sldId id="449" r:id="rId41"/>
    <p:sldId id="450" r:id="rId42"/>
    <p:sldId id="491" r:id="rId43"/>
    <p:sldId id="451" r:id="rId44"/>
    <p:sldId id="453" r:id="rId45"/>
    <p:sldId id="454" r:id="rId46"/>
    <p:sldId id="455" r:id="rId47"/>
    <p:sldId id="456" r:id="rId48"/>
    <p:sldId id="457" r:id="rId49"/>
    <p:sldId id="492" r:id="rId50"/>
    <p:sldId id="493" r:id="rId51"/>
    <p:sldId id="498" r:id="rId52"/>
    <p:sldId id="511" r:id="rId53"/>
    <p:sldId id="452" r:id="rId54"/>
    <p:sldId id="460" r:id="rId55"/>
    <p:sldId id="461" r:id="rId56"/>
    <p:sldId id="462" r:id="rId57"/>
    <p:sldId id="463" r:id="rId58"/>
    <p:sldId id="464" r:id="rId59"/>
    <p:sldId id="499" r:id="rId60"/>
    <p:sldId id="500" r:id="rId61"/>
    <p:sldId id="501" r:id="rId62"/>
    <p:sldId id="502" r:id="rId63"/>
    <p:sldId id="504" r:id="rId64"/>
    <p:sldId id="503" r:id="rId65"/>
    <p:sldId id="465" r:id="rId66"/>
    <p:sldId id="466" r:id="rId67"/>
    <p:sldId id="506" r:id="rId68"/>
    <p:sldId id="507" r:id="rId69"/>
    <p:sldId id="508" r:id="rId70"/>
    <p:sldId id="505" r:id="rId71"/>
    <p:sldId id="482" r:id="rId72"/>
    <p:sldId id="471" r:id="rId73"/>
    <p:sldId id="470" r:id="rId74"/>
    <p:sldId id="512" r:id="rId75"/>
    <p:sldId id="39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296"/>
    <a:srgbClr val="15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.png"/><Relationship Id="rId7" Type="http://schemas.openxmlformats.org/officeDocument/2006/relationships/image" Target="../media/image2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6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2.png"/><Relationship Id="rId18" Type="http://schemas.openxmlformats.org/officeDocument/2006/relationships/image" Target="../media/image670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0.png"/><Relationship Id="rId2" Type="http://schemas.openxmlformats.org/officeDocument/2006/relationships/image" Target="../media/image56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4.png"/><Relationship Id="rId18" Type="http://schemas.openxmlformats.org/officeDocument/2006/relationships/image" Target="../media/image670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0.png"/><Relationship Id="rId2" Type="http://schemas.openxmlformats.org/officeDocument/2006/relationships/image" Target="../media/image5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6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8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pytorch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3F74-8A6F-4E75-B3C6-4ADDD94A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E527B-18D5-415A-B44D-D6C48E40E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Multi-Layer 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mtClean="0"/>
              <a:t>Evaluation (</a:t>
            </a:r>
            <a:r>
              <a:rPr lang="en-US" altLang="ko-KR"/>
              <a:t>forward </a:t>
            </a:r>
            <a:r>
              <a:rPr lang="en-US" altLang="ko-KR" smtClean="0"/>
              <a:t>propagation)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20863"/>
            <a:ext cx="6543675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2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4749" y="3641271"/>
            <a:ext cx="1426028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Input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065006" y="3641271"/>
            <a:ext cx="1426028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990777" y="4011385"/>
            <a:ext cx="60742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904014" y="3292929"/>
            <a:ext cx="2220686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/>
              <a:t>Transform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480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1026" name="Picture 2" descr="Image result for neu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7" y="2343961"/>
            <a:ext cx="5547436" cy="36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3961"/>
            <a:ext cx="5981700" cy="3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0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55626" y="4006736"/>
            <a:ext cx="468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Weighted Sum + Nonlinear Function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6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3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66857" y="4951802"/>
                <a:ext cx="3273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4951802"/>
                <a:ext cx="3273460" cy="369332"/>
              </a:xfrm>
              <a:prstGeom prst="rect">
                <a:avLst/>
              </a:prstGeom>
              <a:blipFill>
                <a:blip r:embed="rId5"/>
                <a:stretch>
                  <a:fillRect l="-111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26722" y="4524581"/>
                <a:ext cx="124957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22" y="4524581"/>
                <a:ext cx="1249573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43732" y="6075722"/>
            <a:ext cx="28148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Matrix Multiplication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000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             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𝑒𝑙𝑠𝑒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4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Perceptron can deal with </a:t>
            </a:r>
            <a:r>
              <a:rPr lang="en-US" altLang="ko-KR" dirty="0" smtClean="0">
                <a:solidFill>
                  <a:srgbClr val="FF0000"/>
                </a:solidFill>
              </a:rPr>
              <a:t>linearly separable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94414" y="447947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889171" y="299901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082394" y="35977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49" y="340178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00332" y="34854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57057" y="34562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78183" y="346166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19760" y="386170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39962" y="376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29575" y="319904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66632" y="389708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6236497" y="408588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512378" y="367121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520542" y="39998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6019973" y="424917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6433456" y="425767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966856" y="39254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6879770" y="335773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294414" y="2999015"/>
            <a:ext cx="2846615" cy="2394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4563" y="4257679"/>
                <a:ext cx="1865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563" y="4257679"/>
                <a:ext cx="1865703" cy="369332"/>
              </a:xfrm>
              <a:prstGeom prst="rect">
                <a:avLst/>
              </a:prstGeom>
              <a:blipFill>
                <a:blip r:embed="rId2"/>
                <a:stretch>
                  <a:fillRect l="-1961" r="-654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Perceptron can deal with </a:t>
            </a:r>
            <a:r>
              <a:rPr lang="en-US" altLang="ko-KR" dirty="0" smtClean="0">
                <a:solidFill>
                  <a:srgbClr val="FF0000"/>
                </a:solidFill>
              </a:rPr>
              <a:t>linearly separable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5342168" cy="148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1          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0                      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d>
                            <m:r>
                              <a:rPr lang="en-US" altLang="ko-KR" sz="2800" b="0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5342168" cy="1484381"/>
              </a:xfrm>
              <a:prstGeom prst="rect">
                <a:avLst/>
              </a:prstGeom>
              <a:blipFill>
                <a:blip r:embed="rId2"/>
                <a:stretch>
                  <a:fillRect l="-2055" t="-4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Perceptron can deal with </a:t>
            </a:r>
            <a:r>
              <a:rPr lang="en-US" altLang="ko-KR" dirty="0" smtClean="0">
                <a:solidFill>
                  <a:srgbClr val="FF0000"/>
                </a:solidFill>
              </a:rPr>
              <a:t>linearly separable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3319114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−1.5</m:t>
                    </m:r>
                  </m:oMath>
                </a14:m>
                <a:endParaRPr lang="en-US" altLang="ko-KR" sz="280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3319114" cy="3970318"/>
              </a:xfrm>
              <a:prstGeom prst="rect">
                <a:avLst/>
              </a:prstGeom>
              <a:blipFill>
                <a:blip r:embed="rId2"/>
                <a:stretch>
                  <a:fillRect l="-3303" t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96786" y="2820953"/>
            <a:ext cx="3351196" cy="31752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49385" y="3725124"/>
                <a:ext cx="1635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85" y="3725124"/>
                <a:ext cx="1635128" cy="369332"/>
              </a:xfrm>
              <a:prstGeom prst="rect">
                <a:avLst/>
              </a:prstGeom>
              <a:blipFill>
                <a:blip r:embed="rId3"/>
                <a:stretch>
                  <a:fillRect l="-4104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15546" y="3602334"/>
                <a:ext cx="121020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6" y="3602334"/>
                <a:ext cx="121020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395185" y="3725124"/>
                <a:ext cx="1274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85" y="3725124"/>
                <a:ext cx="1274131" cy="369332"/>
              </a:xfrm>
              <a:prstGeom prst="rect">
                <a:avLst/>
              </a:prstGeom>
              <a:blipFill>
                <a:blip r:embed="rId5"/>
                <a:stretch>
                  <a:fillRect l="-5263" r="-6220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8054081" y="4561440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 smtClean="0">
                  <a:solidFill>
                    <a:schemeClr val="tx1"/>
                  </a:solidFill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81" y="4561440"/>
                <a:ext cx="607782" cy="6077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076902" y="4627944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02" y="4627944"/>
                <a:ext cx="549574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071278" y="5419420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78" y="5419420"/>
                <a:ext cx="55669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8054081" y="5351414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 smtClean="0">
                  <a:solidFill>
                    <a:schemeClr val="tx1"/>
                  </a:solidFill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81" y="5351414"/>
                <a:ext cx="607782" cy="6077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6" idx="3"/>
            <a:endCxn id="5" idx="2"/>
          </p:cNvCxnSpPr>
          <p:nvPr/>
        </p:nvCxnSpPr>
        <p:spPr>
          <a:xfrm>
            <a:off x="7626476" y="4858777"/>
            <a:ext cx="427605" cy="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23" idx="2"/>
          </p:cNvCxnSpPr>
          <p:nvPr/>
        </p:nvCxnSpPr>
        <p:spPr>
          <a:xfrm>
            <a:off x="7627969" y="5650253"/>
            <a:ext cx="426112" cy="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6"/>
            <a:endCxn id="37" idx="2"/>
          </p:cNvCxnSpPr>
          <p:nvPr/>
        </p:nvCxnSpPr>
        <p:spPr>
          <a:xfrm>
            <a:off x="8661863" y="4865331"/>
            <a:ext cx="622393" cy="40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6"/>
            <a:endCxn id="37" idx="2"/>
          </p:cNvCxnSpPr>
          <p:nvPr/>
        </p:nvCxnSpPr>
        <p:spPr>
          <a:xfrm flipV="1">
            <a:off x="8661863" y="5270982"/>
            <a:ext cx="622393" cy="3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9284256" y="4967091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56" y="4967091"/>
                <a:ext cx="607782" cy="607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>
          <a:xfrm>
            <a:off x="9900900" y="5260818"/>
            <a:ext cx="426112" cy="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10337486" y="5040149"/>
                <a:ext cx="4079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486" y="5040149"/>
                <a:ext cx="4079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smtClean="0"/>
              <a:t>Lab – </a:t>
            </a:r>
            <a:r>
              <a:rPr lang="ko-KR" altLang="en-US" smtClean="0"/>
              <a:t>기초 과제 일정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14" y="2299631"/>
            <a:ext cx="10515600" cy="33506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smtClean="0"/>
              <a:t>XOR(~4/05)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smtClean="0"/>
              <a:t>MNIST(~4/19)</a:t>
            </a: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/>
              <a:t>. </a:t>
            </a:r>
            <a:r>
              <a:rPr lang="en-US" altLang="ko-KR" smtClean="0"/>
              <a:t> CIFAR10(~5/03)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50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Perceptron can deal with </a:t>
            </a:r>
            <a:r>
              <a:rPr lang="en-US" altLang="ko-KR" dirty="0" smtClean="0">
                <a:solidFill>
                  <a:srgbClr val="FF0000"/>
                </a:solidFill>
              </a:rPr>
              <a:t>linearly separable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331911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−1.5</m:t>
                    </m:r>
                  </m:oMath>
                </a14:m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3319114" cy="1384995"/>
              </a:xfrm>
              <a:prstGeom prst="rect">
                <a:avLst/>
              </a:prstGeom>
              <a:blipFill>
                <a:blip r:embed="rId2"/>
                <a:stretch>
                  <a:fillRect l="-3303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65242" y="4106863"/>
              <a:ext cx="4114287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429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z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-1.5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65242" y="4106863"/>
              <a:ext cx="4114287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429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9333" r="-201333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z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9" t="-9333" r="-889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-1.5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직선 연결선 11"/>
          <p:cNvCxnSpPr/>
          <p:nvPr/>
        </p:nvCxnSpPr>
        <p:spPr>
          <a:xfrm>
            <a:off x="1496786" y="2820953"/>
            <a:ext cx="3351196" cy="31752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5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97930" y="2341593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XOR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  <a:endParaRPr lang="ko-KR" altLang="en-US" sz="2800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055915" y="3517146"/>
            <a:ext cx="3739242" cy="1100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42323" y="2348856"/>
            <a:ext cx="7249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XOR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two lines between circles and triangles!</a:t>
            </a:r>
            <a:endParaRPr lang="ko-KR" altLang="en-US" sz="28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194198" y="2398023"/>
            <a:ext cx="2084614" cy="26857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492828" y="3253712"/>
            <a:ext cx="2084614" cy="26857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</a:t>
                </a:r>
                <a:r>
                  <a:rPr lang="en-US" altLang="ko-KR" sz="2400" b="1" dirty="0" err="1" smtClean="0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3939431"/>
                <a:ext cx="4203202" cy="1794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3939431"/>
                <a:ext cx="4203202" cy="1794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71592" y="5983677"/>
            <a:ext cx="20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 j x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) matrix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</a:t>
                </a:r>
                <a:r>
                  <a:rPr lang="en-US" altLang="ko-KR" sz="2400" b="1" dirty="0" err="1" smtClean="0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04249" y="6119336"/>
            <a:ext cx="214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 k x j ) matrix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9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194198" y="2398023"/>
            <a:ext cx="2084614" cy="26857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492828" y="3253712"/>
            <a:ext cx="2084614" cy="26857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1881" y="1997999"/>
            <a:ext cx="25669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XOR Problem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55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8453" y="2053269"/>
                <a:ext cx="411074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53" y="2053269"/>
                <a:ext cx="4110741" cy="2246769"/>
              </a:xfrm>
              <a:prstGeom prst="rect">
                <a:avLst/>
              </a:prstGeom>
              <a:blipFill>
                <a:blip r:embed="rId2"/>
                <a:stretch>
                  <a:fillRect l="-2671" t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25241"/>
                  </p:ext>
                </p:extLst>
              </p:nvPr>
            </p:nvGraphicFramePr>
            <p:xfrm>
              <a:off x="6025242" y="4017851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altLang="ko-KR" sz="24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(-1.5, -0.5)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(0.5,</a:t>
                          </a:r>
                          <a:r>
                            <a:rPr lang="en-US" altLang="ko-KR" sz="2400" baseline="0" dirty="0" smtClean="0"/>
                            <a:t> 1.5)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</a:t>
                          </a:r>
                          <a:r>
                            <a:rPr lang="en-US" altLang="ko-KR" sz="2400" baseline="0" dirty="0" smtClean="0"/>
                            <a:t>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25241"/>
                  </p:ext>
                </p:extLst>
              </p:nvPr>
            </p:nvGraphicFramePr>
            <p:xfrm>
              <a:off x="6025242" y="4017851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" t="-1282" r="-2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04" t="-1282" r="-1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04" t="-1282" r="-608" b="-41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(-1.5, -0.5)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(0.5,</a:t>
                          </a:r>
                          <a:r>
                            <a:rPr lang="en-US" altLang="ko-KR" sz="2400" baseline="0" dirty="0" smtClean="0"/>
                            <a:t> 1.5)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</a:t>
                          </a:r>
                          <a:r>
                            <a:rPr lang="en-US" altLang="ko-KR" sz="2400" baseline="0" dirty="0" smtClean="0"/>
                            <a:t>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타원 3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  <a:endCxn id="19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6"/>
            <a:endCxn id="20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8" idx="6"/>
            <a:endCxn id="19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6"/>
            <a:endCxn id="20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5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2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0507" y="2073130"/>
                <a:ext cx="390735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07" y="2073130"/>
                <a:ext cx="3907352" cy="1815882"/>
              </a:xfrm>
              <a:prstGeom prst="rect">
                <a:avLst/>
              </a:prstGeom>
              <a:blipFill>
                <a:blip r:embed="rId2"/>
                <a:stretch>
                  <a:fillRect l="-2808" t="-3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32590"/>
                  </p:ext>
                </p:extLst>
              </p:nvPr>
            </p:nvGraphicFramePr>
            <p:xfrm>
              <a:off x="6014357" y="3702166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altLang="ko-KR" sz="24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32590"/>
                  </p:ext>
                </p:extLst>
              </p:nvPr>
            </p:nvGraphicFramePr>
            <p:xfrm>
              <a:off x="6014357" y="3702166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" t="-1282" r="-2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04" t="-1282" r="-1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04" t="-1282" r="-608" b="-41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타원 3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  <a:endCxn id="19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6"/>
            <a:endCxn id="20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8" idx="6"/>
            <a:endCxn id="19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6"/>
            <a:endCxn id="20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5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>
          <a:xfrm>
            <a:off x="477264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9" idx="6"/>
            <a:endCxn id="17" idx="2"/>
          </p:cNvCxnSpPr>
          <p:nvPr/>
        </p:nvCxnSpPr>
        <p:spPr>
          <a:xfrm>
            <a:off x="370658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0" idx="6"/>
            <a:endCxn id="17" idx="2"/>
          </p:cNvCxnSpPr>
          <p:nvPr/>
        </p:nvCxnSpPr>
        <p:spPr>
          <a:xfrm flipV="1">
            <a:off x="370658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blipFill>
                <a:blip r:embed="rId6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7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2-layer Perceptron can deal with some </a:t>
            </a:r>
            <a:r>
              <a:rPr lang="en-US" altLang="ko-KR" dirty="0" smtClean="0">
                <a:solidFill>
                  <a:srgbClr val="FF0000"/>
                </a:solidFill>
              </a:rPr>
              <a:t>nonlinear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0083" y="4726486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024840" y="3246029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944684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88494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38372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892726" y="37032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13852" y="370867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41986" y="44790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47950" y="375001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04972" y="34486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02301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763411" y="36360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4122811" y="398455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4285079" y="375714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728713" y="394448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4233115" y="347487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518780" y="392230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715653" y="351681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122811" y="3474877"/>
            <a:ext cx="1329591" cy="1098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3173206" y="3438983"/>
            <a:ext cx="949605" cy="1110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34612" y="4726486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7929369" y="3246029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222266" y="502584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64068" y="487639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342901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797255" y="37032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707268" y="4973018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646515" y="44790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836967" y="525614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355235" y="372286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06830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>
            <a:off x="7667940" y="36360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>
            <a:off x="8253300" y="4245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8540063" y="392711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7633242" y="394448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>
            <a:off x="8100604" y="371990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8967681" y="426877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8620182" y="351681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H="1" flipV="1">
            <a:off x="6200622" y="4339529"/>
            <a:ext cx="3174084" cy="13336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6556921" y="3439501"/>
            <a:ext cx="2879949" cy="18166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7174898" y="491210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7239486" y="59277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6698307" y="49876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6345839" y="551424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6371351" y="451062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7135906" y="549206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>
            <a:off x="7462560" y="522229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7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en-US" altLang="ko-KR" smtClean="0"/>
              <a:t>-layer </a:t>
            </a:r>
            <a:r>
              <a:rPr lang="en-US" altLang="ko-KR" dirty="0" smtClean="0"/>
              <a:t>Perceptron can deal with </a:t>
            </a:r>
            <a:r>
              <a:rPr lang="en-US" altLang="ko-KR" dirty="0" smtClean="0">
                <a:solidFill>
                  <a:srgbClr val="FF0000"/>
                </a:solidFill>
              </a:rPr>
              <a:t>more complex</a:t>
            </a:r>
            <a:r>
              <a:rPr lang="en-US" altLang="ko-KR" dirty="0" smtClean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55883" y="47047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150640" y="32242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025029" y="416728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90150" y="3887608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26990" y="537046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18526" y="36814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39652" y="36869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67786" y="44573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32477" y="459180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30772" y="34269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722223" y="36420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5181726" y="448550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323715" y="40291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451329" y="389064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5092004" y="41457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5628977" y="413980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677350" y="421474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6864541" y="368145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4923942" y="4029122"/>
            <a:ext cx="218919" cy="825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6443310" y="342146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764436" y="34269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954599" y="3461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147007" y="338206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771334" y="489512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088447" y="42019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770342" y="455125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290257" y="381203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30618" y="488049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172286" y="502961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765844" y="41398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51271" y="484304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4910282" y="3847120"/>
            <a:ext cx="741933" cy="1820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5652215" y="3841676"/>
            <a:ext cx="266714" cy="46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5144284" y="4307818"/>
            <a:ext cx="774645" cy="5352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 flipV="1">
            <a:off x="6271628" y="3824434"/>
            <a:ext cx="288774" cy="7045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6257967" y="3596034"/>
            <a:ext cx="896131" cy="228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6958311" y="3613828"/>
            <a:ext cx="182930" cy="7284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6565164" y="4326770"/>
            <a:ext cx="416494" cy="1816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86301" y="2300616"/>
            <a:ext cx="671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666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Activation function is needed for nonlinearity</a:t>
            </a:r>
            <a:endParaRPr lang="ko-KR" altLang="en-US" dirty="0"/>
          </a:p>
        </p:txBody>
      </p:sp>
      <p:pic>
        <p:nvPicPr>
          <p:cNvPr id="14338" name="Picture 2" descr="Image result for activation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90" y="2463741"/>
            <a:ext cx="8253639" cy="414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3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Activation function is needed for nonlinearity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79835" y="3326818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35" y="3326818"/>
                <a:ext cx="2863091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79835" y="3770674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35" y="3770674"/>
                <a:ext cx="2845458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36292" y="4913674"/>
                <a:ext cx="485152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92" y="4913674"/>
                <a:ext cx="4851520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82920" y="3310148"/>
                <a:ext cx="239956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20" y="3310148"/>
                <a:ext cx="2399568" cy="384657"/>
              </a:xfrm>
              <a:prstGeom prst="rect">
                <a:avLst/>
              </a:prstGeom>
              <a:blipFill>
                <a:blip r:embed="rId5"/>
                <a:stretch>
                  <a:fillRect l="-2792" t="-4762" r="-2030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82920" y="3754004"/>
                <a:ext cx="238193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20" y="3754004"/>
                <a:ext cx="2381934" cy="384657"/>
              </a:xfrm>
              <a:prstGeom prst="rect">
                <a:avLst/>
              </a:prstGeom>
              <a:blipFill>
                <a:blip r:embed="rId6"/>
                <a:stretch>
                  <a:fillRect l="-2558" t="-4762" r="-2046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39377" y="4897004"/>
                <a:ext cx="4214423" cy="1507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b="1" dirty="0" smtClean="0"/>
                  <a:t> </a:t>
                </a:r>
                <a:endParaRPr lang="en-US" altLang="ko-KR" sz="2400" b="1" dirty="0"/>
              </a:p>
              <a:p>
                <a:endParaRPr lang="en-US" altLang="ko-KR" sz="2400" dirty="0" smtClean="0"/>
              </a:p>
              <a:p>
                <a:r>
                  <a:rPr lang="en-US" altLang="ko-KR" sz="2400" dirty="0" smtClean="0"/>
                  <a:t>(Equivalent to 1-layer perceptron)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77" y="4897004"/>
                <a:ext cx="4214423" cy="1507977"/>
              </a:xfrm>
              <a:prstGeom prst="rect">
                <a:avLst/>
              </a:prstGeom>
              <a:blipFill>
                <a:blip r:embed="rId7"/>
                <a:stretch>
                  <a:fillRect l="-4335" t="-1210" r="-3035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6064" y="2622767"/>
            <a:ext cx="290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00B050"/>
                </a:solidFill>
              </a:rPr>
              <a:t>With activation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2362" y="2622767"/>
            <a:ext cx="336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FF0000"/>
                </a:solidFill>
              </a:rPr>
              <a:t>Without activation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9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Deeper networks can represent more complex topology</a:t>
            </a:r>
            <a:endParaRPr lang="ko-KR" altLang="en-US" dirty="0"/>
          </a:p>
        </p:txBody>
      </p:sp>
      <p:pic>
        <p:nvPicPr>
          <p:cNvPr id="1026" name="Picture 2" descr="layer mlp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58" y="2573418"/>
            <a:ext cx="4341611" cy="42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7010" y="4258200"/>
            <a:ext cx="288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</a:rPr>
              <a:t>Deeper = Better ?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0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Curse of Dimensionality</a:t>
            </a:r>
            <a:endParaRPr lang="ko-KR" altLang="en-US" dirty="0"/>
          </a:p>
        </p:txBody>
      </p:sp>
      <p:pic>
        <p:nvPicPr>
          <p:cNvPr id="2050" name="Picture 2" descr="https://lh5.googleusercontent.com/l7EAtZbk82Xw1hx67MY2mGE73aOWJCNcgrLw_nrvcX3qWGKJwKNZjAhAUbHHw8IdXL_bV8kQ0k3wonNiiCTKzAtt-coTyWvPhj7HYVlC-o-qA6Qxz25olX7IJitqLgzVD7yFD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1" y="3152285"/>
            <a:ext cx="6810490" cy="27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35052" y="3699163"/>
            <a:ext cx="3075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Hard to optimize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Prone to </a:t>
            </a:r>
            <a:r>
              <a:rPr lang="en-US" altLang="ko-KR" sz="2400" dirty="0" err="1" smtClean="0"/>
              <a:t>overfit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90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err="1" smtClean="0"/>
              <a:t>Overfit</a:t>
            </a:r>
            <a:endParaRPr lang="ko-KR" altLang="en-US" dirty="0"/>
          </a:p>
        </p:txBody>
      </p:sp>
      <p:pic>
        <p:nvPicPr>
          <p:cNvPr id="3074" name="Picture 2" descr="over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6" y="3037869"/>
            <a:ext cx="73437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mtClean="0"/>
              <a:t>Evaluation (</a:t>
            </a:r>
            <a:r>
              <a:rPr lang="en-US" altLang="ko-KR"/>
              <a:t>forward </a:t>
            </a:r>
            <a:r>
              <a:rPr lang="en-US" altLang="ko-KR" smtClean="0"/>
              <a:t>propagation)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992438"/>
            <a:ext cx="6791325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9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8416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03173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96396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09951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4334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71059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92185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433762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53964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43577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80634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3950499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226380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4234544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3733975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4147458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4680858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4593772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008416" y="3380014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86598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681355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874578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88133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92516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549241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870367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11944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32146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121759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958816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9028681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9304562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9312726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812157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9225640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9759040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9671954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7015841" y="2981326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5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8416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03173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96396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09951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4334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71059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92185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433762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53964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43577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80634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3950499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226380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4234544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3733975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4147458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4680858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4593772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008416" y="3380014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86598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681355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874578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88133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92516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549241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870367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11944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32146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121759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958816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9028681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9304562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9312726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812157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9225640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9759040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9671954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7015841" y="2981326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16832" y="5787455"/>
            <a:ext cx="277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 incorrect examples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5014" y="5781289"/>
            <a:ext cx="277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 incorrect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960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Loss(=cost</a:t>
            </a:r>
            <a:r>
              <a:rPr lang="en-US" altLang="ko-KR" dirty="0" smtClean="0"/>
              <a:t>) : A real number that represents how much 			      wrong it is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46416" y="454478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173" y="306432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034396" y="3663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47951" y="34671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2334" y="35507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09059" y="352152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30185" y="35269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71762" y="392702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391964" y="383381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281577" y="32643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118634" y="39624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3188499" y="415120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3464380" y="37365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>
            <a:off x="3472544" y="40651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>
            <a:off x="2971975" y="431448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>
            <a:off x="3385458" y="432299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3918858" y="399080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3831772" y="342305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1246416" y="380455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72414" y="621199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4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512932" y="3319634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Prediction: 3.4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512932" y="4818405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Answer: 3.7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34171" y="6211997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0.09</a:t>
            </a:r>
            <a:endParaRPr lang="ko-KR" altLang="en-US" sz="2400" dirty="0"/>
          </a:p>
        </p:txBody>
      </p:sp>
      <p:cxnSp>
        <p:nvCxnSpPr>
          <p:cNvPr id="6" name="직선 화살표 연결선 5"/>
          <p:cNvCxnSpPr>
            <a:stCxn id="4" idx="2"/>
            <a:endCxn id="70" idx="0"/>
          </p:cNvCxnSpPr>
          <p:nvPr/>
        </p:nvCxnSpPr>
        <p:spPr>
          <a:xfrm>
            <a:off x="6443661" y="4064965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12305" y="622458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1.7</a:t>
            </a:r>
            <a:endParaRPr lang="ko-KR" altLang="en-US" sz="2400" dirty="0"/>
          </a:p>
        </p:txBody>
      </p:sp>
      <p:pic>
        <p:nvPicPr>
          <p:cNvPr id="23554" name="Picture 2" descr="Image result for kl diver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59" y="2642507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19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L2-loss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42" y="2890096"/>
            <a:ext cx="7018224" cy="1526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6200" y="4855524"/>
            <a:ext cx="497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Measure distance between real values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348388" y="2818172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Prediction: 3.4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8388" y="4316943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Answer: 3.7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627" y="571053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0.09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>
            <a:off x="2279117" y="3563503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7" y="2661558"/>
            <a:ext cx="2846615" cy="2394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00B050"/>
                </a:solidFill>
              </a:rPr>
              <a:t>Correct!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29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Cross Entropy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984" y="4682344"/>
            <a:ext cx="706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Measure distance between two probability distribution</a:t>
            </a:r>
          </a:p>
          <a:p>
            <a:pPr algn="ctr"/>
            <a:r>
              <a:rPr lang="en-US" altLang="ko-KR" sz="2400" dirty="0" smtClean="0"/>
              <a:t>Mostly used in classification problems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81" y="3193042"/>
            <a:ext cx="5076825" cy="94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310" y="6166393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1.7</a:t>
            </a:r>
            <a:endParaRPr lang="ko-KR" altLang="en-US" sz="2400" dirty="0"/>
          </a:p>
        </p:txBody>
      </p:sp>
      <p:pic>
        <p:nvPicPr>
          <p:cNvPr id="7" name="Picture 2" descr="Image result for kl diver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" y="2584320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3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We should minimize the loss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620" y="3932479"/>
            <a:ext cx="10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How?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1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We should minimize the loss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98328" y="4057170"/>
            <a:ext cx="3018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Parameter : W</a:t>
            </a:r>
          </a:p>
          <a:p>
            <a:r>
              <a:rPr lang="en-US" altLang="ko-KR" sz="2800" dirty="0" smtClean="0"/>
              <a:t>Loss function : J(W)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79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We should minimize the loss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 smtClean="0"/>
                  <a:t>Gradient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blipFill>
                <a:blip r:embed="rId3"/>
                <a:stretch>
                  <a:fillRect l="-943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18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3156" y="6134589"/>
                <a:ext cx="5180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Computational graph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56" y="6134589"/>
                <a:ext cx="5180072" cy="461665"/>
              </a:xfrm>
              <a:prstGeom prst="rect">
                <a:avLst/>
              </a:prstGeom>
              <a:blipFill>
                <a:blip r:embed="rId11"/>
                <a:stretch>
                  <a:fillRect l="-1885" t="-10526" r="-11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33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38967" y="529542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67" y="529542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0739" y="5303340"/>
                <a:ext cx="138781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39" y="5303340"/>
                <a:ext cx="1387816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31352" y="5922356"/>
                <a:ext cx="133850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52" y="5922356"/>
                <a:ext cx="1338507" cy="619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77879" y="3247153"/>
                <a:ext cx="1382943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82943" cy="6663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28424" y="5309752"/>
                <a:ext cx="1449243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1449243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66786" y="2674648"/>
                <a:ext cx="138108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381084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21509" y="3754640"/>
                <a:ext cx="1442254" cy="6412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509" y="3754640"/>
                <a:ext cx="1442254" cy="6412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738555" y="5276860"/>
                <a:ext cx="1940852" cy="61901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55" y="5276860"/>
                <a:ext cx="19408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9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0311" y="4059964"/>
                <a:ext cx="1492012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11" y="4059964"/>
                <a:ext cx="1492012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01553" y="5349142"/>
                <a:ext cx="1229952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53" y="5349142"/>
                <a:ext cx="1229952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31352" y="5922356"/>
                <a:ext cx="187718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52" y="5922356"/>
                <a:ext cx="187718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8300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83007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7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062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37227" y="5319560"/>
                <a:ext cx="184473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.0945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7" y="5319560"/>
                <a:ext cx="1844736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14720" y="2665604"/>
                <a:ext cx="151118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.0735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20" y="2665604"/>
                <a:ext cx="1511183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35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5271" y="4164675"/>
                <a:ext cx="5541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Parameters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71" y="4164675"/>
                <a:ext cx="5541289" cy="461665"/>
              </a:xfrm>
              <a:prstGeom prst="rect">
                <a:avLst/>
              </a:prstGeom>
              <a:blipFill>
                <a:blip r:embed="rId3"/>
                <a:stretch>
                  <a:fillRect l="-176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2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7" y="340178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FF0000"/>
                </a:solidFill>
              </a:rPr>
              <a:t>Wrong!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73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5271" y="4206240"/>
                <a:ext cx="5541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Parameters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71" y="4206240"/>
                <a:ext cx="5541289" cy="461665"/>
              </a:xfrm>
              <a:prstGeom prst="rect">
                <a:avLst/>
              </a:prstGeom>
              <a:blipFill>
                <a:blip r:embed="rId2"/>
                <a:stretch>
                  <a:fillRect l="-176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3583" y="4990072"/>
                <a:ext cx="5541289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Gradients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83" y="4990072"/>
                <a:ext cx="5541289" cy="693716"/>
              </a:xfrm>
              <a:prstGeom prst="rect">
                <a:avLst/>
              </a:prstGeom>
              <a:blipFill>
                <a:blip r:embed="rId3"/>
                <a:stretch>
                  <a:fillRect l="-1650"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04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03814" y="3301324"/>
                <a:ext cx="50361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4" y="3301324"/>
                <a:ext cx="5036187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203813" y="4390292"/>
                <a:ext cx="70030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3" y="4390292"/>
                <a:ext cx="700300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203813" y="5454322"/>
                <a:ext cx="909806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3" y="5454322"/>
                <a:ext cx="909806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14351" y="3847026"/>
            <a:ext cx="220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Multi-layer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Matrix Operation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78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mtClean="0"/>
              <a:t>Evaluation (</a:t>
            </a:r>
            <a:r>
              <a:rPr lang="en-US" altLang="ko-KR"/>
              <a:t>forward </a:t>
            </a:r>
            <a:r>
              <a:rPr lang="en-US" altLang="ko-KR" smtClean="0"/>
              <a:t>propagation)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1" y="4164013"/>
            <a:ext cx="2933700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45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Loss surface is usually very complex and intractable</a:t>
            </a:r>
            <a:endParaRPr lang="ko-KR" altLang="en-US" dirty="0"/>
          </a:p>
        </p:txBody>
      </p:sp>
      <p:pic>
        <p:nvPicPr>
          <p:cNvPr id="28674" name="Picture 2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13" y="2404381"/>
            <a:ext cx="5938157" cy="44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9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9741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34100" y="3880757"/>
            <a:ext cx="849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5918" y="3649924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404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9444" y="4207308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55585" y="4222356"/>
            <a:ext cx="1473072" cy="99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5585" y="5088747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5883728" y="446338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524500" y="4694222"/>
            <a:ext cx="5738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293" y="4429820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289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smtClean="0"/>
              <a:t>Batch Gradient </a:t>
            </a:r>
            <a:r>
              <a:rPr lang="en-US" altLang="ko-KR" dirty="0" smtClean="0"/>
              <a:t>Descent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𝑇𝑟𝑎𝑖𝑛𝑖𝑛𝑔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𝑒𝑥𝑎𝑚𝑝𝑙𝑒𝑠</m:t>
                              </m:r>
                            </m:e>
                          </m:eqAr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called learning rate or step size)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blipFill>
                <a:blip r:embed="rId4"/>
                <a:stretch>
                  <a:fillRect l="-2057" t="-10667" r="-102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04841" y="3293226"/>
            <a:ext cx="31766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Calculating gradients of </a:t>
            </a:r>
          </a:p>
          <a:p>
            <a:r>
              <a:rPr lang="en-US" altLang="ko-KR" sz="2400" dirty="0" smtClean="0"/>
              <a:t>all training examples is </a:t>
            </a:r>
          </a:p>
          <a:p>
            <a:r>
              <a:rPr lang="en-US" altLang="ko-KR" sz="2400" dirty="0" smtClean="0"/>
              <a:t>expensive!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4076700" y="2498271"/>
            <a:ext cx="4408714" cy="291737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3283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Stochastic Gradient Descent(SGD)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076700" y="2846613"/>
            <a:ext cx="4408714" cy="2569029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5737" y="3508669"/>
            <a:ext cx="29674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Use mini-batch,</a:t>
            </a:r>
          </a:p>
          <a:p>
            <a:r>
              <a:rPr lang="en-US" altLang="ko-KR" sz="2400" dirty="0" smtClean="0"/>
              <a:t>random sampled from</a:t>
            </a:r>
          </a:p>
          <a:p>
            <a:r>
              <a:rPr lang="en-US" altLang="ko-KR" sz="2400" dirty="0" smtClean="0"/>
              <a:t>training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39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Problem of SGD</a:t>
            </a:r>
            <a:endParaRPr lang="ko-KR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568367" y="3587766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90349" y="3868012"/>
            <a:ext cx="978018" cy="12912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0649" y="456177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845530" y="427219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068271" y="4501565"/>
            <a:ext cx="991886" cy="1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271" y="3940956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16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838200" y="3003099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705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accent2"/>
                </a:solidFill>
              </a:rPr>
              <a:t>Wrong but better than the previous one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36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7850130" y="4269711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12652" y="5096259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330026" y="4292906"/>
            <a:ext cx="1425747" cy="780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6507" y="476905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6789815" y="4430140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004442" y="4642411"/>
            <a:ext cx="508210" cy="18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0791" y="3911289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30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779283" y="4420802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6670" y="4971062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911248" y="4701531"/>
            <a:ext cx="1290900" cy="158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6157" y="49436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363396" y="454651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190509" y="4777352"/>
            <a:ext cx="387514" cy="3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9345" y="4046595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2027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7339577" y="4537667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27317" y="4894423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559122" y="4579020"/>
            <a:ext cx="1358335" cy="355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7337" y="49436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030887" y="454651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245514" y="4777352"/>
            <a:ext cx="3521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6836" y="4046595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76537" y="5867284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Stuck in local minima!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57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Escape from the local minima!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 smtClean="0"/>
              <a:t>Momentum</a:t>
            </a:r>
          </a:p>
          <a:p>
            <a:pPr marL="1371600" lvl="2" indent="-514350"/>
            <a:r>
              <a:rPr lang="en-US" altLang="ko-KR" i="1" dirty="0" smtClean="0"/>
              <a:t>SGD with Momentum, NAG</a:t>
            </a:r>
            <a:endParaRPr lang="en-US" altLang="ko-KR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 smtClean="0"/>
              <a:t>Distance Normalization</a:t>
            </a:r>
          </a:p>
          <a:p>
            <a:pPr marL="1371600" lvl="2" indent="-514350"/>
            <a:r>
              <a:rPr lang="en-US" altLang="ko-KR" i="1" dirty="0" err="1" smtClean="0"/>
              <a:t>Adagrad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RMSProp</a:t>
            </a:r>
            <a:endParaRPr lang="en-US" altLang="ko-KR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 smtClean="0"/>
              <a:t>Combination of both</a:t>
            </a:r>
          </a:p>
          <a:p>
            <a:pPr marL="1371600" lvl="2" indent="-514350"/>
            <a:r>
              <a:rPr lang="en-US" altLang="ko-KR" i="1" smtClean="0"/>
              <a:t>Adam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378287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Speed of Convergence</a:t>
            </a:r>
            <a:endParaRPr lang="ko-KR" altLang="en-US" i="1" dirty="0"/>
          </a:p>
        </p:txBody>
      </p:sp>
      <p:pic>
        <p:nvPicPr>
          <p:cNvPr id="4098" name="Picture 2" descr="Gradient Descent Optimization Algorithms at Long Valle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4" y="2909771"/>
            <a:ext cx="3694440" cy="28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Optimization Algorithms at Beale's Func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03" y="2877025"/>
            <a:ext cx="3736737" cy="28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radient Descent Optimization Algorithms at Saddle Poin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9" y="2877025"/>
            <a:ext cx="3736009" cy="28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5329" y="3194957"/>
            <a:ext cx="535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End of Neural Network Tutorial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5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smtClean="0"/>
              <a:t>XOR(Multi-Layer </a:t>
            </a:r>
            <a:r>
              <a:rPr lang="en-US" altLang="ko-KR" smtClean="0"/>
              <a:t>Perceptron)</a:t>
            </a:r>
            <a:endParaRPr lang="en-US" altLang="ko-KR" dirty="0" smtClean="0"/>
          </a:p>
          <a:p>
            <a:pPr lvl="1"/>
            <a:r>
              <a:rPr lang="en-US" altLang="ko-KR" dirty="0"/>
              <a:t>Implementation </a:t>
            </a:r>
            <a:r>
              <a:rPr lang="en-US" altLang="ko-KR"/>
              <a:t>of </a:t>
            </a:r>
            <a:r>
              <a:rPr lang="en-US" altLang="ko-KR" smtClean="0"/>
              <a:t>1-layer, 2-layer and 4-layer perceptron with Pytorch or Tensorflow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mtClean="0"/>
              <a:t>Forward path(evaluation) of Multi-layer perceptron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mtClean="0"/>
              <a:t>Loss calculation(use BCELoss)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smtClean="0"/>
              <a:t>Gradient calculation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mtClean="0"/>
              <a:t>Optimization(use Adam)</a:t>
            </a:r>
            <a:endParaRPr lang="en-US" altLang="ko-KR" dirty="0" smtClean="0"/>
          </a:p>
          <a:p>
            <a:pPr marL="971550" lvl="1" indent="-457200"/>
            <a:r>
              <a:rPr lang="en-US" altLang="ko-KR" smtClean="0"/>
              <a:t>You can use </a:t>
            </a:r>
            <a:r>
              <a:rPr lang="en-US" altLang="ko-KR"/>
              <a:t>Automation Tools for Deep Learning Frame </a:t>
            </a:r>
            <a:r>
              <a:rPr lang="en-US" altLang="ko-KR" smtClean="0"/>
              <a:t>Work</a:t>
            </a:r>
          </a:p>
          <a:p>
            <a:pPr marL="971550" lvl="1" indent="-457200"/>
            <a:r>
              <a:rPr lang="en-US" altLang="ko-KR"/>
              <a:t>You need to learn the model several times</a:t>
            </a:r>
            <a:endParaRPr lang="en-US" altLang="ko-KR" smtClean="0"/>
          </a:p>
          <a:p>
            <a:pPr marL="971550" lvl="1" indent="-45720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580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6556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6556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2481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11" y="5389994"/>
                <a:ext cx="871136" cy="738664"/>
              </a:xfrm>
              <a:prstGeom prst="rect">
                <a:avLst/>
              </a:prstGeom>
              <a:blipFill>
                <a:blip r:embed="rId2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391539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6" idx="2"/>
          </p:cNvCxnSpPr>
          <p:nvPr/>
        </p:nvCxnSpPr>
        <p:spPr>
          <a:xfrm>
            <a:off x="284933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284933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57433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33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4784" y="2787154"/>
                <a:ext cx="5460534" cy="15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 smtClean="0"/>
              </a:p>
              <a:p>
                <a:endParaRPr lang="en-US" altLang="ko-KR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4" y="2787154"/>
                <a:ext cx="5460534" cy="1598964"/>
              </a:xfrm>
              <a:prstGeom prst="rect">
                <a:avLst/>
              </a:prstGeom>
              <a:blipFill>
                <a:blip r:embed="rId4"/>
                <a:stretch>
                  <a:fillRect l="-2011" t="-3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129" y="4355003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61" y="1532278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1. Build a neural network(1-layer) below and </a:t>
            </a:r>
            <a:r>
              <a:rPr lang="en-US" altLang="ko-KR"/>
              <a:t>screenshot</a:t>
            </a:r>
            <a:r>
              <a:rPr lang="en-US" altLang="ko-KR" smtClean="0"/>
              <a:t> the results.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8218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6"/>
            <a:endCxn id="8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7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6"/>
            <a:endCxn id="8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2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477264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7" idx="6"/>
            <a:endCxn id="16" idx="2"/>
          </p:cNvCxnSpPr>
          <p:nvPr/>
        </p:nvCxnSpPr>
        <p:spPr>
          <a:xfrm>
            <a:off x="370658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6"/>
            <a:endCxn id="16" idx="2"/>
          </p:cNvCxnSpPr>
          <p:nvPr/>
        </p:nvCxnSpPr>
        <p:spPr>
          <a:xfrm flipV="1">
            <a:off x="370658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4784" y="2406154"/>
                <a:ext cx="5671617" cy="331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4" y="2406154"/>
                <a:ext cx="5671617" cy="3319563"/>
              </a:xfrm>
              <a:prstGeom prst="rect">
                <a:avLst/>
              </a:prstGeom>
              <a:blipFill>
                <a:blip r:embed="rId5"/>
                <a:stretch>
                  <a:fillRect l="-1935" t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79" y="5168776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61" y="1532278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2. Build a neural network(2-layer) below and </a:t>
            </a:r>
            <a:r>
              <a:rPr lang="en-US" altLang="ko-KR"/>
              <a:t>screenshot</a:t>
            </a:r>
            <a:r>
              <a:rPr lang="en-US" altLang="ko-KR" smtClean="0"/>
              <a:t> the results.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95127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4584" y="5389994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 smtClean="0"/>
              </a:p>
              <a:p>
                <a:pPr algn="ctr"/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84" y="5389994"/>
                <a:ext cx="871136" cy="753989"/>
              </a:xfrm>
              <a:prstGeom prst="rect">
                <a:avLst/>
              </a:prstGeom>
              <a:blipFill>
                <a:blip r:embed="rId2"/>
                <a:stretch>
                  <a:fillRect l="-20280" t="-2419" r="-20979" b="-23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9466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6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31840" y="5398423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40" y="5398423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0979" r="-20280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40009" y="2406154"/>
                <a:ext cx="4278094" cy="321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i="1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b="1" i="1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b="1" i="1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09" y="2406154"/>
                <a:ext cx="4278094" cy="3217676"/>
              </a:xfrm>
              <a:prstGeom prst="rect">
                <a:avLst/>
              </a:prstGeom>
              <a:blipFill>
                <a:blip r:embed="rId5"/>
                <a:stretch>
                  <a:fillRect l="-2564" t="-1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79" y="5168776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61" y="1532278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3. Build a neural network(4-layer) below and </a:t>
            </a:r>
            <a:r>
              <a:rPr lang="en-US" altLang="ko-KR"/>
              <a:t>screenshot</a:t>
            </a:r>
            <a:r>
              <a:rPr lang="en-US" altLang="ko-KR" smtClean="0"/>
              <a:t> the results. 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696029" y="2986777"/>
            <a:ext cx="5303866" cy="1404248"/>
            <a:chOff x="789214" y="2680789"/>
            <a:chExt cx="9076246" cy="2403021"/>
          </a:xfrm>
        </p:grpSpPr>
        <p:sp>
          <p:nvSpPr>
            <p:cNvPr id="25" name="타원 24"/>
            <p:cNvSpPr/>
            <p:nvPr/>
          </p:nvSpPr>
          <p:spPr>
            <a:xfrm>
              <a:off x="789214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89214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922814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22814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25" idx="6"/>
              <a:endCxn id="27" idx="2"/>
            </p:cNvCxnSpPr>
            <p:nvPr/>
          </p:nvCxnSpPr>
          <p:spPr>
            <a:xfrm>
              <a:off x="1572986" y="3086100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6"/>
              <a:endCxn id="28" idx="2"/>
            </p:cNvCxnSpPr>
            <p:nvPr/>
          </p:nvCxnSpPr>
          <p:spPr>
            <a:xfrm>
              <a:off x="1572986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6" idx="6"/>
              <a:endCxn id="27" idx="2"/>
            </p:cNvCxnSpPr>
            <p:nvPr/>
          </p:nvCxnSpPr>
          <p:spPr>
            <a:xfrm flipV="1">
              <a:off x="1572986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6"/>
              <a:endCxn id="28" idx="2"/>
            </p:cNvCxnSpPr>
            <p:nvPr/>
          </p:nvCxnSpPr>
          <p:spPr>
            <a:xfrm>
              <a:off x="1572986" y="4691924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9081688" y="3486687"/>
              <a:ext cx="783772" cy="7837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>
              <a:endCxn id="33" idx="2"/>
            </p:cNvCxnSpPr>
            <p:nvPr/>
          </p:nvCxnSpPr>
          <p:spPr>
            <a:xfrm>
              <a:off x="8015634" y="3094801"/>
              <a:ext cx="1066054" cy="783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33" idx="2"/>
            </p:cNvCxnSpPr>
            <p:nvPr/>
          </p:nvCxnSpPr>
          <p:spPr>
            <a:xfrm flipV="1">
              <a:off x="8015634" y="3878573"/>
              <a:ext cx="1066054" cy="822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5064577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064577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endCxn id="36" idx="2"/>
            </p:cNvCxnSpPr>
            <p:nvPr/>
          </p:nvCxnSpPr>
          <p:spPr>
            <a:xfrm>
              <a:off x="3714749" y="3086100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37" idx="2"/>
            </p:cNvCxnSpPr>
            <p:nvPr/>
          </p:nvCxnSpPr>
          <p:spPr>
            <a:xfrm>
              <a:off x="3714749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36" idx="2"/>
            </p:cNvCxnSpPr>
            <p:nvPr/>
          </p:nvCxnSpPr>
          <p:spPr>
            <a:xfrm flipV="1">
              <a:off x="3714749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endCxn id="37" idx="2"/>
            </p:cNvCxnSpPr>
            <p:nvPr/>
          </p:nvCxnSpPr>
          <p:spPr>
            <a:xfrm>
              <a:off x="3714749" y="4691924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7206340" y="2680789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206340" y="4286613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>
              <a:endCxn id="42" idx="2"/>
            </p:cNvCxnSpPr>
            <p:nvPr/>
          </p:nvCxnSpPr>
          <p:spPr>
            <a:xfrm>
              <a:off x="5856512" y="3072675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43" idx="2"/>
            </p:cNvCxnSpPr>
            <p:nvPr/>
          </p:nvCxnSpPr>
          <p:spPr>
            <a:xfrm>
              <a:off x="5856512" y="3072675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42" idx="2"/>
            </p:cNvCxnSpPr>
            <p:nvPr/>
          </p:nvCxnSpPr>
          <p:spPr>
            <a:xfrm flipV="1">
              <a:off x="5856512" y="3072675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43" idx="2"/>
            </p:cNvCxnSpPr>
            <p:nvPr/>
          </p:nvCxnSpPr>
          <p:spPr>
            <a:xfrm>
              <a:off x="5856512" y="4678499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80294" y="5403304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 smtClean="0"/>
              </a:p>
              <a:p>
                <a:pPr algn="ctr"/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94" y="5403304"/>
                <a:ext cx="871136" cy="753989"/>
              </a:xfrm>
              <a:prstGeom prst="rect">
                <a:avLst/>
              </a:prstGeom>
              <a:blipFill>
                <a:blip r:embed="rId7"/>
                <a:stretch>
                  <a:fillRect l="-20280" t="-2419" r="-20979" b="-23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93390" y="5382331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 smtClean="0"/>
              </a:p>
              <a:p>
                <a:pPr algn="ctr"/>
                <a:r>
                  <a:rPr lang="en-US" altLang="ko-KR" sz="2400" b="1" dirty="0" smtClean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0" y="5382331"/>
                <a:ext cx="871136" cy="753989"/>
              </a:xfrm>
              <a:prstGeom prst="rect">
                <a:avLst/>
              </a:prstGeom>
              <a:blipFill>
                <a:blip r:embed="rId8"/>
                <a:stretch>
                  <a:fillRect l="-20280" t="-2419" r="-20979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smtClean="0"/>
              <a:t>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8" y="2737757"/>
            <a:ext cx="3135085" cy="188322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B050"/>
                </a:solidFill>
              </a:rPr>
              <a:t>Correct!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54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/>
              <a:t> Installation 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github.com/pytorch/pytorch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Documents </a:t>
            </a:r>
            <a:r>
              <a:rPr lang="en-US" altLang="ko-KR" dirty="0"/>
              <a:t>: https://pytorch.org/docs/stable/torch.html</a:t>
            </a:r>
          </a:p>
        </p:txBody>
      </p:sp>
    </p:spTree>
    <p:extLst>
      <p:ext uri="{BB962C8B-B14F-4D97-AF65-F5344CB8AC3E}">
        <p14:creationId xmlns:p14="http://schemas.microsoft.com/office/powerpoint/2010/main" val="2474604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92CA486-02EC-4D20-8BA0-855B3CF56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672" y="1946048"/>
                <a:ext cx="10515600" cy="43513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err="1" smtClean="0"/>
                  <a:t>Pytorch</a:t>
                </a:r>
                <a:r>
                  <a:rPr lang="en-US" altLang="ko-KR" dirty="0" smtClean="0"/>
                  <a:t> method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smtClean="0"/>
                  <a:t>torch.mm(A,B) : matrix multiplication.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 smtClean="0"/>
                  <a:t>torch.add</a:t>
                </a:r>
                <a:r>
                  <a:rPr lang="en-US" altLang="ko-KR" dirty="0" smtClean="0"/>
                  <a:t>(A,B) : element-wise addition.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 smtClean="0"/>
                  <a:t>torch.max</a:t>
                </a:r>
                <a:r>
                  <a:rPr lang="en-US" altLang="ko-KR" dirty="0" smtClean="0"/>
                  <a:t>(A,B) : element-wise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중 큰 값을 선택</a:t>
                </a:r>
                <a:endParaRPr lang="en-US" altLang="ko-KR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/>
                  <a:t>t</a:t>
                </a:r>
                <a:r>
                  <a:rPr lang="en-US" altLang="ko-KR" dirty="0" err="1" smtClean="0"/>
                  <a:t>orch.sum</a:t>
                </a:r>
                <a:r>
                  <a:rPr lang="en-US" altLang="ko-KR" dirty="0" smtClean="0"/>
                  <a:t>(A, dim=n) : A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번째 차원에 대한 합</a:t>
                </a:r>
                <a:endParaRPr lang="en-US" altLang="ko-KR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 smtClean="0"/>
                  <a:t>torch.exp</a:t>
                </a:r>
                <a:r>
                  <a:rPr lang="en-US" altLang="ko-KR" dirty="0" smtClean="0"/>
                  <a:t>(A), torch.log(A)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smtClean="0"/>
                  <a:t>A.t() : matrix A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transpose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smtClean="0"/>
                  <a:t>A[</a:t>
                </a:r>
                <a:r>
                  <a:rPr lang="en-US" altLang="ko-KR" dirty="0" err="1" smtClean="0"/>
                  <a:t>m,n</a:t>
                </a:r>
                <a:r>
                  <a:rPr lang="en-US" altLang="ko-KR" dirty="0" smtClean="0"/>
                  <a:t>] : </a:t>
                </a:r>
                <a:r>
                  <a:rPr lang="ko-KR" altLang="en-US" dirty="0" smtClean="0"/>
                  <a:t>행렬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행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See the </a:t>
                </a:r>
                <a:r>
                  <a:rPr lang="en-US" altLang="ko-KR" dirty="0" err="1" smtClean="0"/>
                  <a:t>pytorch</a:t>
                </a:r>
                <a:r>
                  <a:rPr lang="en-US" altLang="ko-KR" dirty="0" smtClean="0"/>
                  <a:t> documents for more details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92CA486-02EC-4D20-8BA0-855B3CF56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672" y="1946048"/>
                <a:ext cx="10515600" cy="4351337"/>
              </a:xfrm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79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smtClean="0"/>
              <a:t>Multi-Layer </a:t>
            </a:r>
            <a:r>
              <a:rPr lang="en-US" altLang="ko-KR" smtClean="0"/>
              <a:t>Perceptron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Verify your implementation </a:t>
            </a:r>
            <a:r>
              <a:rPr lang="en-US" altLang="ko-KR" smtClean="0"/>
              <a:t>with XOR.py</a:t>
            </a:r>
          </a:p>
          <a:p>
            <a:pPr lvl="1"/>
            <a:r>
              <a:rPr lang="en-US" altLang="ko-KR" smtClean="0"/>
              <a:t>Example of the result</a:t>
            </a:r>
          </a:p>
          <a:p>
            <a:pPr marL="0" indent="0">
              <a:buNone/>
            </a:pPr>
            <a:r>
              <a:rPr lang="en-US" altLang="ko-KR" smtClean="0"/>
              <a:t>	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69321" y="6332874"/>
            <a:ext cx="311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Error must be marginal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2" y="3880646"/>
            <a:ext cx="3078563" cy="2311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16" y="3757158"/>
            <a:ext cx="3379056" cy="2540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38" y="3768043"/>
            <a:ext cx="3401189" cy="2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4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Submission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199" y="1867665"/>
            <a:ext cx="10982325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</a:t>
            </a:r>
            <a:r>
              <a:rPr lang="en-US" altLang="ko-KR" smtClean="0"/>
              <a:t>: </a:t>
            </a:r>
            <a:r>
              <a:rPr lang="en-US" altLang="ko-KR"/>
              <a:t>~ 4/05(</a:t>
            </a:r>
            <a:r>
              <a:rPr lang="ko-KR" altLang="en-US" dirty="0"/>
              <a:t>일</a:t>
            </a:r>
            <a:r>
              <a:rPr lang="en-US" altLang="ko-KR" dirty="0" smtClean="0"/>
              <a:t>) 23:59:59</a:t>
            </a:r>
            <a:endParaRPr lang="en-US" altLang="ko-KR" dirty="0"/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Online submission on blackboard</a:t>
            </a:r>
            <a:endParaRPr lang="en-US" altLang="ko-KR" dirty="0"/>
          </a:p>
          <a:p>
            <a:r>
              <a:rPr lang="en-US" altLang="ko-KR" dirty="0" smtClean="0"/>
              <a:t>Your submission should </a:t>
            </a:r>
            <a:r>
              <a:rPr lang="en-US" altLang="ko-KR" smtClean="0"/>
              <a:t>include </a:t>
            </a:r>
          </a:p>
          <a:p>
            <a:pPr marL="0" indent="0">
              <a:buNone/>
            </a:pPr>
            <a:r>
              <a:rPr lang="en-US" altLang="ko-KR" smtClean="0"/>
              <a:t>     - XOR.py(code of the 2-layer)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- a brief </a:t>
            </a:r>
            <a:r>
              <a:rPr lang="en-US" altLang="ko-KR"/>
              <a:t>r</a:t>
            </a:r>
            <a:r>
              <a:rPr lang="en-US" altLang="ko-KR" smtClean="0"/>
              <a:t>eport about 9 screenshots of results</a:t>
            </a:r>
            <a:endParaRPr lang="en-US" altLang="ko-KR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You must implement the components yourself!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File name : StudentID_Name.zip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4476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smtClean="0"/>
              <a:t>Evaluation Criteria</a:t>
            </a:r>
          </a:p>
          <a:p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9066"/>
              </p:ext>
            </p:extLst>
          </p:nvPr>
        </p:nvGraphicFramePr>
        <p:xfrm>
          <a:off x="1223901" y="2886785"/>
          <a:ext cx="9769656" cy="1449012"/>
        </p:xfrm>
        <a:graphic>
          <a:graphicData uri="http://schemas.openxmlformats.org/drawingml/2006/table">
            <a:tbl>
              <a:tblPr/>
              <a:tblGrid>
                <a:gridCol w="2545842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7223814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  <a:tr h="299428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Brevity and Clarity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and clearly did you explain the results?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10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조교 이욱진 </a:t>
            </a:r>
            <a:r>
              <a:rPr lang="en-US" altLang="ko-KR" smtClean="0"/>
              <a:t>: </a:t>
            </a:r>
            <a:r>
              <a:rPr lang="en-US" altLang="ko-KR" u="sng" smtClean="0">
                <a:solidFill>
                  <a:srgbClr val="085296"/>
                </a:solidFill>
              </a:rPr>
              <a:t>saga9017</a:t>
            </a:r>
            <a:r>
              <a:rPr lang="en-US" altLang="ko-KR" u="sng" smtClean="0">
                <a:solidFill>
                  <a:srgbClr val="FF0000"/>
                </a:solidFill>
                <a:hlinkClick r:id="rId2"/>
              </a:rPr>
              <a:t>@korea.ac.kr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Make a line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Find what is wrong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Modify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mtClean="0"/>
              <a:t>Evaluation (</a:t>
            </a:r>
            <a:r>
              <a:rPr lang="en-US" altLang="ko-KR"/>
              <a:t>forward </a:t>
            </a:r>
            <a:r>
              <a:rPr lang="en-US" altLang="ko-KR" smtClean="0"/>
              <a:t>propagation)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(SGD)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633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25539</TotalTime>
  <Words>1399</Words>
  <Application>Microsoft Office PowerPoint</Application>
  <PresentationFormat>와이드스크린</PresentationFormat>
  <Paragraphs>533</Paragraphs>
  <Slides>75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맑은 고딕</vt:lpstr>
      <vt:lpstr>Arial</vt:lpstr>
      <vt:lpstr>Calibri</vt:lpstr>
      <vt:lpstr>Cambria Math</vt:lpstr>
      <vt:lpstr>Blank</vt:lpstr>
      <vt:lpstr>XOR</vt:lpstr>
      <vt:lpstr>Class Lab – 기초 과제 일정</vt:lpstr>
      <vt:lpstr>How to Learn</vt:lpstr>
      <vt:lpstr>How to Learn</vt:lpstr>
      <vt:lpstr>How to Learn</vt:lpstr>
      <vt:lpstr>How to Learn</vt:lpstr>
      <vt:lpstr>How to Learn</vt:lpstr>
      <vt:lpstr>How to Learn</vt:lpstr>
      <vt:lpstr>Neural Network</vt:lpstr>
      <vt:lpstr>Neural Network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Neural Network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Neural Network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PowerPoint 프레젠테이션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PowerPoint 프레젠테이션</vt:lpstr>
      <vt:lpstr>Assignment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Lee Wook Jin</cp:lastModifiedBy>
  <cp:revision>284</cp:revision>
  <dcterms:created xsi:type="dcterms:W3CDTF">2018-04-16T06:19:51Z</dcterms:created>
  <dcterms:modified xsi:type="dcterms:W3CDTF">2020-03-20T05:11:44Z</dcterms:modified>
</cp:coreProperties>
</file>