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363" r:id="rId6"/>
    <p:sldId id="331" r:id="rId7"/>
    <p:sldId id="365" r:id="rId8"/>
    <p:sldId id="368" r:id="rId9"/>
    <p:sldId id="367" r:id="rId10"/>
    <p:sldId id="369" r:id="rId11"/>
    <p:sldId id="341" r:id="rId12"/>
    <p:sldId id="370" r:id="rId13"/>
    <p:sldId id="378" r:id="rId14"/>
    <p:sldId id="349" r:id="rId15"/>
    <p:sldId id="355" r:id="rId16"/>
    <p:sldId id="347" r:id="rId17"/>
    <p:sldId id="374" r:id="rId18"/>
    <p:sldId id="386" r:id="rId19"/>
    <p:sldId id="268" r:id="rId20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64" autoAdjust="0"/>
    <p:restoredTop sz="88539" autoAdjust="0"/>
  </p:normalViewPr>
  <p:slideViewPr>
    <p:cSldViewPr>
      <p:cViewPr varScale="1">
        <p:scale>
          <a:sx n="63" d="100"/>
          <a:sy n="63" d="100"/>
        </p:scale>
        <p:origin x="1520" y="52"/>
      </p:cViewPr>
      <p:guideLst>
        <p:guide orient="horz" pos="2160"/>
        <p:guide orient="horz" pos="4065"/>
        <p:guide orient="horz" pos="709"/>
        <p:guide pos="2880"/>
        <p:guide orient="horz" pos="3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0635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940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0147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548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3430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174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617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286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090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749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981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778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264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">
            <a:extLst>
              <a:ext uri="{FF2B5EF4-FFF2-40B4-BE49-F238E27FC236}">
                <a16:creationId xmlns:a16="http://schemas.microsoft.com/office/drawing/2014/main" id="{2DCEA000-D289-4EF4-A734-FC6F45D2314B}"/>
              </a:ext>
            </a:extLst>
          </p:cNvPr>
          <p:cNvGrpSpPr/>
          <p:nvPr/>
        </p:nvGrpSpPr>
        <p:grpSpPr>
          <a:xfrm>
            <a:off x="205390" y="807350"/>
            <a:ext cx="8712968" cy="678586"/>
            <a:chOff x="157020" y="3061083"/>
            <a:chExt cx="8712968" cy="67858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B794F71-B286-46DF-B6BB-A599C6C62D0C}"/>
                </a:ext>
              </a:extLst>
            </p:cNvPr>
            <p:cNvSpPr/>
            <p:nvPr/>
          </p:nvSpPr>
          <p:spPr>
            <a:xfrm>
              <a:off x="157020" y="3061083"/>
              <a:ext cx="87129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 eaLnBrk="0" latinLnBrk="0" hangingPunct="0">
                <a:buSzPct val="100000"/>
                <a:defRPr/>
              </a:pPr>
              <a:r>
                <a:rPr lang="ko-KR" altLang="en-US" sz="2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「지능화 파일럿 </a:t>
              </a:r>
              <a:r>
                <a:rPr lang="ko-KR" altLang="en-US" sz="2000" kern="0" dirty="0" err="1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프로젝트」최종</a:t>
              </a:r>
              <a:r>
                <a:rPr lang="ko-KR" altLang="en-US" sz="2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발표</a:t>
              </a:r>
              <a:endPara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E058587-107D-4BD4-940A-D86F73E1D0D0}"/>
                </a:ext>
              </a:extLst>
            </p:cNvPr>
            <p:cNvSpPr/>
            <p:nvPr/>
          </p:nvSpPr>
          <p:spPr>
            <a:xfrm>
              <a:off x="899592" y="3278004"/>
              <a:ext cx="59855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24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6448443" y="6336267"/>
            <a:ext cx="2715963" cy="50258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48A6EF-FA5B-4986-B0E6-1FB988DF7F77}"/>
              </a:ext>
            </a:extLst>
          </p:cNvPr>
          <p:cNvSpPr/>
          <p:nvPr/>
        </p:nvSpPr>
        <p:spPr>
          <a:xfrm>
            <a:off x="611560" y="2007552"/>
            <a:ext cx="8048120" cy="1284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kern="0" dirty="0" err="1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폴더블</a:t>
            </a:r>
            <a:r>
              <a:rPr lang="ko-KR" altLang="en-US" sz="28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디바이스 디스플레이용 </a:t>
            </a:r>
            <a:r>
              <a:rPr lang="ko-KR" altLang="en-US" sz="2800" kern="0" dirty="0" err="1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무기재타입</a:t>
            </a:r>
            <a:r>
              <a:rPr lang="ko-KR" altLang="en-US" sz="28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800" kern="0" dirty="0" err="1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고유연</a:t>
            </a:r>
            <a:r>
              <a:rPr lang="en-US" altLang="ko-KR" sz="28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800" kern="0" dirty="0" err="1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내황변</a:t>
            </a:r>
            <a:r>
              <a:rPr lang="ko-KR" altLang="en-US" sz="28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8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AG(Anti-Glare) </a:t>
            </a:r>
            <a:r>
              <a:rPr lang="ko-KR" altLang="en-US" sz="2800" kern="0" dirty="0" err="1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향균</a:t>
            </a:r>
            <a:r>
              <a:rPr lang="ko-KR" altLang="en-US" sz="28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보호필름 개발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547940" y="4262362"/>
            <a:ext cx="8048120" cy="166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산업인공지능학과</a:t>
            </a:r>
            <a:endParaRPr lang="en-US" altLang="ko-KR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2020254009</a:t>
            </a:r>
          </a:p>
          <a:p>
            <a:pPr algn="ctr">
              <a:lnSpc>
                <a:spcPct val="150000"/>
              </a:lnSpc>
            </a:pP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유 용 주</a:t>
            </a:r>
          </a:p>
        </p:txBody>
      </p: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745B98A7-6D71-489B-816E-D5614E0C4A4B}"/>
              </a:ext>
            </a:extLst>
          </p:cNvPr>
          <p:cNvGraphicFramePr>
            <a:graphicFrameLocks noGrp="1"/>
          </p:cNvGraphicFramePr>
          <p:nvPr/>
        </p:nvGraphicFramePr>
        <p:xfrm>
          <a:off x="323528" y="1147300"/>
          <a:ext cx="8496938" cy="31290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2557">
                  <a:extLst>
                    <a:ext uri="{9D8B030D-6E8A-4147-A177-3AD203B41FA5}">
                      <a16:colId xmlns:a16="http://schemas.microsoft.com/office/drawing/2014/main" val="920163019"/>
                    </a:ext>
                  </a:extLst>
                </a:gridCol>
                <a:gridCol w="1699388">
                  <a:extLst>
                    <a:ext uri="{9D8B030D-6E8A-4147-A177-3AD203B41FA5}">
                      <a16:colId xmlns:a16="http://schemas.microsoft.com/office/drawing/2014/main" val="4988260"/>
                    </a:ext>
                  </a:extLst>
                </a:gridCol>
                <a:gridCol w="1761409">
                  <a:extLst>
                    <a:ext uri="{9D8B030D-6E8A-4147-A177-3AD203B41FA5}">
                      <a16:colId xmlns:a16="http://schemas.microsoft.com/office/drawing/2014/main" val="3198696338"/>
                    </a:ext>
                  </a:extLst>
                </a:gridCol>
                <a:gridCol w="1699388">
                  <a:extLst>
                    <a:ext uri="{9D8B030D-6E8A-4147-A177-3AD203B41FA5}">
                      <a16:colId xmlns:a16="http://schemas.microsoft.com/office/drawing/2014/main" val="3049648840"/>
                    </a:ext>
                  </a:extLst>
                </a:gridCol>
                <a:gridCol w="1724196">
                  <a:extLst>
                    <a:ext uri="{9D8B030D-6E8A-4147-A177-3AD203B41FA5}">
                      <a16:colId xmlns:a16="http://schemas.microsoft.com/office/drawing/2014/main" val="2674760653"/>
                    </a:ext>
                  </a:extLst>
                </a:gridCol>
              </a:tblGrid>
              <a:tr h="2759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구분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TPU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40</a:t>
                      </a:r>
                      <a:endParaRPr lang="ko-KR" altLang="en-US" sz="11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EPU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110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47435"/>
                  </a:ext>
                </a:extLst>
              </a:tr>
              <a:tr h="529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복원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긁힘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눌림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긁힘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눌림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1347675"/>
                  </a:ext>
                </a:extLst>
              </a:tr>
              <a:tr h="18638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사진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2182935"/>
                  </a:ext>
                </a:extLst>
              </a:tr>
              <a:tr h="459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Shore A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삼성 노트 </a:t>
                      </a:r>
                      <a:r>
                        <a:rPr lang="en-US" altLang="ko-KR" sz="1100" dirty="0"/>
                        <a:t>Pen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Shore A 90</a:t>
                      </a:r>
                      <a:r>
                        <a:rPr lang="ko-KR" altLang="en-US" sz="1100" dirty="0"/>
                        <a:t>이상 </a:t>
                      </a:r>
                      <a:r>
                        <a:rPr lang="en-US" altLang="ko-KR" sz="1100" dirty="0"/>
                        <a:t>NG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삼성 노트 </a:t>
                      </a:r>
                      <a:r>
                        <a:rPr lang="en-US" altLang="ko-KR" sz="1100" dirty="0"/>
                        <a:t>Pen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Shore A 95</a:t>
                      </a:r>
                      <a:r>
                        <a:rPr lang="ko-KR" altLang="en-US" sz="1100" dirty="0"/>
                        <a:t>이상 </a:t>
                      </a:r>
                      <a:r>
                        <a:rPr lang="en-US" altLang="ko-KR" sz="1100" dirty="0"/>
                        <a:t>OK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206542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실험 결과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200" dirty="0" err="1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표면내구성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015313F3-2C97-4B5C-B443-E4E1CEF953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66" t="30416" r="37778" b="25696"/>
          <a:stretch/>
        </p:blipFill>
        <p:spPr>
          <a:xfrm>
            <a:off x="1979711" y="2132856"/>
            <a:ext cx="1560923" cy="144665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C6C645AA-671C-45B9-97D1-8EACDCAF71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28" t="32361" r="24444" b="36944"/>
          <a:stretch/>
        </p:blipFill>
        <p:spPr>
          <a:xfrm>
            <a:off x="3690249" y="2132856"/>
            <a:ext cx="1652943" cy="144665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D828761-303B-48BF-B1A2-6056B7DC169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95" t="37640" r="44028" b="23749"/>
          <a:stretch/>
        </p:blipFill>
        <p:spPr>
          <a:xfrm>
            <a:off x="5443592" y="2169533"/>
            <a:ext cx="1560923" cy="140998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22FFFE61-7CDD-4727-B943-531CB9657FF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7" t="55000" r="53750" b="20139"/>
          <a:stretch/>
        </p:blipFill>
        <p:spPr>
          <a:xfrm>
            <a:off x="7187540" y="2169533"/>
            <a:ext cx="1560923" cy="140998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BD784C1-5283-4273-B520-D290D209DDAD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4" t="12584" r="7995"/>
          <a:stretch/>
        </p:blipFill>
        <p:spPr>
          <a:xfrm>
            <a:off x="6172004" y="4439369"/>
            <a:ext cx="2808313" cy="231544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107B312-BDA1-4812-9B00-D257BB3732AC}"/>
              </a:ext>
            </a:extLst>
          </p:cNvPr>
          <p:cNvSpPr txBox="1"/>
          <p:nvPr/>
        </p:nvSpPr>
        <p:spPr>
          <a:xfrm>
            <a:off x="3385739" y="5902706"/>
            <a:ext cx="2842445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▶ </a:t>
            </a:r>
            <a:r>
              <a:rPr lang="en-US" altLang="ko-KR" sz="1100" b="1" dirty="0">
                <a:latin typeface="+mj-ea"/>
                <a:ea typeface="+mj-ea"/>
              </a:rPr>
              <a:t>Shore A </a:t>
            </a:r>
            <a:r>
              <a:rPr lang="ko-KR" altLang="en-US" sz="1100" b="1" dirty="0">
                <a:latin typeface="+mj-ea"/>
                <a:ea typeface="+mj-ea"/>
              </a:rPr>
              <a:t>경도 </a:t>
            </a:r>
            <a:r>
              <a:rPr lang="en-US" altLang="ko-KR" sz="1100" b="1" dirty="0">
                <a:latin typeface="+mj-ea"/>
                <a:ea typeface="+mj-ea"/>
              </a:rPr>
              <a:t>Test</a:t>
            </a:r>
          </a:p>
          <a:p>
            <a:r>
              <a:rPr lang="en-US" altLang="ko-KR" sz="1100" b="1" dirty="0">
                <a:latin typeface="+mj-ea"/>
                <a:ea typeface="+mj-ea"/>
              </a:rPr>
              <a:t>      </a:t>
            </a:r>
            <a:r>
              <a:rPr lang="en-US" altLang="ko-KR" sz="1100" b="1" dirty="0">
                <a:latin typeface="+mj-ea"/>
                <a:ea typeface="+mj-ea"/>
                <a:sym typeface="Wingdings" panose="05000000000000000000" pitchFamily="2" charset="2"/>
              </a:rPr>
              <a:t> Shore Condition</a:t>
            </a:r>
          </a:p>
          <a:p>
            <a:pPr>
              <a:defRPr/>
            </a:pPr>
            <a:r>
              <a:rPr lang="en-US" altLang="ko-KR" sz="1100" b="1" dirty="0">
                <a:latin typeface="+mj-ea"/>
                <a:ea typeface="+mj-ea"/>
                <a:sym typeface="Wingdings" panose="05000000000000000000" pitchFamily="2" charset="2"/>
              </a:rPr>
              <a:t>          - </a:t>
            </a:r>
            <a:r>
              <a:rPr lang="en-US" altLang="ko-KR" sz="1100" b="1" dirty="0">
                <a:latin typeface="+mj-ea"/>
                <a:ea typeface="+mj-ea"/>
              </a:rPr>
              <a:t>Test Condition : ASTM D 2240</a:t>
            </a:r>
          </a:p>
          <a:p>
            <a:pPr>
              <a:defRPr/>
            </a:pPr>
            <a:r>
              <a:rPr lang="en-US" altLang="ko-KR" sz="1100" b="1" dirty="0">
                <a:latin typeface="+mj-ea"/>
                <a:ea typeface="+mj-ea"/>
              </a:rPr>
              <a:t>          - Measurement : Shore A</a:t>
            </a:r>
          </a:p>
          <a:p>
            <a:pPr>
              <a:defRPr/>
            </a:pPr>
            <a:r>
              <a:rPr lang="en-US" altLang="ko-KR" sz="1100" b="1" dirty="0">
                <a:latin typeface="+mj-ea"/>
                <a:ea typeface="+mj-ea"/>
              </a:rPr>
              <a:t>            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D3AB52-8D4A-43B3-B8D1-3A6393E60699}"/>
              </a:ext>
            </a:extLst>
          </p:cNvPr>
          <p:cNvSpPr txBox="1"/>
          <p:nvPr/>
        </p:nvSpPr>
        <p:spPr>
          <a:xfrm>
            <a:off x="251525" y="847745"/>
            <a:ext cx="1600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1. </a:t>
            </a:r>
            <a:r>
              <a:rPr lang="ko-KR" altLang="en-US" sz="1200" b="1" dirty="0" err="1">
                <a:latin typeface="+mj-ea"/>
                <a:ea typeface="+mj-ea"/>
              </a:rPr>
              <a:t>표면내구성테스트</a:t>
            </a:r>
            <a:endParaRPr lang="ko-KR" altLang="en-US" sz="1600" b="1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DFB6A4-4C87-4D4C-9DDA-8C7FC07B3E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6143" y="4386654"/>
            <a:ext cx="2975936" cy="241635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A9FF904-9B55-4E03-A994-63D3D0707E72}"/>
              </a:ext>
            </a:extLst>
          </p:cNvPr>
          <p:cNvSpPr txBox="1"/>
          <p:nvPr/>
        </p:nvSpPr>
        <p:spPr>
          <a:xfrm>
            <a:off x="3018238" y="4800946"/>
            <a:ext cx="16770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◀ </a:t>
            </a:r>
            <a:r>
              <a:rPr lang="ko-KR" altLang="en-US" sz="1100" b="1" dirty="0" err="1">
                <a:latin typeface="+mj-ea"/>
                <a:ea typeface="+mj-ea"/>
              </a:rPr>
              <a:t>연필경도계</a:t>
            </a:r>
            <a:r>
              <a:rPr lang="en-US" altLang="ko-KR" sz="1100" b="1" dirty="0">
                <a:latin typeface="+mj-ea"/>
                <a:ea typeface="+mj-ea"/>
              </a:rPr>
              <a:t>            </a:t>
            </a:r>
            <a:endParaRPr lang="en-US" altLang="ko-KR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34376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실험 결과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200" dirty="0" err="1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표면내구성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6F0FCB-1481-42D4-A818-0C8ED65AF3CC}"/>
              </a:ext>
            </a:extLst>
          </p:cNvPr>
          <p:cNvSpPr txBox="1"/>
          <p:nvPr/>
        </p:nvSpPr>
        <p:spPr>
          <a:xfrm>
            <a:off x="395536" y="1066532"/>
            <a:ext cx="984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1. </a:t>
            </a:r>
            <a:r>
              <a:rPr lang="ko-KR" altLang="en-US" sz="1200" b="1" dirty="0">
                <a:latin typeface="+mn-ea"/>
              </a:rPr>
              <a:t>검토결과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2B8EEB-C175-4875-AF16-401E43A8FA8E}"/>
              </a:ext>
            </a:extLst>
          </p:cNvPr>
          <p:cNvSpPr txBox="1"/>
          <p:nvPr/>
        </p:nvSpPr>
        <p:spPr>
          <a:xfrm>
            <a:off x="630138" y="3292529"/>
            <a:ext cx="3738524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100" dirty="0"/>
              <a:t>1. </a:t>
            </a:r>
            <a:r>
              <a:rPr lang="ko-KR" altLang="en-US" sz="1100" dirty="0"/>
              <a:t>제작 조건</a:t>
            </a:r>
            <a:endParaRPr lang="en-US" altLang="ko-KR" sz="1100" dirty="0"/>
          </a:p>
          <a:p>
            <a:r>
              <a:rPr lang="en-US" altLang="ko-KR" sz="1100" dirty="0"/>
              <a:t>          - 90um </a:t>
            </a:r>
            <a:r>
              <a:rPr lang="ko-KR" altLang="en-US" sz="1100" dirty="0" err="1"/>
              <a:t>무기재</a:t>
            </a:r>
            <a:r>
              <a:rPr lang="ko-KR" altLang="en-US" sz="1100" dirty="0"/>
              <a:t> </a:t>
            </a:r>
            <a:r>
              <a:rPr lang="en-US" altLang="ko-KR" sz="1100" dirty="0"/>
              <a:t>Type</a:t>
            </a:r>
          </a:p>
          <a:p>
            <a:r>
              <a:rPr lang="en-US" altLang="ko-KR" sz="1100" dirty="0"/>
              <a:t>          - </a:t>
            </a:r>
            <a:r>
              <a:rPr lang="ko-KR" altLang="en-US" sz="1100" dirty="0"/>
              <a:t>광량 </a:t>
            </a:r>
            <a:r>
              <a:rPr lang="en-US" altLang="ko-KR" sz="1100" dirty="0"/>
              <a:t>: 1</a:t>
            </a:r>
            <a:r>
              <a:rPr lang="ko-KR" altLang="en-US" sz="1100" dirty="0"/>
              <a:t>차 </a:t>
            </a:r>
            <a:r>
              <a:rPr lang="en-US" altLang="ko-KR" sz="1100" dirty="0"/>
              <a:t>50, 2</a:t>
            </a:r>
            <a:r>
              <a:rPr lang="ko-KR" altLang="en-US" sz="1100" dirty="0"/>
              <a:t>차 </a:t>
            </a:r>
            <a:r>
              <a:rPr lang="en-US" altLang="ko-KR" sz="1100" dirty="0"/>
              <a:t>1000mJ</a:t>
            </a:r>
          </a:p>
          <a:p>
            <a:endParaRPr lang="en-US" altLang="ko-KR" sz="110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100" dirty="0"/>
              <a:t>2. </a:t>
            </a:r>
            <a:r>
              <a:rPr lang="ko-KR" altLang="en-US" sz="1100" dirty="0"/>
              <a:t>복원</a:t>
            </a:r>
            <a:endParaRPr lang="en-US" altLang="ko-KR" sz="1100" dirty="0"/>
          </a:p>
          <a:p>
            <a:r>
              <a:rPr lang="en-US" altLang="ko-KR" sz="1100" dirty="0"/>
              <a:t>          - 2</a:t>
            </a:r>
            <a:r>
              <a:rPr lang="ko-KR" altLang="en-US" sz="1100" dirty="0"/>
              <a:t>번 샘플 레진 당사 제품과 동등 수준</a:t>
            </a:r>
            <a:endParaRPr lang="en-US" altLang="ko-KR" sz="1100" dirty="0"/>
          </a:p>
          <a:p>
            <a:r>
              <a:rPr lang="en-US" altLang="ko-KR" sz="1100" dirty="0"/>
              <a:t>          - KAPS </a:t>
            </a:r>
            <a:r>
              <a:rPr lang="ko-KR" altLang="en-US" sz="1100" dirty="0"/>
              <a:t>반제품 </a:t>
            </a:r>
            <a:r>
              <a:rPr lang="en-US" altLang="ko-KR" sz="1100" dirty="0"/>
              <a:t>, ND-808EH-2  &gt;&gt;  ND-808EH-1</a:t>
            </a:r>
          </a:p>
          <a:p>
            <a:endParaRPr lang="en-US" altLang="ko-KR" sz="110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100" dirty="0"/>
              <a:t>3. </a:t>
            </a:r>
            <a:r>
              <a:rPr lang="ko-KR" altLang="en-US" sz="1100" dirty="0" err="1"/>
              <a:t>슬립성</a:t>
            </a:r>
            <a:endParaRPr lang="en-US" altLang="ko-KR" sz="1100" dirty="0"/>
          </a:p>
          <a:p>
            <a:r>
              <a:rPr lang="en-US" altLang="ko-KR" sz="1100" dirty="0"/>
              <a:t>          - KAPS </a:t>
            </a:r>
            <a:r>
              <a:rPr lang="ko-KR" altLang="en-US" sz="1100" dirty="0"/>
              <a:t>반제품 </a:t>
            </a:r>
            <a:r>
              <a:rPr lang="en-US" altLang="ko-KR" sz="1100" dirty="0"/>
              <a:t>&lt; ND-808E-2</a:t>
            </a:r>
          </a:p>
          <a:p>
            <a:r>
              <a:rPr lang="en-US" altLang="ko-KR" sz="1100" dirty="0"/>
              <a:t>          - ND-808EH-1 &lt;&lt; ND-808E-2</a:t>
            </a:r>
          </a:p>
          <a:p>
            <a:endParaRPr lang="en-US" altLang="ko-KR" sz="110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100" dirty="0"/>
              <a:t>4.Tacky</a:t>
            </a:r>
          </a:p>
          <a:p>
            <a:r>
              <a:rPr lang="en-US" altLang="ko-KR" sz="1100" dirty="0"/>
              <a:t>          - KAPS </a:t>
            </a:r>
            <a:r>
              <a:rPr lang="ko-KR" altLang="en-US" sz="1100" dirty="0"/>
              <a:t>반제품 </a:t>
            </a:r>
            <a:r>
              <a:rPr lang="en-US" altLang="ko-KR" sz="1100" dirty="0"/>
              <a:t>= ND-808EH-2</a:t>
            </a:r>
          </a:p>
          <a:p>
            <a:r>
              <a:rPr lang="en-US" altLang="ko-KR" sz="1100" dirty="0"/>
              <a:t>          - ND-808EH-1 &lt;&lt; ND-808EH-2</a:t>
            </a:r>
          </a:p>
          <a:p>
            <a:r>
              <a:rPr lang="en-US" altLang="ko-KR" sz="1100" dirty="0"/>
              <a:t>          - Tacky </a:t>
            </a:r>
            <a:r>
              <a:rPr lang="ko-KR" altLang="en-US" sz="1100" dirty="0"/>
              <a:t>有 </a:t>
            </a:r>
            <a:r>
              <a:rPr lang="en-US" altLang="ko-KR" sz="1100" dirty="0">
                <a:sym typeface="Wingdings" panose="05000000000000000000" pitchFamily="2" charset="2"/>
              </a:rPr>
              <a:t></a:t>
            </a:r>
            <a:r>
              <a:rPr lang="ko-KR" altLang="en-US" sz="1100" dirty="0"/>
              <a:t> 공정성 </a:t>
            </a:r>
            <a:r>
              <a:rPr lang="en-US" altLang="ko-KR" sz="1100" dirty="0"/>
              <a:t>NG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36F98F2B-0046-48E4-8903-2327C704E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514117"/>
              </p:ext>
            </p:extLst>
          </p:nvPr>
        </p:nvGraphicFramePr>
        <p:xfrm>
          <a:off x="630137" y="1468338"/>
          <a:ext cx="77714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4280">
                  <a:extLst>
                    <a:ext uri="{9D8B030D-6E8A-4147-A177-3AD203B41FA5}">
                      <a16:colId xmlns:a16="http://schemas.microsoft.com/office/drawing/2014/main" val="3831031822"/>
                    </a:ext>
                  </a:extLst>
                </a:gridCol>
                <a:gridCol w="1554280">
                  <a:extLst>
                    <a:ext uri="{9D8B030D-6E8A-4147-A177-3AD203B41FA5}">
                      <a16:colId xmlns:a16="http://schemas.microsoft.com/office/drawing/2014/main" val="1965005707"/>
                    </a:ext>
                  </a:extLst>
                </a:gridCol>
                <a:gridCol w="1554280">
                  <a:extLst>
                    <a:ext uri="{9D8B030D-6E8A-4147-A177-3AD203B41FA5}">
                      <a16:colId xmlns:a16="http://schemas.microsoft.com/office/drawing/2014/main" val="954008267"/>
                    </a:ext>
                  </a:extLst>
                </a:gridCol>
                <a:gridCol w="1554280">
                  <a:extLst>
                    <a:ext uri="{9D8B030D-6E8A-4147-A177-3AD203B41FA5}">
                      <a16:colId xmlns:a16="http://schemas.microsoft.com/office/drawing/2014/main" val="470492726"/>
                    </a:ext>
                  </a:extLst>
                </a:gridCol>
                <a:gridCol w="1554280">
                  <a:extLst>
                    <a:ext uri="{9D8B030D-6E8A-4147-A177-3AD203B41FA5}">
                      <a16:colId xmlns:a16="http://schemas.microsoft.com/office/drawing/2014/main" val="4060554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스크레치</a:t>
                      </a:r>
                      <a:r>
                        <a:rPr lang="ko-KR" altLang="en-US" sz="1100" dirty="0"/>
                        <a:t> 복원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눌림 복원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슬립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Tacky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789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KAPS EPU </a:t>
                      </a:r>
                      <a:r>
                        <a:rPr lang="ko-KR" altLang="en-US" sz="1100" dirty="0"/>
                        <a:t>반제품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X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1825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ND-808EH-1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7786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ND-808EH-2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FF0000"/>
                          </a:solidFill>
                        </a:rPr>
                        <a:t>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X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912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769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실험 결과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200" dirty="0" err="1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표면내구성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4EDB65-BF75-47D8-AC59-B08EE6004D64}"/>
              </a:ext>
            </a:extLst>
          </p:cNvPr>
          <p:cNvSpPr txBox="1"/>
          <p:nvPr/>
        </p:nvSpPr>
        <p:spPr>
          <a:xfrm>
            <a:off x="432144" y="980728"/>
            <a:ext cx="1967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1. ND-808EH-2 </a:t>
            </a:r>
            <a:r>
              <a:rPr lang="ko-KR" altLang="en-US" sz="1200" b="1" dirty="0">
                <a:latin typeface="+mn-ea"/>
              </a:rPr>
              <a:t>검토결과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DC9BB67B-8E47-449B-8F7C-7D1AE0E1F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6982"/>
              </p:ext>
            </p:extLst>
          </p:nvPr>
        </p:nvGraphicFramePr>
        <p:xfrm>
          <a:off x="590550" y="1382534"/>
          <a:ext cx="802005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4010">
                  <a:extLst>
                    <a:ext uri="{9D8B030D-6E8A-4147-A177-3AD203B41FA5}">
                      <a16:colId xmlns:a16="http://schemas.microsoft.com/office/drawing/2014/main" val="2846582414"/>
                    </a:ext>
                  </a:extLst>
                </a:gridCol>
                <a:gridCol w="1604010">
                  <a:extLst>
                    <a:ext uri="{9D8B030D-6E8A-4147-A177-3AD203B41FA5}">
                      <a16:colId xmlns:a16="http://schemas.microsoft.com/office/drawing/2014/main" val="1180743240"/>
                    </a:ext>
                  </a:extLst>
                </a:gridCol>
                <a:gridCol w="1604010">
                  <a:extLst>
                    <a:ext uri="{9D8B030D-6E8A-4147-A177-3AD203B41FA5}">
                      <a16:colId xmlns:a16="http://schemas.microsoft.com/office/drawing/2014/main" val="316445693"/>
                    </a:ext>
                  </a:extLst>
                </a:gridCol>
                <a:gridCol w="1604010">
                  <a:extLst>
                    <a:ext uri="{9D8B030D-6E8A-4147-A177-3AD203B41FA5}">
                      <a16:colId xmlns:a16="http://schemas.microsoft.com/office/drawing/2014/main" val="1853259200"/>
                    </a:ext>
                  </a:extLst>
                </a:gridCol>
                <a:gridCol w="1604010">
                  <a:extLst>
                    <a:ext uri="{9D8B030D-6E8A-4147-A177-3AD203B41FA5}">
                      <a16:colId xmlns:a16="http://schemas.microsoft.com/office/drawing/2014/main" val="3326575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클리어</a:t>
                      </a:r>
                      <a:r>
                        <a:rPr lang="ko-KR" altLang="en-US" sz="1100" dirty="0"/>
                        <a:t> 기재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AG </a:t>
                      </a:r>
                      <a:r>
                        <a:rPr lang="ko-KR" altLang="en-US" sz="1100" dirty="0"/>
                        <a:t>기재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클리어</a:t>
                      </a:r>
                      <a:r>
                        <a:rPr lang="ko-KR" altLang="en-US" sz="1100" dirty="0"/>
                        <a:t> </a:t>
                      </a:r>
                      <a:r>
                        <a:rPr lang="ko-KR" altLang="en-US" sz="1100" dirty="0" err="1"/>
                        <a:t>무기재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AG </a:t>
                      </a:r>
                      <a:r>
                        <a:rPr lang="ko-KR" altLang="en-US" sz="1100" dirty="0" err="1"/>
                        <a:t>무기재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23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스크레치</a:t>
                      </a:r>
                      <a:r>
                        <a:rPr lang="ko-KR" altLang="en-US" sz="1100" dirty="0"/>
                        <a:t> 복원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중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뜯김</a:t>
                      </a:r>
                      <a:r>
                        <a:rPr lang="en-US" altLang="ko-KR" sz="1100" dirty="0"/>
                        <a:t>NG)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중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뜯김</a:t>
                      </a:r>
                      <a:r>
                        <a:rPr lang="en-US" altLang="ko-KR" sz="1100" dirty="0"/>
                        <a:t>NG)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8275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눌림 복원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느림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느림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중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느림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중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느림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7726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슬립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03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Tacky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OK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OK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OK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OK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4099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577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실험 결과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200" dirty="0" err="1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표면내구성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3CCD15-D411-4407-AEA4-A422E334D148}"/>
              </a:ext>
            </a:extLst>
          </p:cNvPr>
          <p:cNvSpPr txBox="1"/>
          <p:nvPr/>
        </p:nvSpPr>
        <p:spPr>
          <a:xfrm>
            <a:off x="432144" y="883962"/>
            <a:ext cx="984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1. </a:t>
            </a:r>
            <a:r>
              <a:rPr lang="ko-KR" altLang="en-US" sz="1200" b="1" dirty="0">
                <a:latin typeface="+mn-ea"/>
              </a:rPr>
              <a:t>검토결과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F6A4CA-ACF7-45BB-846C-8107E338385C}"/>
              </a:ext>
            </a:extLst>
          </p:cNvPr>
          <p:cNvSpPr txBox="1"/>
          <p:nvPr/>
        </p:nvSpPr>
        <p:spPr>
          <a:xfrm>
            <a:off x="666744" y="2831531"/>
            <a:ext cx="3113353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100" dirty="0"/>
              <a:t>1. </a:t>
            </a:r>
            <a:r>
              <a:rPr lang="ko-KR" altLang="en-US" sz="1100" dirty="0"/>
              <a:t>제작 조건</a:t>
            </a:r>
            <a:endParaRPr lang="en-US" altLang="ko-KR" sz="1100" dirty="0"/>
          </a:p>
          <a:p>
            <a:r>
              <a:rPr lang="en-US" altLang="ko-KR" sz="1100" dirty="0"/>
              <a:t>          - 24 PET + EPU 90um 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r>
              <a:rPr lang="en-US" altLang="ko-KR" sz="1100" dirty="0"/>
              <a:t>          - </a:t>
            </a:r>
            <a:r>
              <a:rPr lang="ko-KR" altLang="en-US" sz="1100" dirty="0"/>
              <a:t>광량 </a:t>
            </a:r>
            <a:r>
              <a:rPr lang="en-US" altLang="ko-KR" sz="1100" dirty="0"/>
              <a:t>: 1</a:t>
            </a:r>
            <a:r>
              <a:rPr lang="ko-KR" altLang="en-US" sz="1100" dirty="0"/>
              <a:t>차 </a:t>
            </a:r>
            <a:r>
              <a:rPr lang="en-US" altLang="ko-KR" sz="1100" dirty="0"/>
              <a:t>50, 2</a:t>
            </a:r>
            <a:r>
              <a:rPr lang="ko-KR" altLang="en-US" sz="1100" dirty="0"/>
              <a:t>차 </a:t>
            </a:r>
            <a:r>
              <a:rPr lang="en-US" altLang="ko-KR" sz="1100" dirty="0"/>
              <a:t>1000mJ</a:t>
            </a:r>
          </a:p>
          <a:p>
            <a:endParaRPr lang="en-US" altLang="ko-KR" sz="110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100" dirty="0"/>
              <a:t>2. </a:t>
            </a:r>
            <a:r>
              <a:rPr lang="ko-KR" altLang="en-US" sz="1100" dirty="0"/>
              <a:t>복원</a:t>
            </a:r>
            <a:endParaRPr lang="en-US" altLang="ko-KR" sz="1100" dirty="0"/>
          </a:p>
          <a:p>
            <a:r>
              <a:rPr lang="en-US" altLang="ko-KR" sz="1100" dirty="0"/>
              <a:t>          - KAPS EPU </a:t>
            </a:r>
            <a:r>
              <a:rPr lang="ko-KR" altLang="en-US" sz="1100" dirty="0"/>
              <a:t>레진 </a:t>
            </a:r>
            <a:r>
              <a:rPr lang="en-US" altLang="ko-KR" sz="1100" dirty="0"/>
              <a:t>&gt;&gt; </a:t>
            </a:r>
            <a:r>
              <a:rPr lang="ko-KR" altLang="en-US" sz="1100" dirty="0" err="1"/>
              <a:t>켐톤사</a:t>
            </a:r>
            <a:r>
              <a:rPr lang="ko-KR" altLang="en-US" sz="1100" dirty="0"/>
              <a:t> </a:t>
            </a:r>
            <a:r>
              <a:rPr lang="en-US" altLang="ko-KR" sz="1100" dirty="0"/>
              <a:t>EPU </a:t>
            </a:r>
            <a:r>
              <a:rPr lang="ko-KR" altLang="en-US" sz="1100" dirty="0"/>
              <a:t>레진</a:t>
            </a:r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AB4521EE-22A9-495B-8242-993E16E90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340544"/>
              </p:ext>
            </p:extLst>
          </p:nvPr>
        </p:nvGraphicFramePr>
        <p:xfrm>
          <a:off x="666744" y="1254566"/>
          <a:ext cx="776287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3813">
                  <a:extLst>
                    <a:ext uri="{9D8B030D-6E8A-4147-A177-3AD203B41FA5}">
                      <a16:colId xmlns:a16="http://schemas.microsoft.com/office/drawing/2014/main" val="3831031822"/>
                    </a:ext>
                  </a:extLst>
                </a:gridCol>
                <a:gridCol w="1293813">
                  <a:extLst>
                    <a:ext uri="{9D8B030D-6E8A-4147-A177-3AD203B41FA5}">
                      <a16:colId xmlns:a16="http://schemas.microsoft.com/office/drawing/2014/main" val="1965005707"/>
                    </a:ext>
                  </a:extLst>
                </a:gridCol>
                <a:gridCol w="1293813">
                  <a:extLst>
                    <a:ext uri="{9D8B030D-6E8A-4147-A177-3AD203B41FA5}">
                      <a16:colId xmlns:a16="http://schemas.microsoft.com/office/drawing/2014/main" val="954008267"/>
                    </a:ext>
                  </a:extLst>
                </a:gridCol>
                <a:gridCol w="1293813">
                  <a:extLst>
                    <a:ext uri="{9D8B030D-6E8A-4147-A177-3AD203B41FA5}">
                      <a16:colId xmlns:a16="http://schemas.microsoft.com/office/drawing/2014/main" val="470492726"/>
                    </a:ext>
                  </a:extLst>
                </a:gridCol>
                <a:gridCol w="1293813">
                  <a:extLst>
                    <a:ext uri="{9D8B030D-6E8A-4147-A177-3AD203B41FA5}">
                      <a16:colId xmlns:a16="http://schemas.microsoft.com/office/drawing/2014/main" val="4060554429"/>
                    </a:ext>
                  </a:extLst>
                </a:gridCol>
                <a:gridCol w="1293813">
                  <a:extLst>
                    <a:ext uri="{9D8B030D-6E8A-4147-A177-3AD203B41FA5}">
                      <a16:colId xmlns:a16="http://schemas.microsoft.com/office/drawing/2014/main" val="2176986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스크레치</a:t>
                      </a:r>
                      <a:r>
                        <a:rPr lang="ko-KR" altLang="en-US" sz="1100" dirty="0"/>
                        <a:t> 복원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눌림 복원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슬립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Tacky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789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KAPS </a:t>
                      </a:r>
                      <a:r>
                        <a:rPr lang="ko-KR" altLang="en-US" sz="1100" dirty="0"/>
                        <a:t>반제품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OK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1825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CHTF-4407F-1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FF0000"/>
                          </a:solidFill>
                        </a:rPr>
                        <a:t>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OK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7786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CHTF-4407F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NG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34520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C4FEF848-E6D9-4953-8573-7A556B1CD4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845601"/>
              </p:ext>
            </p:extLst>
          </p:nvPr>
        </p:nvGraphicFramePr>
        <p:xfrm>
          <a:off x="666744" y="4465920"/>
          <a:ext cx="776287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3813">
                  <a:extLst>
                    <a:ext uri="{9D8B030D-6E8A-4147-A177-3AD203B41FA5}">
                      <a16:colId xmlns:a16="http://schemas.microsoft.com/office/drawing/2014/main" val="3831031822"/>
                    </a:ext>
                  </a:extLst>
                </a:gridCol>
                <a:gridCol w="1293813">
                  <a:extLst>
                    <a:ext uri="{9D8B030D-6E8A-4147-A177-3AD203B41FA5}">
                      <a16:colId xmlns:a16="http://schemas.microsoft.com/office/drawing/2014/main" val="1965005707"/>
                    </a:ext>
                  </a:extLst>
                </a:gridCol>
                <a:gridCol w="1293813">
                  <a:extLst>
                    <a:ext uri="{9D8B030D-6E8A-4147-A177-3AD203B41FA5}">
                      <a16:colId xmlns:a16="http://schemas.microsoft.com/office/drawing/2014/main" val="954008267"/>
                    </a:ext>
                  </a:extLst>
                </a:gridCol>
                <a:gridCol w="1293813">
                  <a:extLst>
                    <a:ext uri="{9D8B030D-6E8A-4147-A177-3AD203B41FA5}">
                      <a16:colId xmlns:a16="http://schemas.microsoft.com/office/drawing/2014/main" val="470492726"/>
                    </a:ext>
                  </a:extLst>
                </a:gridCol>
                <a:gridCol w="1293813">
                  <a:extLst>
                    <a:ext uri="{9D8B030D-6E8A-4147-A177-3AD203B41FA5}">
                      <a16:colId xmlns:a16="http://schemas.microsoft.com/office/drawing/2014/main" val="4060554429"/>
                    </a:ext>
                  </a:extLst>
                </a:gridCol>
                <a:gridCol w="1293813">
                  <a:extLst>
                    <a:ext uri="{9D8B030D-6E8A-4147-A177-3AD203B41FA5}">
                      <a16:colId xmlns:a16="http://schemas.microsoft.com/office/drawing/2014/main" val="2176986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스크레치</a:t>
                      </a:r>
                      <a:r>
                        <a:rPr lang="ko-KR" altLang="en-US" sz="1100" dirty="0"/>
                        <a:t> 복원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눌림 복원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슬립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Tacky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789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KAPS EPU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OK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1825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HBLUE TPU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하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뜯김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NG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7786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대만 </a:t>
                      </a:r>
                      <a:r>
                        <a:rPr lang="en-US" altLang="ko-KR" sz="1100" dirty="0"/>
                        <a:t>TPU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하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뜯김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OK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34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3825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실험 결과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(Anti-glare 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표면 특성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0CB8034-23A3-4900-9442-E490D3FA2329}"/>
              </a:ext>
            </a:extLst>
          </p:cNvPr>
          <p:cNvSpPr/>
          <p:nvPr/>
        </p:nvSpPr>
        <p:spPr>
          <a:xfrm>
            <a:off x="827584" y="1700808"/>
            <a:ext cx="7488831" cy="170195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CE7A3C-ED30-4497-8EE5-086DADE21406}"/>
              </a:ext>
            </a:extLst>
          </p:cNvPr>
          <p:cNvSpPr txBox="1"/>
          <p:nvPr/>
        </p:nvSpPr>
        <p:spPr>
          <a:xfrm>
            <a:off x="850032" y="1958122"/>
            <a:ext cx="7488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+mn-ea"/>
              </a:rPr>
              <a:t>AG</a:t>
            </a:r>
            <a:r>
              <a:rPr lang="ko-KR" altLang="en-US" sz="1400" b="1" dirty="0">
                <a:latin typeface="+mn-ea"/>
              </a:rPr>
              <a:t>표면특성 목표 </a:t>
            </a:r>
            <a:r>
              <a:rPr lang="en-US" altLang="ko-KR" sz="1400" b="1" dirty="0">
                <a:latin typeface="+mn-ea"/>
              </a:rPr>
              <a:t>: </a:t>
            </a:r>
            <a:r>
              <a:rPr lang="ko-KR" altLang="en-US" sz="1400" b="1" dirty="0">
                <a:latin typeface="+mn-ea"/>
              </a:rPr>
              <a:t>실사용시 </a:t>
            </a:r>
            <a:r>
              <a:rPr lang="ko-KR" altLang="en-US" sz="1400" b="1" dirty="0" err="1">
                <a:latin typeface="+mn-ea"/>
              </a:rPr>
              <a:t>스파클링</a:t>
            </a:r>
            <a:r>
              <a:rPr lang="ko-KR" altLang="en-US" sz="1400" b="1" dirty="0">
                <a:latin typeface="+mn-ea"/>
              </a:rPr>
              <a:t> 현상에 의한 빛 번짐 이슈 최소화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02A26B-9937-4029-B226-D12E81B2196F}"/>
              </a:ext>
            </a:extLst>
          </p:cNvPr>
          <p:cNvSpPr txBox="1"/>
          <p:nvPr/>
        </p:nvSpPr>
        <p:spPr>
          <a:xfrm>
            <a:off x="1284555" y="2540725"/>
            <a:ext cx="6527688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>
                <a:latin typeface="+mn-ea"/>
              </a:rPr>
              <a:t>비드사이즈</a:t>
            </a:r>
            <a:r>
              <a:rPr lang="ko-KR" altLang="en-US" sz="1200" dirty="0">
                <a:latin typeface="+mn-ea"/>
              </a:rPr>
              <a:t> 최소화하여 시제품과 </a:t>
            </a:r>
            <a:r>
              <a:rPr lang="ko-KR" altLang="en-US" sz="1200" dirty="0" err="1">
                <a:latin typeface="+mn-ea"/>
              </a:rPr>
              <a:t>스파클링현상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비교검토하여</a:t>
            </a:r>
            <a:r>
              <a:rPr lang="ko-KR" altLang="en-US" sz="1200" dirty="0">
                <a:latin typeface="+mn-ea"/>
              </a:rPr>
              <a:t> 육안으로 판단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ED82AF-CABF-44A6-8C21-21E5FBAAD28A}"/>
              </a:ext>
            </a:extLst>
          </p:cNvPr>
          <p:cNvSpPr txBox="1"/>
          <p:nvPr/>
        </p:nvSpPr>
        <p:spPr>
          <a:xfrm>
            <a:off x="395536" y="1066532"/>
            <a:ext cx="2483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1. AG</a:t>
            </a:r>
            <a:r>
              <a:rPr lang="ko-KR" altLang="en-US" b="1" dirty="0">
                <a:latin typeface="+mn-ea"/>
              </a:rPr>
              <a:t>표면특성 테스트</a:t>
            </a: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B89D9361-4366-4139-ADFF-8B8F6D8DBEA2}"/>
              </a:ext>
            </a:extLst>
          </p:cNvPr>
          <p:cNvSpPr txBox="1"/>
          <p:nvPr/>
        </p:nvSpPr>
        <p:spPr>
          <a:xfrm>
            <a:off x="838808" y="3918893"/>
            <a:ext cx="7511278" cy="13370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56055">
              <a:lnSpc>
                <a:spcPct val="133300"/>
              </a:lnSpc>
              <a:spcBef>
                <a:spcPts val="100"/>
              </a:spcBef>
            </a:pPr>
            <a:r>
              <a:rPr lang="ko-KR" altLang="en-US" sz="1200" spc="-40" dirty="0">
                <a:latin typeface="UKIJ CJK"/>
                <a:cs typeface="UKIJ CJK"/>
              </a:rPr>
              <a:t>시</a:t>
            </a:r>
            <a:r>
              <a:rPr sz="1200" spc="-40" dirty="0">
                <a:latin typeface="UKIJ CJK"/>
                <a:cs typeface="UKIJ CJK"/>
              </a:rPr>
              <a:t> 행 </a:t>
            </a:r>
            <a:r>
              <a:rPr sz="1200" spc="5" dirty="0">
                <a:latin typeface="UKIJ CJK"/>
                <a:cs typeface="UKIJ CJK"/>
              </a:rPr>
              <a:t>처</a:t>
            </a:r>
            <a:r>
              <a:rPr lang="en-US" sz="1200" spc="5" dirty="0">
                <a:latin typeface="UKIJ CJK"/>
                <a:cs typeface="UKIJ CJK"/>
              </a:rPr>
              <a:t> </a:t>
            </a:r>
            <a:r>
              <a:rPr sz="1200" spc="5" dirty="0">
                <a:latin typeface="UKIJ CJK"/>
                <a:cs typeface="UKIJ CJK"/>
              </a:rPr>
              <a:t>: </a:t>
            </a:r>
            <a:r>
              <a:rPr lang="en-US" sz="1200" spc="-25" dirty="0">
                <a:latin typeface="UKIJ CJK"/>
                <a:cs typeface="UKIJ CJK"/>
              </a:rPr>
              <a:t>KAPS </a:t>
            </a:r>
            <a:r>
              <a:rPr lang="ko-KR" altLang="en-US" sz="1200" spc="-25" dirty="0">
                <a:latin typeface="UKIJ CJK"/>
                <a:cs typeface="UKIJ CJK"/>
              </a:rPr>
              <a:t>연구소</a:t>
            </a:r>
            <a:endParaRPr lang="en-US" sz="1200" spc="-15" dirty="0">
              <a:latin typeface="UKIJ CJK"/>
              <a:cs typeface="UKIJ CJK"/>
            </a:endParaRPr>
          </a:p>
          <a:p>
            <a:pPr marL="12700" marR="1456055">
              <a:lnSpc>
                <a:spcPct val="133300"/>
              </a:lnSpc>
              <a:spcBef>
                <a:spcPts val="100"/>
              </a:spcBef>
            </a:pPr>
            <a:r>
              <a:rPr sz="1200" spc="-10" dirty="0">
                <a:latin typeface="UKIJ CJK"/>
                <a:cs typeface="UKIJ CJK"/>
              </a:rPr>
              <a:t>시</a:t>
            </a:r>
            <a:r>
              <a:rPr lang="ko-KR" altLang="en-US" sz="1200" spc="-10" dirty="0">
                <a:latin typeface="UKIJ CJK"/>
                <a:cs typeface="UKIJ CJK"/>
              </a:rPr>
              <a:t>편</a:t>
            </a:r>
            <a:r>
              <a:rPr lang="en-US" sz="1200" spc="-10" dirty="0">
                <a:latin typeface="UKIJ CJK"/>
                <a:cs typeface="UKIJ CJK"/>
              </a:rPr>
              <a:t> </a:t>
            </a:r>
            <a:r>
              <a:rPr lang="en-US" altLang="ko-KR" sz="1200" spc="-10" dirty="0">
                <a:latin typeface="UKIJ CJK"/>
                <a:cs typeface="UKIJ CJK"/>
              </a:rPr>
              <a:t>:</a:t>
            </a:r>
            <a:r>
              <a:rPr lang="ko-KR" altLang="en-US" sz="1200" spc="-10" dirty="0">
                <a:latin typeface="UKIJ CJK"/>
                <a:cs typeface="UKIJ CJK"/>
              </a:rPr>
              <a:t> </a:t>
            </a:r>
            <a:r>
              <a:rPr lang="ko-KR" altLang="en-US" sz="1200" spc="-10" dirty="0" err="1">
                <a:latin typeface="UKIJ CJK"/>
                <a:cs typeface="UKIJ CJK"/>
              </a:rPr>
              <a:t>무기재</a:t>
            </a:r>
            <a:r>
              <a:rPr lang="ko-KR" altLang="en-US" sz="1200" spc="-10" dirty="0">
                <a:latin typeface="UKIJ CJK"/>
                <a:cs typeface="UKIJ CJK"/>
              </a:rPr>
              <a:t> </a:t>
            </a:r>
            <a:r>
              <a:rPr lang="en-US" altLang="ko-KR" sz="1200" spc="-10" dirty="0">
                <a:latin typeface="UKIJ CJK"/>
                <a:cs typeface="UKIJ CJK"/>
              </a:rPr>
              <a:t>EPU Film</a:t>
            </a:r>
            <a:endParaRPr lang="ko-KR" altLang="en-US" sz="1200" spc="-10" dirty="0">
              <a:latin typeface="UKIJ CJK"/>
              <a:cs typeface="UKIJ CJK"/>
            </a:endParaRPr>
          </a:p>
          <a:p>
            <a:pPr marL="12700" marR="1456055" algn="ctr">
              <a:lnSpc>
                <a:spcPct val="133300"/>
              </a:lnSpc>
              <a:spcBef>
                <a:spcPts val="100"/>
              </a:spcBef>
            </a:pPr>
            <a:r>
              <a:rPr lang="ko-KR" altLang="en-US" sz="1700" spc="-50" dirty="0">
                <a:latin typeface="UKIJ CJK"/>
                <a:cs typeface="UKIJ CJK"/>
              </a:rPr>
              <a:t>                           </a:t>
            </a:r>
            <a:endParaRPr lang="en-US" altLang="ko-KR" sz="1700" spc="-50" dirty="0">
              <a:latin typeface="UKIJ CJK"/>
              <a:cs typeface="UKIJ CJK"/>
            </a:endParaRPr>
          </a:p>
          <a:p>
            <a:pPr marL="12700" marR="1456055" algn="ctr">
              <a:lnSpc>
                <a:spcPct val="133300"/>
              </a:lnSpc>
              <a:spcBef>
                <a:spcPts val="100"/>
              </a:spcBef>
            </a:pPr>
            <a:r>
              <a:rPr lang="en-US" altLang="ko-KR" sz="1700" spc="-50" dirty="0">
                <a:latin typeface="UKIJ CJK"/>
                <a:cs typeface="UKIJ CJK"/>
              </a:rPr>
              <a:t>                          </a:t>
            </a:r>
            <a:r>
              <a:rPr lang="ko-KR" altLang="en-US" sz="1700" spc="-50" dirty="0">
                <a:latin typeface="UKIJ CJK"/>
                <a:cs typeface="UKIJ CJK"/>
              </a:rPr>
              <a:t>       </a:t>
            </a:r>
            <a:r>
              <a:rPr lang="ko-KR" altLang="en-US" sz="2400" u="sng" spc="-50" dirty="0">
                <a:latin typeface="UKIJ CJK"/>
                <a:cs typeface="UKIJ CJK"/>
              </a:rPr>
              <a:t>시 </a:t>
            </a:r>
            <a:r>
              <a:rPr lang="ko-KR" altLang="en-US" sz="2400" u="sng" spc="-50" dirty="0" err="1">
                <a:latin typeface="UKIJ CJK"/>
                <a:cs typeface="UKIJ CJK"/>
              </a:rPr>
              <a:t>험</a:t>
            </a:r>
            <a:r>
              <a:rPr lang="ko-KR" altLang="en-US" sz="2400" u="sng" spc="-50" dirty="0">
                <a:latin typeface="UKIJ CJK"/>
                <a:cs typeface="UKIJ CJK"/>
              </a:rPr>
              <a:t> 결</a:t>
            </a:r>
            <a:r>
              <a:rPr lang="ko-KR" altLang="en-US" sz="2400" u="sng" spc="10" dirty="0">
                <a:latin typeface="UKIJ CJK"/>
                <a:cs typeface="UKIJ CJK"/>
              </a:rPr>
              <a:t> </a:t>
            </a:r>
            <a:r>
              <a:rPr lang="ko-KR" altLang="en-US" sz="2400" u="sng" spc="-50" dirty="0">
                <a:latin typeface="UKIJ CJK"/>
                <a:cs typeface="UKIJ CJK"/>
              </a:rPr>
              <a:t>과</a:t>
            </a:r>
            <a:endParaRPr lang="ko-KR" altLang="en-US" sz="1700" u="sng" dirty="0">
              <a:latin typeface="UKIJ CJK"/>
              <a:cs typeface="UKIJ CJK"/>
            </a:endParaRPr>
          </a:p>
        </p:txBody>
      </p:sp>
      <p:sp>
        <p:nvSpPr>
          <p:cNvPr id="22" name="object 3">
            <a:extLst>
              <a:ext uri="{FF2B5EF4-FFF2-40B4-BE49-F238E27FC236}">
                <a16:creationId xmlns:a16="http://schemas.microsoft.com/office/drawing/2014/main" id="{A34492F1-E196-45CE-AAAC-24CBA4F16034}"/>
              </a:ext>
            </a:extLst>
          </p:cNvPr>
          <p:cNvSpPr txBox="1"/>
          <p:nvPr/>
        </p:nvSpPr>
        <p:spPr>
          <a:xfrm>
            <a:off x="2323052" y="5713551"/>
            <a:ext cx="4542790" cy="595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2558415" algn="l"/>
              </a:tabLst>
            </a:pPr>
            <a:r>
              <a:rPr sz="1200" spc="325" dirty="0">
                <a:latin typeface="LexiGulim"/>
                <a:cs typeface="LexiGulim"/>
              </a:rPr>
              <a:t>---------- </a:t>
            </a:r>
            <a:r>
              <a:rPr sz="1200" spc="95" dirty="0">
                <a:latin typeface="LexiGulim"/>
                <a:cs typeface="LexiGulim"/>
              </a:rPr>
              <a:t>시 </a:t>
            </a:r>
            <a:r>
              <a:rPr sz="1200" spc="80" dirty="0">
                <a:latin typeface="LexiGulim"/>
                <a:cs typeface="LexiGulim"/>
              </a:rPr>
              <a:t>험 </a:t>
            </a:r>
            <a:r>
              <a:rPr sz="1200" spc="65" dirty="0">
                <a:latin typeface="LexiGulim"/>
                <a:cs typeface="LexiGulim"/>
              </a:rPr>
              <a:t>분 </a:t>
            </a:r>
            <a:r>
              <a:rPr sz="1200" spc="80" dirty="0">
                <a:latin typeface="LexiGulim"/>
                <a:cs typeface="LexiGulim"/>
              </a:rPr>
              <a:t>석 결 </a:t>
            </a:r>
            <a:r>
              <a:rPr sz="1200" spc="95" dirty="0">
                <a:latin typeface="LexiGulim"/>
                <a:cs typeface="LexiGulim"/>
              </a:rPr>
              <a:t> </a:t>
            </a:r>
            <a:r>
              <a:rPr sz="1200" spc="35" dirty="0">
                <a:latin typeface="LexiGulim"/>
                <a:cs typeface="LexiGulim"/>
              </a:rPr>
              <a:t>과</a:t>
            </a:r>
            <a:r>
              <a:rPr sz="1200" spc="204" dirty="0">
                <a:latin typeface="LexiGulim"/>
                <a:cs typeface="LexiGulim"/>
              </a:rPr>
              <a:t> </a:t>
            </a:r>
            <a:r>
              <a:rPr sz="1200" spc="65" dirty="0">
                <a:latin typeface="LexiGulim"/>
                <a:cs typeface="LexiGulim"/>
              </a:rPr>
              <a:t>는	</a:t>
            </a:r>
            <a:r>
              <a:rPr sz="1200" spc="35" dirty="0">
                <a:latin typeface="LexiGulim"/>
                <a:cs typeface="LexiGulim"/>
              </a:rPr>
              <a:t>다 </a:t>
            </a:r>
            <a:r>
              <a:rPr sz="1200" spc="65" dirty="0">
                <a:latin typeface="LexiGulim"/>
                <a:cs typeface="LexiGulim"/>
              </a:rPr>
              <a:t>음 </a:t>
            </a:r>
            <a:r>
              <a:rPr sz="1200" spc="35" dirty="0">
                <a:latin typeface="LexiGulim"/>
                <a:cs typeface="LexiGulim"/>
              </a:rPr>
              <a:t>과 같 </a:t>
            </a:r>
            <a:r>
              <a:rPr sz="1200" spc="65" dirty="0">
                <a:latin typeface="LexiGulim"/>
                <a:cs typeface="LexiGulim"/>
              </a:rPr>
              <a:t>음</a:t>
            </a:r>
            <a:r>
              <a:rPr sz="1200" spc="300" dirty="0">
                <a:latin typeface="LexiGulim"/>
                <a:cs typeface="LexiGulim"/>
              </a:rPr>
              <a:t> </a:t>
            </a:r>
            <a:r>
              <a:rPr sz="1200" spc="325" dirty="0">
                <a:latin typeface="LexiGulim"/>
                <a:cs typeface="LexiGulim"/>
              </a:rPr>
              <a:t>----------</a:t>
            </a:r>
            <a:endParaRPr sz="1200" dirty="0">
              <a:latin typeface="LexiGulim"/>
              <a:cs typeface="LexiGulim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300" dirty="0">
              <a:latin typeface="LexiGulim"/>
              <a:cs typeface="LexiGulim"/>
            </a:endParaRPr>
          </a:p>
          <a:p>
            <a:pPr algn="ctr">
              <a:lnSpc>
                <a:spcPct val="100000"/>
              </a:lnSpc>
            </a:pPr>
            <a:r>
              <a:rPr sz="1200" dirty="0">
                <a:latin typeface="LexiGulim"/>
                <a:cs typeface="LexiGulim"/>
              </a:rPr>
              <a:t>&lt;</a:t>
            </a:r>
            <a:r>
              <a:rPr lang="en-US" sz="1200" dirty="0">
                <a:latin typeface="LexiGulim"/>
                <a:cs typeface="LexiGulim"/>
              </a:rPr>
              <a:t>Anti-glare </a:t>
            </a:r>
            <a:r>
              <a:rPr lang="ko-KR" altLang="en-US" sz="1200" dirty="0">
                <a:latin typeface="LexiGulim"/>
                <a:cs typeface="LexiGulim"/>
              </a:rPr>
              <a:t>표면특성 </a:t>
            </a:r>
            <a:r>
              <a:rPr lang="ko-KR" altLang="en-US" sz="1200" dirty="0" err="1">
                <a:latin typeface="LexiGulim"/>
                <a:cs typeface="LexiGulim"/>
              </a:rPr>
              <a:t>스파클링</a:t>
            </a:r>
            <a:r>
              <a:rPr lang="ko-KR" altLang="en-US" sz="1200" dirty="0">
                <a:latin typeface="LexiGulim"/>
                <a:cs typeface="LexiGulim"/>
              </a:rPr>
              <a:t> 현상 </a:t>
            </a:r>
            <a:r>
              <a:rPr lang="en-US" altLang="ko-KR" sz="1200" dirty="0">
                <a:latin typeface="LexiGulim"/>
                <a:cs typeface="LexiGulim"/>
              </a:rPr>
              <a:t>Test</a:t>
            </a:r>
            <a:r>
              <a:rPr sz="1200" dirty="0">
                <a:latin typeface="LexiGulim"/>
                <a:cs typeface="LexiGulim"/>
              </a:rPr>
              <a:t>＞</a:t>
            </a:r>
            <a:endParaRPr lang="en-US" sz="1200" dirty="0">
              <a:latin typeface="LexiGulim"/>
              <a:cs typeface="LexiGulim"/>
            </a:endParaRPr>
          </a:p>
        </p:txBody>
      </p:sp>
    </p:spTree>
    <p:extLst>
      <p:ext uri="{BB962C8B-B14F-4D97-AF65-F5344CB8AC3E}">
        <p14:creationId xmlns:p14="http://schemas.microsoft.com/office/powerpoint/2010/main" val="2779275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실험 결과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(Anti-glare </a:t>
            </a:r>
            <a:r>
              <a:rPr lang="ko-KR" altLang="en-US" sz="3200" dirty="0" err="1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스파클링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현상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326B554-9843-4095-B7F0-E6F8CED1EAEF}"/>
              </a:ext>
            </a:extLst>
          </p:cNvPr>
          <p:cNvGraphicFramePr>
            <a:graphicFrameLocks noGrp="1"/>
          </p:cNvGraphicFramePr>
          <p:nvPr/>
        </p:nvGraphicFramePr>
        <p:xfrm>
          <a:off x="553449" y="1196752"/>
          <a:ext cx="8292166" cy="19445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6850">
                  <a:extLst>
                    <a:ext uri="{9D8B030D-6E8A-4147-A177-3AD203B41FA5}">
                      <a16:colId xmlns:a16="http://schemas.microsoft.com/office/drawing/2014/main" val="3745551659"/>
                    </a:ext>
                  </a:extLst>
                </a:gridCol>
                <a:gridCol w="2351772">
                  <a:extLst>
                    <a:ext uri="{9D8B030D-6E8A-4147-A177-3AD203B41FA5}">
                      <a16:colId xmlns:a16="http://schemas.microsoft.com/office/drawing/2014/main" val="3533538993"/>
                    </a:ext>
                  </a:extLst>
                </a:gridCol>
                <a:gridCol w="23517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1772">
                  <a:extLst>
                    <a:ext uri="{9D8B030D-6E8A-4147-A177-3AD203B41FA5}">
                      <a16:colId xmlns:a16="http://schemas.microsoft.com/office/drawing/2014/main" val="2215624239"/>
                    </a:ext>
                  </a:extLst>
                </a:gridCol>
              </a:tblGrid>
              <a:tr h="360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구분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latin typeface="+mn-ea"/>
                          <a:ea typeface="+mn-ea"/>
                        </a:rPr>
                        <a:t>TCC 30% AG</a:t>
                      </a:r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err="1"/>
                        <a:t>파낙</a:t>
                      </a:r>
                      <a:r>
                        <a:rPr lang="ko-KR" altLang="en-US" sz="1050" b="1" dirty="0"/>
                        <a:t> </a:t>
                      </a:r>
                      <a:r>
                        <a:rPr lang="en-US" altLang="ko-KR" sz="1050" b="1" dirty="0"/>
                        <a:t>AG</a:t>
                      </a:r>
                      <a:endParaRPr lang="ko-KR" altLang="en-US" sz="1050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KAPS</a:t>
                      </a:r>
                      <a:r>
                        <a:rPr lang="ko-KR" altLang="en-US" sz="1050" b="1" dirty="0"/>
                        <a:t> </a:t>
                      </a:r>
                      <a:r>
                        <a:rPr lang="en-US" altLang="ko-KR" sz="1050" b="1" dirty="0"/>
                        <a:t>50% AG</a:t>
                      </a:r>
                      <a:endParaRPr lang="ko-KR" altLang="en-US" sz="1050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897259"/>
                  </a:ext>
                </a:extLst>
              </a:tr>
              <a:tr h="10848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표면현상</a:t>
                      </a:r>
                      <a:endParaRPr lang="en-US" altLang="ko-KR" sz="1050" b="1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050" b="1" dirty="0">
                          <a:latin typeface="+mn-ea"/>
                          <a:ea typeface="+mn-ea"/>
                        </a:rPr>
                        <a:t>(X50)</a:t>
                      </a:r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5446624"/>
                  </a:ext>
                </a:extLst>
              </a:tr>
              <a:tr h="498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latin typeface="+mn-ea"/>
                          <a:ea typeface="+mn-ea"/>
                        </a:rPr>
                        <a:t>Bead Size</a:t>
                      </a:r>
                    </a:p>
                    <a:p>
                      <a:pPr algn="ctr" latinLnBrk="1"/>
                      <a:r>
                        <a:rPr lang="en-US" altLang="ko-KR" sz="1050" b="1" dirty="0">
                          <a:latin typeface="+mn-ea"/>
                          <a:ea typeface="+mn-ea"/>
                        </a:rPr>
                        <a:t>(µm)</a:t>
                      </a:r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2~4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10~20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2~7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317690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6660D20-479E-4761-A568-C0E2C6EA808F}"/>
              </a:ext>
            </a:extLst>
          </p:cNvPr>
          <p:cNvSpPr txBox="1"/>
          <p:nvPr/>
        </p:nvSpPr>
        <p:spPr>
          <a:xfrm>
            <a:off x="251525" y="847745"/>
            <a:ext cx="949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1. AG</a:t>
            </a:r>
            <a:r>
              <a:rPr lang="ko-KR" altLang="en-US" sz="1200" b="1" dirty="0">
                <a:latin typeface="+mj-ea"/>
                <a:ea typeface="+mj-ea"/>
              </a:rPr>
              <a:t> </a:t>
            </a:r>
            <a:r>
              <a:rPr lang="ko-KR" altLang="en-US" sz="1200" b="1" dirty="0" err="1">
                <a:latin typeface="+mj-ea"/>
                <a:ea typeface="+mj-ea"/>
              </a:rPr>
              <a:t>스펙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5DC527-3EA7-4079-89AB-8E98EF34FEB7}"/>
              </a:ext>
            </a:extLst>
          </p:cNvPr>
          <p:cNvSpPr txBox="1"/>
          <p:nvPr/>
        </p:nvSpPr>
        <p:spPr>
          <a:xfrm>
            <a:off x="251525" y="3224009"/>
            <a:ext cx="1709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2. </a:t>
            </a:r>
            <a:r>
              <a:rPr lang="ko-KR" altLang="en-US" sz="1200" b="1" dirty="0" err="1">
                <a:latin typeface="+mj-ea"/>
                <a:ea typeface="+mj-ea"/>
              </a:rPr>
              <a:t>스파클링</a:t>
            </a:r>
            <a:r>
              <a:rPr lang="ko-KR" altLang="en-US" sz="1200" b="1" dirty="0">
                <a:latin typeface="+mj-ea"/>
                <a:ea typeface="+mj-ea"/>
              </a:rPr>
              <a:t> 검토 결과</a:t>
            </a:r>
            <a:endParaRPr lang="ko-KR" altLang="en-US" sz="1600" b="1" dirty="0">
              <a:latin typeface="+mj-ea"/>
              <a:ea typeface="+mj-ea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E950929-B8B7-446A-A580-E1DE12F71574}"/>
              </a:ext>
            </a:extLst>
          </p:cNvPr>
          <p:cNvGraphicFramePr>
            <a:graphicFrameLocks noGrp="1"/>
          </p:cNvGraphicFramePr>
          <p:nvPr/>
        </p:nvGraphicFramePr>
        <p:xfrm>
          <a:off x="553449" y="3573016"/>
          <a:ext cx="8292166" cy="21169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6850">
                  <a:extLst>
                    <a:ext uri="{9D8B030D-6E8A-4147-A177-3AD203B41FA5}">
                      <a16:colId xmlns:a16="http://schemas.microsoft.com/office/drawing/2014/main" val="3745551659"/>
                    </a:ext>
                  </a:extLst>
                </a:gridCol>
                <a:gridCol w="2351772">
                  <a:extLst>
                    <a:ext uri="{9D8B030D-6E8A-4147-A177-3AD203B41FA5}">
                      <a16:colId xmlns:a16="http://schemas.microsoft.com/office/drawing/2014/main" val="3533538993"/>
                    </a:ext>
                  </a:extLst>
                </a:gridCol>
                <a:gridCol w="23517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1772">
                  <a:extLst>
                    <a:ext uri="{9D8B030D-6E8A-4147-A177-3AD203B41FA5}">
                      <a16:colId xmlns:a16="http://schemas.microsoft.com/office/drawing/2014/main" val="2215624239"/>
                    </a:ext>
                  </a:extLst>
                </a:gridCol>
              </a:tblGrid>
              <a:tr h="360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구분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latin typeface="+mn-ea"/>
                          <a:ea typeface="+mn-ea"/>
                        </a:rPr>
                        <a:t>TCC 30% AG</a:t>
                      </a:r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err="1"/>
                        <a:t>파낙</a:t>
                      </a:r>
                      <a:r>
                        <a:rPr lang="ko-KR" altLang="en-US" sz="1050" b="1" dirty="0"/>
                        <a:t> </a:t>
                      </a:r>
                      <a:r>
                        <a:rPr lang="en-US" altLang="ko-KR" sz="1050" b="1" dirty="0"/>
                        <a:t>AG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KAPS</a:t>
                      </a:r>
                      <a:r>
                        <a:rPr lang="ko-KR" altLang="en-US" sz="1050" b="1" dirty="0"/>
                        <a:t> </a:t>
                      </a:r>
                      <a:r>
                        <a:rPr lang="en-US" altLang="ko-KR" sz="1050" b="1" dirty="0"/>
                        <a:t>50% AG</a:t>
                      </a:r>
                      <a:endParaRPr lang="ko-KR" altLang="en-US" sz="1050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897259"/>
                  </a:ext>
                </a:extLst>
              </a:tr>
              <a:tr h="2926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latin typeface="+mn-ea"/>
                          <a:ea typeface="+mn-ea"/>
                        </a:rPr>
                        <a:t>S</a:t>
                      </a:r>
                      <a:r>
                        <a:rPr lang="en-US" altLang="ko-KR" sz="1050" b="1" baseline="0" dirty="0">
                          <a:latin typeface="+mn-ea"/>
                          <a:ea typeface="+mn-ea"/>
                        </a:rPr>
                        <a:t> 20+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강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약</a:t>
                      </a:r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446624"/>
                  </a:ext>
                </a:extLst>
              </a:tr>
              <a:tr h="2926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latin typeface="+mn-ea"/>
                          <a:ea typeface="+mn-ea"/>
                        </a:rPr>
                        <a:t>S 10</a:t>
                      </a:r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약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노트 </a:t>
                      </a:r>
                      <a:r>
                        <a:rPr lang="en-US" altLang="ko-KR" sz="1050" b="1" dirty="0">
                          <a:latin typeface="+mn-ea"/>
                          <a:ea typeface="+mn-ea"/>
                        </a:rPr>
                        <a:t>10+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강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약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latin typeface="+mn-ea"/>
                          <a:ea typeface="+mn-ea"/>
                        </a:rPr>
                        <a:t>Z </a:t>
                      </a:r>
                      <a:r>
                        <a:rPr lang="en-US" altLang="ko-KR" sz="1050" b="1" dirty="0" err="1">
                          <a:latin typeface="+mn-ea"/>
                          <a:ea typeface="+mn-ea"/>
                        </a:rPr>
                        <a:t>Filp</a:t>
                      </a:r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약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latin typeface="+mn-ea"/>
                          <a:ea typeface="+mn-ea"/>
                        </a:rPr>
                        <a:t>A9</a:t>
                      </a:r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약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err="1">
                          <a:latin typeface="+mn-ea"/>
                          <a:ea typeface="+mn-ea"/>
                        </a:rPr>
                        <a:t>아이폰</a:t>
                      </a:r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50" b="1" dirty="0">
                          <a:latin typeface="+mn-ea"/>
                          <a:ea typeface="+mn-ea"/>
                        </a:rPr>
                        <a:t>XR</a:t>
                      </a:r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강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약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176907"/>
                  </a:ext>
                </a:extLst>
              </a:tr>
            </a:tbl>
          </a:graphicData>
        </a:graphic>
      </p:graphicFrame>
      <p:pic>
        <p:nvPicPr>
          <p:cNvPr id="19" name="그림 18" descr="125.JPG">
            <a:extLst>
              <a:ext uri="{FF2B5EF4-FFF2-40B4-BE49-F238E27FC236}">
                <a16:creationId xmlns:a16="http://schemas.microsoft.com/office/drawing/2014/main" id="{30AB40A1-E963-41BA-8D50-E81A6DF2657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78407" y="1607008"/>
            <a:ext cx="2281188" cy="102990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20E7AD6-76E6-4784-AF42-D4679D3060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3642" b="19191"/>
          <a:stretch/>
        </p:blipFill>
        <p:spPr>
          <a:xfrm>
            <a:off x="1835696" y="1607007"/>
            <a:ext cx="2286090" cy="100102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6E662C0-98B5-401C-8C61-B277AD4D8DE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17" r="38543" b="12522"/>
          <a:stretch/>
        </p:blipFill>
        <p:spPr>
          <a:xfrm>
            <a:off x="6516216" y="1600930"/>
            <a:ext cx="2310063" cy="103598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59939ED-9679-47B9-9994-A0650C13082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2" t="19614" r="9316" b="4016"/>
          <a:stretch/>
        </p:blipFill>
        <p:spPr>
          <a:xfrm>
            <a:off x="5940152" y="5761959"/>
            <a:ext cx="2905463" cy="9276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9197B9-F69A-4060-A41B-D5CEE8BAF8B9}"/>
              </a:ext>
            </a:extLst>
          </p:cNvPr>
          <p:cNvSpPr txBox="1"/>
          <p:nvPr/>
        </p:nvSpPr>
        <p:spPr>
          <a:xfrm>
            <a:off x="4550284" y="6383224"/>
            <a:ext cx="13898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spectrometer</a:t>
            </a:r>
            <a:endParaRPr lang="ko-KR" altLang="en-US" sz="1200" dirty="0"/>
          </a:p>
        </p:txBody>
      </p:sp>
      <p:pic>
        <p:nvPicPr>
          <p:cNvPr id="23" name="Picture 0">
            <a:extLst>
              <a:ext uri="{FF2B5EF4-FFF2-40B4-BE49-F238E27FC236}">
                <a16:creationId xmlns:a16="http://schemas.microsoft.com/office/drawing/2014/main" id="{712768AB-C36C-4A4A-896A-BBC9FA5EC92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9453" t="-1696" r="-759" b="34112"/>
          <a:stretch/>
        </p:blipFill>
        <p:spPr>
          <a:xfrm>
            <a:off x="583834" y="5761959"/>
            <a:ext cx="3594573" cy="101677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4ADBA25-5454-4EE9-BEB2-B951CF148A48}"/>
              </a:ext>
            </a:extLst>
          </p:cNvPr>
          <p:cNvSpPr/>
          <p:nvPr/>
        </p:nvSpPr>
        <p:spPr>
          <a:xfrm>
            <a:off x="7020272" y="3933056"/>
            <a:ext cx="1296144" cy="17281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505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9DE1BF-4765-402F-BF2C-B57503017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2" y="926410"/>
            <a:ext cx="9083887" cy="581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0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개요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5667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연구 배경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400" dirty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현대의 모바일 디스플레이 디바이스는 기존의 평면형 구조에서 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1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차적으로는 구부리거나 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2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차적으로 접거나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(Foldable) Roll 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형태로 구현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(Rollable)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하는 형태</a:t>
            </a:r>
            <a:r>
              <a:rPr lang="ko-KR" altLang="en-US" sz="1400" dirty="0">
                <a:latin typeface="+mn-ea"/>
              </a:rPr>
              <a:t>로 진화를 거듭하고 있다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1400" dirty="0">
                <a:latin typeface="+mn-ea"/>
              </a:rPr>
              <a:t> 이러한 디스플레이 디바이스는 기술의 진보와 발맞추어 평면타입에서 롤처럼 말거나 접을 수 있는 형태로 구조가 변화되고 있고 이에 맞는 소재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부품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장비의 필요성이 크게 증가하고 있는 상황이다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그러나 가장 최신버전인 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UTG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적용 </a:t>
            </a:r>
            <a:r>
              <a:rPr lang="ko-KR" altLang="en-US" sz="1600" b="1" dirty="0" err="1">
                <a:solidFill>
                  <a:srgbClr val="FF0000"/>
                </a:solidFill>
                <a:latin typeface="+mn-ea"/>
              </a:rPr>
              <a:t>폴버블폰의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 경우 상당한 기술진보를 </a:t>
            </a:r>
            <a:r>
              <a:rPr lang="ko-KR" altLang="en-US" sz="1600" b="1" dirty="0" err="1">
                <a:solidFill>
                  <a:srgbClr val="FF0000"/>
                </a:solidFill>
                <a:latin typeface="+mn-ea"/>
              </a:rPr>
              <a:t>이루엇음에도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 불구하고 </a:t>
            </a:r>
            <a:r>
              <a:rPr lang="ko-KR" altLang="en-US" sz="1600" b="1" dirty="0" err="1">
                <a:solidFill>
                  <a:srgbClr val="FF0000"/>
                </a:solidFill>
                <a:latin typeface="+mn-ea"/>
              </a:rPr>
              <a:t>커버윈도우가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 워낙 얇아 내구성에 대한 문제가 발생하고 다양한 매체에서 </a:t>
            </a:r>
            <a:r>
              <a:rPr lang="ko-KR" altLang="en-US" sz="1600" b="1" dirty="0" err="1">
                <a:solidFill>
                  <a:srgbClr val="FF0000"/>
                </a:solidFill>
                <a:latin typeface="+mn-ea"/>
              </a:rPr>
              <a:t>부각</a:t>
            </a:r>
            <a:r>
              <a:rPr lang="ko-KR" altLang="en-US" sz="1400" dirty="0" err="1">
                <a:latin typeface="+mn-ea"/>
              </a:rPr>
              <a:t>되고있는</a:t>
            </a:r>
            <a:r>
              <a:rPr lang="ko-KR" altLang="en-US" sz="1400" dirty="0">
                <a:latin typeface="+mn-ea"/>
              </a:rPr>
              <a:t> 상황이다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r>
              <a:rPr lang="ko-KR" altLang="en-US" sz="1400" dirty="0">
                <a:latin typeface="+mn-ea"/>
              </a:rPr>
              <a:t> </a:t>
            </a: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시장 수요에 맞추어 내구성을 향상시키기 위한 </a:t>
            </a:r>
            <a:r>
              <a:rPr lang="ko-KR" altLang="en-US" sz="1600" b="1" dirty="0" err="1">
                <a:solidFill>
                  <a:srgbClr val="FF0000"/>
                </a:solidFill>
                <a:latin typeface="+mn-ea"/>
              </a:rPr>
              <a:t>커버윈도우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 보호를 위한 보호필름의 필요성이 크게 증가</a:t>
            </a:r>
            <a:r>
              <a:rPr lang="ko-KR" altLang="en-US" sz="1400" dirty="0">
                <a:latin typeface="+mn-ea"/>
              </a:rPr>
              <a:t>하고 있는 상황이다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본 과제에서는 이러한 </a:t>
            </a:r>
            <a:r>
              <a:rPr lang="ko-KR" altLang="en-US" sz="1400" dirty="0" err="1">
                <a:latin typeface="+mn-ea"/>
              </a:rPr>
              <a:t>폴더블이나</a:t>
            </a:r>
            <a:r>
              <a:rPr lang="ko-KR" altLang="en-US" sz="1400" dirty="0">
                <a:latin typeface="+mn-ea"/>
              </a:rPr>
              <a:t> 향후 출시될 다양한 </a:t>
            </a:r>
            <a:r>
              <a:rPr lang="ko-KR" altLang="en-US" sz="1400" dirty="0" err="1">
                <a:latin typeface="+mn-ea"/>
              </a:rPr>
              <a:t>자유곡면</a:t>
            </a:r>
            <a:r>
              <a:rPr lang="ko-KR" altLang="en-US" sz="1400" dirty="0">
                <a:latin typeface="+mn-ea"/>
              </a:rPr>
              <a:t> 디스플레이 디바이스 제품의 표면을 효과적으로 보호하여 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내구력을 향상시키면서 </a:t>
            </a:r>
            <a:r>
              <a:rPr lang="ko-KR" altLang="en-US" sz="1600" b="1" dirty="0" err="1">
                <a:solidFill>
                  <a:srgbClr val="FF0000"/>
                </a:solidFill>
                <a:latin typeface="+mn-ea"/>
              </a:rPr>
              <a:t>내황변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 특성과 같은 고신뢰성과 표면 </a:t>
            </a:r>
            <a:r>
              <a:rPr lang="ko-KR" altLang="en-US" sz="1600" b="1" dirty="0" err="1">
                <a:solidFill>
                  <a:srgbClr val="FF0000"/>
                </a:solidFill>
                <a:latin typeface="+mn-ea"/>
              </a:rPr>
              <a:t>눈부심방지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 특성의 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Anti-Glare 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기능 및 </a:t>
            </a:r>
            <a:r>
              <a:rPr lang="ko-KR" altLang="en-US" sz="1600" b="1" dirty="0" err="1">
                <a:solidFill>
                  <a:srgbClr val="FF0000"/>
                </a:solidFill>
                <a:latin typeface="+mn-ea"/>
              </a:rPr>
              <a:t>향균기능까지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 갖춘 보호필름을 개발 </a:t>
            </a:r>
            <a:r>
              <a:rPr lang="ko-KR" altLang="en-US" sz="1400" dirty="0">
                <a:latin typeface="+mn-ea"/>
              </a:rPr>
              <a:t>하고자 함이다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기존 연구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246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기존 기술의 문제점 및 필요성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b="1" dirty="0">
                <a:latin typeface="+mn-ea"/>
              </a:rPr>
              <a:t>1. </a:t>
            </a:r>
            <a:r>
              <a:rPr lang="ko-KR" altLang="en-US" sz="1600" b="1" dirty="0">
                <a:latin typeface="+mn-ea"/>
              </a:rPr>
              <a:t>표면 내구성</a:t>
            </a:r>
            <a:endParaRPr lang="en-US" altLang="ko-KR" sz="1600" b="1" dirty="0">
              <a:latin typeface="+mn-ea"/>
            </a:endParaRPr>
          </a:p>
          <a:p>
            <a:pPr marL="342900" indent="-342900">
              <a:lnSpc>
                <a:spcPts val="2300"/>
              </a:lnSpc>
              <a:buAutoNum type="arabicPeriod"/>
            </a:pPr>
            <a:endParaRPr lang="en-US" altLang="ko-KR" sz="1400" dirty="0">
              <a:latin typeface="+mn-ea"/>
            </a:endParaRPr>
          </a:p>
          <a:p>
            <a:pPr marL="342900" indent="-342900">
              <a:lnSpc>
                <a:spcPts val="2300"/>
              </a:lnSpc>
              <a:buAutoNum type="arabicPeriod"/>
            </a:pPr>
            <a:endParaRPr lang="en-US" altLang="ko-KR" sz="1400" dirty="0">
              <a:latin typeface="+mn-ea"/>
            </a:endParaRPr>
          </a:p>
          <a:p>
            <a:pPr marL="342900" indent="-342900">
              <a:lnSpc>
                <a:spcPts val="2300"/>
              </a:lnSpc>
              <a:buAutoNum type="arabicPeriod"/>
            </a:pPr>
            <a:endParaRPr lang="en-US" altLang="ko-KR" sz="1400" dirty="0">
              <a:latin typeface="+mn-ea"/>
            </a:endParaRPr>
          </a:p>
          <a:p>
            <a:pPr marL="342900" indent="-342900">
              <a:lnSpc>
                <a:spcPts val="2300"/>
              </a:lnSpc>
              <a:buAutoNum type="arabicPeriod"/>
            </a:pPr>
            <a:endParaRPr lang="en-US" altLang="ko-KR" sz="1400" dirty="0">
              <a:latin typeface="+mn-ea"/>
            </a:endParaRPr>
          </a:p>
          <a:p>
            <a:pPr marL="342900" indent="-342900">
              <a:lnSpc>
                <a:spcPts val="2300"/>
              </a:lnSpc>
              <a:buAutoNum type="arabicPeriod"/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</a:rPr>
              <a:t>      - </a:t>
            </a:r>
            <a:r>
              <a:rPr lang="ko-KR" altLang="en-US" sz="1400" dirty="0">
                <a:latin typeface="+mn-ea"/>
              </a:rPr>
              <a:t>현재 적용중인 </a:t>
            </a:r>
            <a:r>
              <a:rPr lang="en-US" altLang="ko-KR" sz="1400" dirty="0">
                <a:latin typeface="+mn-ea"/>
              </a:rPr>
              <a:t>UTG</a:t>
            </a:r>
            <a:r>
              <a:rPr lang="ko-KR" altLang="en-US" sz="1400" dirty="0">
                <a:latin typeface="+mn-ea"/>
              </a:rPr>
              <a:t>적용 </a:t>
            </a:r>
            <a:r>
              <a:rPr lang="ko-KR" altLang="en-US" sz="1400" dirty="0" err="1">
                <a:latin typeface="+mn-ea"/>
              </a:rPr>
              <a:t>폴더블폰의</a:t>
            </a:r>
            <a:r>
              <a:rPr lang="ko-KR" altLang="en-US" sz="1400" dirty="0">
                <a:latin typeface="+mn-ea"/>
              </a:rPr>
              <a:t> 표면 내구성이 기술 진보에 비해 여전히 이슈화 되고 있음</a:t>
            </a: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</a:rPr>
              <a:t>       </a:t>
            </a:r>
            <a:r>
              <a:rPr lang="ko-KR" altLang="en-US" sz="1400" dirty="0">
                <a:latin typeface="+mn-ea"/>
              </a:rPr>
              <a:t> </a:t>
            </a: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200" i="1" dirty="0">
                <a:solidFill>
                  <a:srgbClr val="0000FF"/>
                </a:solidFill>
                <a:latin typeface="+mn-ea"/>
              </a:rPr>
              <a:t>  </a:t>
            </a:r>
            <a:endParaRPr lang="en-US" altLang="ko-KR" sz="1200" i="1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" name="Picture 1">
            <a:extLst>
              <a:ext uri="{FF2B5EF4-FFF2-40B4-BE49-F238E27FC236}">
                <a16:creationId xmlns:a16="http://schemas.microsoft.com/office/drawing/2014/main" id="{E59C1F8D-5C14-4972-923E-C34999C92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996" y="2032547"/>
            <a:ext cx="6120085" cy="389957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9861A97C-72C5-4C34-A9C5-6FA53A7AB718}"/>
              </a:ext>
            </a:extLst>
          </p:cNvPr>
          <p:cNvSpPr/>
          <p:nvPr/>
        </p:nvSpPr>
        <p:spPr>
          <a:xfrm>
            <a:off x="5508104" y="3429000"/>
            <a:ext cx="1944216" cy="7200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331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기존 연구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8900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기존 기술의 문제점 및 필요성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b="1" dirty="0">
                <a:latin typeface="+mn-ea"/>
              </a:rPr>
              <a:t>2. Folding</a:t>
            </a:r>
            <a:r>
              <a:rPr lang="ko-KR" altLang="en-US" sz="1600" b="1" dirty="0">
                <a:latin typeface="+mn-ea"/>
              </a:rPr>
              <a:t> 특성</a:t>
            </a:r>
            <a:endParaRPr lang="en-US" altLang="ko-KR" sz="1600" b="1" dirty="0">
              <a:latin typeface="+mn-ea"/>
            </a:endParaRPr>
          </a:p>
          <a:p>
            <a:pPr marL="342900" indent="-342900">
              <a:lnSpc>
                <a:spcPts val="2300"/>
              </a:lnSpc>
              <a:buAutoNum type="arabicPeriod"/>
            </a:pPr>
            <a:endParaRPr lang="en-US" altLang="ko-KR" sz="1400" dirty="0">
              <a:latin typeface="+mn-ea"/>
            </a:endParaRPr>
          </a:p>
          <a:p>
            <a:pPr marL="342900" indent="-342900">
              <a:lnSpc>
                <a:spcPts val="2300"/>
              </a:lnSpc>
              <a:buAutoNum type="arabicPeriod"/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</a:rPr>
              <a:t>      - </a:t>
            </a:r>
            <a:r>
              <a:rPr lang="ko-KR" altLang="en-US" sz="1400" dirty="0">
                <a:latin typeface="+mn-ea"/>
              </a:rPr>
              <a:t>현재 적용중인 </a:t>
            </a:r>
            <a:r>
              <a:rPr lang="en-US" altLang="ko-KR" sz="1400" dirty="0">
                <a:latin typeface="+mn-ea"/>
              </a:rPr>
              <a:t>UTG</a:t>
            </a:r>
            <a:r>
              <a:rPr lang="ko-KR" altLang="en-US" sz="1400" dirty="0">
                <a:latin typeface="+mn-ea"/>
              </a:rPr>
              <a:t>적용 </a:t>
            </a:r>
            <a:r>
              <a:rPr lang="ko-KR" altLang="en-US" sz="1400" dirty="0" err="1">
                <a:latin typeface="+mn-ea"/>
              </a:rPr>
              <a:t>폴더블폰의</a:t>
            </a:r>
            <a:r>
              <a:rPr lang="ko-KR" altLang="en-US" sz="1400" dirty="0">
                <a:latin typeface="+mn-ea"/>
              </a:rPr>
              <a:t> 표면 </a:t>
            </a:r>
            <a:r>
              <a:rPr lang="en-US" altLang="ko-KR" sz="1400" dirty="0">
                <a:latin typeface="+mn-ea"/>
              </a:rPr>
              <a:t>Folding</a:t>
            </a:r>
            <a:r>
              <a:rPr lang="ko-KR" altLang="en-US" sz="1400" dirty="0">
                <a:latin typeface="+mn-ea"/>
              </a:rPr>
              <a:t>특성이 기술 진보에 비해 여전히 이슈화 되고 있음</a:t>
            </a: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</a:rPr>
              <a:t>       </a:t>
            </a:r>
            <a:r>
              <a:rPr lang="ko-KR" altLang="en-US" sz="1400" dirty="0">
                <a:latin typeface="+mn-ea"/>
              </a:rPr>
              <a:t> </a:t>
            </a: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200" i="1" dirty="0">
                <a:solidFill>
                  <a:srgbClr val="0000FF"/>
                </a:solidFill>
                <a:latin typeface="+mn-ea"/>
              </a:rPr>
              <a:t>  </a:t>
            </a:r>
            <a:endParaRPr lang="en-US" altLang="ko-KR" sz="1200" i="1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D0C698-D821-4975-BC1C-4EDBD89CE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853684"/>
            <a:ext cx="7886898" cy="395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530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기존 연구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80000"/>
            <a:ext cx="8706254" cy="5951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기존 기술의 문제점 및 필요성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b="1" dirty="0">
                <a:latin typeface="+mn-ea"/>
              </a:rPr>
              <a:t>3. </a:t>
            </a:r>
            <a:r>
              <a:rPr lang="ko-KR" altLang="en-US" sz="1600" b="1" dirty="0" err="1">
                <a:latin typeface="+mn-ea"/>
              </a:rPr>
              <a:t>내황변성</a:t>
            </a:r>
            <a:endParaRPr lang="en-US" altLang="ko-KR" sz="16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</a:rPr>
              <a:t>   </a:t>
            </a: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</a:rPr>
              <a:t>     - </a:t>
            </a:r>
            <a:r>
              <a:rPr lang="ko-KR" altLang="en-US" sz="1400" dirty="0">
                <a:latin typeface="+mn-ea"/>
              </a:rPr>
              <a:t>시중 판매되는 투명한 액정 보호필름들이 실사용시 시간이 지나면 자외선의 영향으로 노랗게 변하는      </a:t>
            </a:r>
            <a:r>
              <a:rPr lang="ko-KR" altLang="en-US" sz="1400" dirty="0" err="1">
                <a:latin typeface="+mn-ea"/>
              </a:rPr>
              <a:t>황변</a:t>
            </a:r>
            <a:r>
              <a:rPr lang="ko-KR" altLang="en-US" sz="1400" dirty="0">
                <a:latin typeface="+mn-ea"/>
              </a:rPr>
              <a:t> 현상을 보임</a:t>
            </a: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200" i="1" dirty="0">
                <a:solidFill>
                  <a:srgbClr val="0000FF"/>
                </a:solidFill>
                <a:latin typeface="+mn-ea"/>
              </a:rPr>
              <a:t>  </a:t>
            </a:r>
            <a:endParaRPr lang="en-US" altLang="ko-KR" sz="1200" i="1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3F1CF7A4-C80B-4500-83B9-1DF85DCD3B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419" t="31221" r="42817" b="10326"/>
          <a:stretch/>
        </p:blipFill>
        <p:spPr>
          <a:xfrm>
            <a:off x="1657830" y="1772816"/>
            <a:ext cx="3384376" cy="377484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9612DF-7111-4C6A-BC64-46EC0B0F7312}"/>
              </a:ext>
            </a:extLst>
          </p:cNvPr>
          <p:cNvSpPr txBox="1"/>
          <p:nvPr/>
        </p:nvSpPr>
        <p:spPr>
          <a:xfrm>
            <a:off x="5073655" y="4696342"/>
            <a:ext cx="4070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실제 판매되는 시제품 자외선 </a:t>
            </a:r>
            <a:r>
              <a:rPr lang="ko-KR" altLang="en-US" sz="1200" dirty="0" err="1"/>
              <a:t>노출시</a:t>
            </a:r>
            <a:r>
              <a:rPr lang="ko-KR" altLang="en-US" sz="1200" dirty="0"/>
              <a:t> 진행된 </a:t>
            </a:r>
            <a:r>
              <a:rPr lang="ko-KR" altLang="en-US" sz="1200" dirty="0" err="1"/>
              <a:t>황변현상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02734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연구목표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799639-4091-4908-B5AC-9FE7DE70C66F}"/>
              </a:ext>
            </a:extLst>
          </p:cNvPr>
          <p:cNvSpPr txBox="1"/>
          <p:nvPr/>
        </p:nvSpPr>
        <p:spPr>
          <a:xfrm>
            <a:off x="155912" y="944638"/>
            <a:ext cx="8706254" cy="5577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1.</a:t>
            </a:r>
            <a:r>
              <a:rPr lang="en-US" altLang="ko-KR" sz="1400" b="1" kern="0" spc="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400" b="1" u="sng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돋움체" panose="020B0609000101010101" pitchFamily="49" charset="-127"/>
                <a:ea typeface="돋움체" panose="020B0609000101010101" pitchFamily="49" charset="-127"/>
              </a:rPr>
              <a:t>고유연성 소재</a:t>
            </a:r>
            <a:r>
              <a:rPr lang="ko-KR" altLang="en-US" sz="1400" b="1" kern="0" spc="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를 통한 </a:t>
            </a:r>
            <a:r>
              <a:rPr lang="ko-KR" altLang="en-US" sz="1400" b="1" kern="0" spc="0" dirty="0" err="1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폴더블에</a:t>
            </a:r>
            <a:r>
              <a:rPr lang="ko-KR" altLang="en-US" sz="1400" b="1" kern="0" spc="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400" b="1" u="sng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돋움체" panose="020B0609000101010101" pitchFamily="49" charset="-127"/>
                <a:ea typeface="돋움체" panose="020B0609000101010101" pitchFamily="49" charset="-127"/>
              </a:rPr>
              <a:t>최적화된 </a:t>
            </a:r>
            <a:r>
              <a:rPr lang="ko-KR" altLang="en-US" sz="1400" b="1" u="sng" kern="0" spc="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돋움체" panose="020B0609000101010101" pitchFamily="49" charset="-127"/>
                <a:ea typeface="돋움체" panose="020B0609000101010101" pitchFamily="49" charset="-127"/>
              </a:rPr>
              <a:t>폴딩특성</a:t>
            </a:r>
            <a:r>
              <a:rPr lang="ko-KR" altLang="en-US" sz="1400" b="1" u="sng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돋움체" panose="020B0609000101010101" pitchFamily="49" charset="-127"/>
                <a:ea typeface="돋움체" panose="020B0609000101010101" pitchFamily="49" charset="-127"/>
              </a:rPr>
              <a:t> 및 표면 내구성</a:t>
            </a:r>
            <a:r>
              <a:rPr lang="ko-KR" altLang="en-US" sz="1400" b="1" kern="0" spc="0" dirty="0">
                <a:solidFill>
                  <a:srgbClr val="000000"/>
                </a:solidFill>
                <a:effectLst/>
                <a:latin typeface="한양신명조"/>
                <a:ea typeface="돋움체" panose="020B0609000101010101" pitchFamily="49" charset="-127"/>
              </a:rPr>
              <a:t> </a:t>
            </a:r>
            <a:r>
              <a:rPr lang="ko-KR" altLang="en-US" sz="1400" b="1" kern="0" spc="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확보</a:t>
            </a:r>
            <a:endParaRPr lang="ko-KR" altLang="en-US" sz="1400" b="1" kern="0" spc="0" dirty="0">
              <a:solidFill>
                <a:srgbClr val="000000"/>
              </a:solidFill>
              <a:effectLst/>
              <a:latin typeface="한양신명조"/>
              <a:ea typeface="돋움체" panose="020B0609000101010101" pitchFamily="49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 &gt; </a:t>
            </a:r>
            <a:r>
              <a:rPr lang="ko-KR" altLang="en-US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별도 기재없이 고탄성 기능성 소재인 </a:t>
            </a:r>
            <a:r>
              <a:rPr lang="en-US" altLang="ko-KR" sz="1600" b="1" kern="0" spc="-100" dirty="0">
                <a:solidFill>
                  <a:srgbClr val="FF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EPU(Elastic Polyurethane) </a:t>
            </a:r>
            <a:r>
              <a:rPr lang="ko-KR" altLang="en-US" sz="1600" b="1" kern="0" spc="-100" dirty="0">
                <a:solidFill>
                  <a:srgbClr val="FF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소재</a:t>
            </a:r>
            <a:r>
              <a:rPr lang="ko-KR" altLang="en-US" sz="1400" b="1" kern="0" spc="-100" dirty="0">
                <a:solidFill>
                  <a:srgbClr val="FF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적용하여 표면 내구성 확보</a:t>
            </a:r>
            <a:endParaRPr lang="ko-KR" altLang="en-US" sz="1200" kern="0" spc="-10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 &gt; </a:t>
            </a:r>
            <a:r>
              <a:rPr lang="ko-KR" altLang="en-US" sz="1200" kern="0" spc="-100" dirty="0" err="1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폴더블에</a:t>
            </a:r>
            <a:r>
              <a:rPr lang="ko-KR" altLang="en-US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적합한 고유연성 소재를 적용해 굽힘에 안정적인 </a:t>
            </a:r>
            <a:r>
              <a:rPr lang="ko-KR" altLang="en-US" sz="1200" kern="0" spc="-100" dirty="0" err="1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밀착성</a:t>
            </a:r>
            <a:r>
              <a:rPr lang="ko-KR" altLang="en-US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확보하여 </a:t>
            </a:r>
            <a:r>
              <a:rPr lang="en-US" altLang="ko-KR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Folding </a:t>
            </a:r>
            <a:r>
              <a:rPr lang="ko-KR" altLang="en-US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특성 확보</a:t>
            </a:r>
            <a:endParaRPr lang="ko-KR" altLang="en-US" sz="1200" kern="0" spc="-10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 &gt; AF</a:t>
            </a:r>
            <a:r>
              <a:rPr lang="ko-KR" altLang="en-US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용 점착제 소재개발을 통해 굽힘에 안정적인 </a:t>
            </a:r>
            <a:r>
              <a:rPr lang="ko-KR" altLang="en-US" sz="1200" kern="0" spc="-100" dirty="0" err="1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밀착성</a:t>
            </a:r>
            <a:r>
              <a:rPr lang="ko-KR" altLang="en-US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확보하여 </a:t>
            </a:r>
            <a:r>
              <a:rPr lang="en-US" altLang="ko-KR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Folding </a:t>
            </a:r>
            <a:r>
              <a:rPr lang="ko-KR" altLang="en-US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특성 확보</a:t>
            </a:r>
            <a:endParaRPr lang="en-US" altLang="ko-KR" sz="1200" kern="0" spc="-100" dirty="0">
              <a:solidFill>
                <a:srgbClr val="000000"/>
              </a:solidFill>
              <a:effectLst/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200" kern="0" spc="-100" dirty="0">
              <a:solidFill>
                <a:srgbClr val="000000"/>
              </a:solidFill>
              <a:effectLst/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2.</a:t>
            </a:r>
            <a:r>
              <a:rPr lang="en-US" altLang="ko-KR" sz="1400" b="1" kern="0" spc="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400" b="1" kern="0" spc="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고신뢰성 및 다기능성</a:t>
            </a:r>
            <a:endParaRPr lang="ko-KR" altLang="en-US" sz="1400" b="1" kern="0" spc="-10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200" b="1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ko-KR" altLang="en-US" sz="1200" b="1" u="sng" kern="0" spc="-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돋움체" panose="020B0609000101010101" pitchFamily="49" charset="-127"/>
                <a:ea typeface="돋움체" panose="020B0609000101010101" pitchFamily="49" charset="-127"/>
              </a:rPr>
              <a:t>내황변</a:t>
            </a:r>
            <a:r>
              <a:rPr lang="ko-KR" altLang="en-US" sz="1200" b="1" kern="0" spc="-100" dirty="0">
                <a:solidFill>
                  <a:srgbClr val="000000"/>
                </a:solidFill>
                <a:effectLst/>
                <a:latin typeface="한양신명조"/>
                <a:ea typeface="돋움체" panose="020B0609000101010101" pitchFamily="49" charset="-127"/>
              </a:rPr>
              <a:t> </a:t>
            </a:r>
            <a:r>
              <a:rPr lang="ko-KR" altLang="en-US" sz="1200" b="1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특성</a:t>
            </a:r>
            <a:endParaRPr lang="ko-KR" altLang="en-US" sz="1200" b="1" kern="0" spc="-10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  : </a:t>
            </a:r>
            <a:r>
              <a:rPr lang="ko-KR" altLang="en-US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소재개발을 통하여 기존 적용되던 </a:t>
            </a:r>
            <a:r>
              <a:rPr lang="ko-KR" altLang="en-US" sz="1200" kern="0" spc="-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소재들이</a:t>
            </a:r>
            <a:r>
              <a:rPr lang="ko-KR" altLang="en-US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갖는 </a:t>
            </a:r>
            <a:r>
              <a:rPr lang="ko-KR" altLang="en-US" sz="1200" kern="0" spc="-100" dirty="0" err="1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황변특성을</a:t>
            </a:r>
            <a:r>
              <a:rPr lang="ko-KR" altLang="en-US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획기적으로 개선</a:t>
            </a:r>
            <a:endParaRPr lang="ko-KR" altLang="en-US" sz="1200" kern="0" spc="-10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&gt; </a:t>
            </a:r>
            <a:r>
              <a:rPr lang="ko-KR" altLang="en-US" sz="1200" b="1" u="sng" kern="0" spc="-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돋움체" panose="020B0609000101010101" pitchFamily="49" charset="-127"/>
                <a:ea typeface="돋움체" panose="020B0609000101010101" pitchFamily="49" charset="-127"/>
              </a:rPr>
              <a:t>항균</a:t>
            </a:r>
            <a:r>
              <a:rPr lang="ko-KR" altLang="en-US" sz="1200" b="1" kern="0" spc="-100" dirty="0">
                <a:solidFill>
                  <a:srgbClr val="000000"/>
                </a:solidFill>
                <a:effectLst/>
                <a:latin typeface="한양신명조"/>
                <a:ea typeface="돋움체" panose="020B0609000101010101" pitchFamily="49" charset="-127"/>
              </a:rPr>
              <a:t> </a:t>
            </a:r>
            <a:r>
              <a:rPr lang="ko-KR" altLang="en-US" sz="1200" b="1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특성</a:t>
            </a:r>
            <a:endParaRPr lang="ko-KR" altLang="en-US" sz="1200" b="1" kern="0" spc="-10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  : </a:t>
            </a:r>
            <a:r>
              <a:rPr lang="ko-KR" altLang="en-US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소재 자체에 항균기능을 부여하여 별도의 후처리 없이도 항균기능 유지 가능 </a:t>
            </a:r>
            <a:endParaRPr lang="ko-KR" altLang="en-US" sz="1200" kern="0" spc="-10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200" kern="0" spc="-10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3.</a:t>
            </a:r>
            <a:r>
              <a:rPr lang="en-US" altLang="ko-KR" sz="1400" b="1" kern="0" spc="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400" b="1" kern="0" spc="0" dirty="0" err="1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광특성</a:t>
            </a:r>
            <a:r>
              <a:rPr lang="ko-KR" altLang="en-US" sz="1400" b="1" kern="0" spc="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및 시장경쟁력</a:t>
            </a:r>
            <a:endParaRPr lang="ko-KR" altLang="en-US" sz="1400" b="1" kern="0" spc="-10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 &gt; </a:t>
            </a:r>
            <a:r>
              <a:rPr lang="en-US" altLang="ko-KR" sz="1200" b="1" u="sng" kern="0" spc="-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돋움체" panose="020B0609000101010101" pitchFamily="49" charset="-127"/>
                <a:ea typeface="돋움체" panose="020B0609000101010101" pitchFamily="49" charset="-127"/>
              </a:rPr>
              <a:t>Anti-Glare </a:t>
            </a:r>
            <a:r>
              <a:rPr lang="ko-KR" altLang="en-US" sz="1200" b="1" u="sng" kern="0" spc="-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돋움체" panose="020B0609000101010101" pitchFamily="49" charset="-127"/>
                <a:ea typeface="돋움체" panose="020B0609000101010101" pitchFamily="49" charset="-127"/>
              </a:rPr>
              <a:t>적용</a:t>
            </a:r>
            <a:endParaRPr lang="ko-KR" altLang="en-US" sz="1200" kern="0" spc="-10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  : </a:t>
            </a:r>
            <a:r>
              <a:rPr lang="ko-KR" altLang="en-US" sz="1200" kern="0" spc="-100" dirty="0" err="1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난방사</a:t>
            </a:r>
            <a:r>
              <a:rPr lang="ko-KR" altLang="en-US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방지 및 </a:t>
            </a:r>
            <a:r>
              <a:rPr lang="en-US" altLang="ko-KR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UV Imprinting </a:t>
            </a:r>
            <a:r>
              <a:rPr lang="ko-KR" altLang="en-US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방식을 이용하여 </a:t>
            </a:r>
            <a:r>
              <a:rPr lang="ko-KR" altLang="en-US" sz="1200" kern="0" spc="-100" dirty="0" err="1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비드리스</a:t>
            </a:r>
            <a:r>
              <a:rPr lang="ko-KR" altLang="en-US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방식의 </a:t>
            </a:r>
            <a:r>
              <a:rPr lang="ko-KR" altLang="en-US" sz="1200" kern="0" spc="-100" dirty="0" err="1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고내구성</a:t>
            </a:r>
            <a:r>
              <a:rPr lang="ko-KR" altLang="en-US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표면 특성 구현</a:t>
            </a:r>
            <a:endParaRPr lang="ko-KR" altLang="en-US" sz="1200" kern="0" spc="-10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 &gt; </a:t>
            </a:r>
            <a:r>
              <a:rPr lang="en-US" altLang="ko-KR" sz="1200" b="1" u="sng" kern="0" spc="-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돋움체" panose="020B0609000101010101" pitchFamily="49" charset="-127"/>
                <a:ea typeface="돋움체" panose="020B0609000101010101" pitchFamily="49" charset="-127"/>
              </a:rPr>
              <a:t>EPU</a:t>
            </a:r>
            <a:r>
              <a:rPr lang="ko-KR" altLang="en-US" sz="1200" b="1" u="sng" kern="0" spc="-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돋움체" panose="020B0609000101010101" pitchFamily="49" charset="-127"/>
                <a:ea typeface="돋움체" panose="020B0609000101010101" pitchFamily="49" charset="-127"/>
              </a:rPr>
              <a:t>와 </a:t>
            </a:r>
            <a:r>
              <a:rPr lang="en-US" altLang="ko-KR" sz="1200" b="1" u="sng" kern="0" spc="-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돋움체" panose="020B0609000101010101" pitchFamily="49" charset="-127"/>
                <a:ea typeface="돋움체" panose="020B0609000101010101" pitchFamily="49" charset="-127"/>
              </a:rPr>
              <a:t>Anti-Glare </a:t>
            </a:r>
            <a:r>
              <a:rPr lang="ko-KR" altLang="en-US" sz="1200" b="1" u="sng" kern="0" spc="-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돋움체" panose="020B0609000101010101" pitchFamily="49" charset="-127"/>
                <a:ea typeface="돋움체" panose="020B0609000101010101" pitchFamily="49" charset="-127"/>
              </a:rPr>
              <a:t>표면 및 </a:t>
            </a:r>
            <a:r>
              <a:rPr lang="ko-KR" altLang="en-US" sz="1200" b="1" u="sng" kern="0" spc="-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돋움체" panose="020B0609000101010101" pitchFamily="49" charset="-127"/>
                <a:ea typeface="돋움체" panose="020B0609000101010101" pitchFamily="49" charset="-127"/>
              </a:rPr>
              <a:t>향균특성의</a:t>
            </a:r>
            <a:r>
              <a:rPr lang="ko-KR" altLang="en-US" sz="1200" b="1" u="sng" kern="0" spc="-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돋움체" panose="020B0609000101010101" pitchFamily="49" charset="-127"/>
                <a:ea typeface="돋움체" panose="020B0609000101010101" pitchFamily="49" charset="-127"/>
              </a:rPr>
              <a:t> 일체화</a:t>
            </a:r>
            <a:r>
              <a:rPr lang="ko-KR" altLang="en-US" sz="1200" kern="0" spc="-100" dirty="0">
                <a:solidFill>
                  <a:srgbClr val="000000"/>
                </a:solidFill>
                <a:effectLst/>
                <a:latin typeface="한양신명조"/>
                <a:ea typeface="돋움체" panose="020B0609000101010101" pitchFamily="49" charset="-127"/>
              </a:rPr>
              <a:t> </a:t>
            </a:r>
            <a:r>
              <a:rPr lang="ko-KR" altLang="en-US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구조</a:t>
            </a:r>
            <a:endParaRPr lang="ko-KR" altLang="en-US" sz="1200" kern="0" spc="-10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  : </a:t>
            </a:r>
            <a:r>
              <a:rPr lang="ko-KR" altLang="en-US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기존의  </a:t>
            </a:r>
            <a:r>
              <a:rPr lang="en-US" altLang="ko-KR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AG, </a:t>
            </a:r>
            <a:r>
              <a:rPr lang="ko-KR" altLang="en-US" sz="1200" kern="0" spc="-100" dirty="0" err="1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향균특성</a:t>
            </a:r>
            <a:r>
              <a:rPr lang="ko-KR" altLang="en-US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부여를 위한 전</a:t>
            </a:r>
            <a:r>
              <a:rPr lang="en-US" altLang="ko-KR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후처리 불필요</a:t>
            </a:r>
            <a:r>
              <a:rPr lang="en-US" altLang="ko-KR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  <a:r>
              <a:rPr lang="ko-KR" altLang="en-US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가격경쟁력 확보 가능</a:t>
            </a:r>
            <a:endParaRPr lang="en-US" altLang="ko-KR" sz="1200" kern="0" spc="-100" dirty="0">
              <a:solidFill>
                <a:srgbClr val="000000"/>
              </a:solidFill>
              <a:effectLst/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76302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연구목표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5962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 </a:t>
            </a: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-</a:t>
            </a:r>
            <a:r>
              <a:rPr lang="ko-KR" altLang="en-US" sz="1400" dirty="0">
                <a:latin typeface="+mn-ea"/>
              </a:rPr>
              <a:t> 본 과제를 통하여 개발하려는 </a:t>
            </a:r>
            <a:r>
              <a:rPr lang="en-US" altLang="ko-KR" sz="1400" b="1" u="sng" dirty="0">
                <a:latin typeface="+mn-ea"/>
              </a:rPr>
              <a:t>UV </a:t>
            </a:r>
            <a:r>
              <a:rPr lang="ko-KR" altLang="en-US" sz="1400" b="1" u="sng" dirty="0" err="1">
                <a:latin typeface="+mn-ea"/>
              </a:rPr>
              <a:t>임프린팅</a:t>
            </a:r>
            <a:r>
              <a:rPr lang="ko-KR" altLang="en-US" sz="1400" b="1" u="sng" dirty="0">
                <a:latin typeface="+mn-ea"/>
              </a:rPr>
              <a:t> 공정</a:t>
            </a:r>
            <a:r>
              <a:rPr lang="ko-KR" altLang="en-US" sz="1400" dirty="0">
                <a:latin typeface="+mn-ea"/>
              </a:rPr>
              <a:t>을 이용한 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EPU </a:t>
            </a:r>
            <a:r>
              <a:rPr lang="ko-KR" altLang="en-US" sz="1600" b="1" dirty="0" err="1">
                <a:solidFill>
                  <a:srgbClr val="FF0000"/>
                </a:solidFill>
                <a:latin typeface="+mn-ea"/>
              </a:rPr>
              <a:t>무기재타입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AG(Anti-Glare),</a:t>
            </a:r>
            <a:r>
              <a:rPr lang="ko-KR" altLang="en-US" sz="1600" b="1" dirty="0" err="1">
                <a:solidFill>
                  <a:srgbClr val="FF0000"/>
                </a:solidFill>
                <a:latin typeface="+mn-ea"/>
              </a:rPr>
              <a:t>향균특성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일체구조형 보호필름</a:t>
            </a:r>
            <a:r>
              <a:rPr lang="ko-KR" altLang="en-US" sz="1400" dirty="0">
                <a:latin typeface="+mn-ea"/>
              </a:rPr>
              <a:t>의 경우 개발완료시 </a:t>
            </a:r>
            <a:r>
              <a:rPr lang="ko-KR" altLang="en-US" sz="1400" b="1" u="sng" dirty="0">
                <a:latin typeface="+mn-ea"/>
              </a:rPr>
              <a:t>우수한 품질 및 </a:t>
            </a:r>
            <a:r>
              <a:rPr lang="ko-KR" altLang="en-US" sz="1400" b="1" u="sng" dirty="0" err="1">
                <a:latin typeface="+mn-ea"/>
              </a:rPr>
              <a:t>공정단순화를</a:t>
            </a:r>
            <a:r>
              <a:rPr lang="ko-KR" altLang="en-US" sz="1400" b="1" u="sng" dirty="0">
                <a:latin typeface="+mn-ea"/>
              </a:rPr>
              <a:t> 통하여 제품의 경쟁력 확보가 가능</a:t>
            </a:r>
            <a:r>
              <a:rPr lang="ko-KR" altLang="en-US" sz="1400" dirty="0">
                <a:latin typeface="+mn-ea"/>
              </a:rPr>
              <a:t>할 것으로 예상됨</a:t>
            </a: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4F5238AD-7917-4237-A064-FE96FA225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980728"/>
            <a:ext cx="8448537" cy="231254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1" name="Picture 7">
            <a:extLst>
              <a:ext uri="{FF2B5EF4-FFF2-40B4-BE49-F238E27FC236}">
                <a16:creationId xmlns:a16="http://schemas.microsoft.com/office/drawing/2014/main" id="{5585B4B8-5D47-4F87-849B-DB8A604AD4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3653311"/>
            <a:ext cx="8448537" cy="1791913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184762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실험 결과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(EPU 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소재개발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_</a:t>
            </a:r>
            <a:r>
              <a:rPr lang="ko-KR" altLang="en-US" sz="3200" dirty="0" err="1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표면내구성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0CB8034-23A3-4900-9442-E490D3FA2329}"/>
              </a:ext>
            </a:extLst>
          </p:cNvPr>
          <p:cNvSpPr/>
          <p:nvPr/>
        </p:nvSpPr>
        <p:spPr>
          <a:xfrm>
            <a:off x="827584" y="1700808"/>
            <a:ext cx="7488831" cy="170195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CE7A3C-ED30-4497-8EE5-086DADE21406}"/>
              </a:ext>
            </a:extLst>
          </p:cNvPr>
          <p:cNvSpPr txBox="1"/>
          <p:nvPr/>
        </p:nvSpPr>
        <p:spPr>
          <a:xfrm>
            <a:off x="850032" y="1958122"/>
            <a:ext cx="7488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>
                <a:latin typeface="+mn-ea"/>
              </a:rPr>
              <a:t>표면내구성</a:t>
            </a:r>
            <a:r>
              <a:rPr lang="ko-KR" altLang="en-US" sz="1400" b="1" dirty="0">
                <a:latin typeface="+mn-ea"/>
              </a:rPr>
              <a:t> 목표 </a:t>
            </a:r>
            <a:r>
              <a:rPr lang="en-US" altLang="ko-KR" sz="1400" b="1" dirty="0">
                <a:latin typeface="+mn-ea"/>
              </a:rPr>
              <a:t>: </a:t>
            </a:r>
            <a:r>
              <a:rPr lang="ko-KR" altLang="en-US" sz="1400" b="1" dirty="0" err="1">
                <a:latin typeface="+mn-ea"/>
              </a:rPr>
              <a:t>스크레치</a:t>
            </a:r>
            <a:r>
              <a:rPr lang="ko-KR" altLang="en-US" sz="1400" b="1" dirty="0">
                <a:latin typeface="+mn-ea"/>
              </a:rPr>
              <a:t> 복원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>
                <a:latin typeface="+mn-ea"/>
              </a:rPr>
              <a:t>눌림 복원에 자유로우며 기존제품 대비 우수특성 확인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02A26B-9937-4029-B226-D12E81B2196F}"/>
              </a:ext>
            </a:extLst>
          </p:cNvPr>
          <p:cNvSpPr txBox="1"/>
          <p:nvPr/>
        </p:nvSpPr>
        <p:spPr>
          <a:xfrm>
            <a:off x="1284555" y="2540725"/>
            <a:ext cx="6527688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>
                <a:latin typeface="+mn-ea"/>
              </a:rPr>
              <a:t>스크레치</a:t>
            </a:r>
            <a:r>
              <a:rPr lang="ko-KR" altLang="en-US" sz="1200" dirty="0">
                <a:latin typeface="+mn-ea"/>
              </a:rPr>
              <a:t> 복원 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 err="1">
                <a:latin typeface="+mn-ea"/>
              </a:rPr>
              <a:t>삼성사</a:t>
            </a:r>
            <a:r>
              <a:rPr lang="ko-KR" altLang="en-US" sz="1200" dirty="0">
                <a:latin typeface="+mn-ea"/>
              </a:rPr>
              <a:t> 노트 </a:t>
            </a:r>
            <a:r>
              <a:rPr lang="en-US" altLang="ko-KR" sz="1200" dirty="0">
                <a:latin typeface="+mn-ea"/>
              </a:rPr>
              <a:t>Pen</a:t>
            </a:r>
            <a:r>
              <a:rPr lang="ko-KR" altLang="en-US" sz="1200" dirty="0">
                <a:latin typeface="+mn-ea"/>
              </a:rPr>
              <a:t>을 적용한 </a:t>
            </a:r>
            <a:r>
              <a:rPr lang="ko-KR" altLang="en-US" sz="1200" b="1" u="sng" dirty="0">
                <a:solidFill>
                  <a:srgbClr val="FF0000"/>
                </a:solidFill>
                <a:latin typeface="+mn-ea"/>
              </a:rPr>
              <a:t>연필경도 테스트 진행하여 </a:t>
            </a:r>
            <a:r>
              <a:rPr lang="ko-KR" altLang="en-US" sz="1200" b="1" u="sng" dirty="0" err="1">
                <a:solidFill>
                  <a:srgbClr val="FF0000"/>
                </a:solidFill>
                <a:latin typeface="+mn-ea"/>
              </a:rPr>
              <a:t>스크레치</a:t>
            </a:r>
            <a:r>
              <a:rPr lang="ko-KR" altLang="en-US" sz="1200" b="1" u="sng" dirty="0">
                <a:solidFill>
                  <a:srgbClr val="FF0000"/>
                </a:solidFill>
                <a:latin typeface="+mn-ea"/>
              </a:rPr>
              <a:t> 후 복원 </a:t>
            </a:r>
            <a:r>
              <a:rPr lang="ko-KR" altLang="en-US" sz="1200" dirty="0">
                <a:latin typeface="+mn-ea"/>
              </a:rPr>
              <a:t>확인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눌림 복원 </a:t>
            </a:r>
            <a:r>
              <a:rPr lang="en-US" altLang="ko-KR" sz="1200" dirty="0">
                <a:latin typeface="+mn-ea"/>
              </a:rPr>
              <a:t>: Shore A </a:t>
            </a:r>
            <a:r>
              <a:rPr lang="ko-KR" altLang="en-US" sz="1200" dirty="0" err="1">
                <a:latin typeface="+mn-ea"/>
              </a:rPr>
              <a:t>고무경도계</a:t>
            </a:r>
            <a:r>
              <a:rPr lang="ko-KR" altLang="en-US" sz="1200" dirty="0">
                <a:latin typeface="+mn-ea"/>
              </a:rPr>
              <a:t> 테스트 진행하여 눌림 </a:t>
            </a:r>
            <a:r>
              <a:rPr lang="ko-KR" altLang="en-US" sz="1200" b="1" u="sng" dirty="0">
                <a:solidFill>
                  <a:srgbClr val="FF0000"/>
                </a:solidFill>
                <a:latin typeface="+mn-ea"/>
              </a:rPr>
              <a:t>복원 수치 </a:t>
            </a:r>
            <a:r>
              <a:rPr lang="en-US" altLang="ko-KR" sz="1200" b="1" u="sng" dirty="0">
                <a:solidFill>
                  <a:srgbClr val="FF0000"/>
                </a:solidFill>
                <a:latin typeface="+mn-ea"/>
              </a:rPr>
              <a:t>90 </a:t>
            </a:r>
            <a:r>
              <a:rPr lang="ko-KR" altLang="en-US" sz="1200" b="1" u="sng" dirty="0">
                <a:solidFill>
                  <a:srgbClr val="FF0000"/>
                </a:solidFill>
                <a:latin typeface="+mn-ea"/>
              </a:rPr>
              <a:t>이상 </a:t>
            </a:r>
            <a:r>
              <a:rPr lang="ko-KR" altLang="en-US" sz="1200" dirty="0">
                <a:latin typeface="+mn-ea"/>
              </a:rPr>
              <a:t>확보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ED82AF-CABF-44A6-8C21-21E5FBAAD28A}"/>
              </a:ext>
            </a:extLst>
          </p:cNvPr>
          <p:cNvSpPr txBox="1"/>
          <p:nvPr/>
        </p:nvSpPr>
        <p:spPr>
          <a:xfrm>
            <a:off x="395536" y="10665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1. </a:t>
            </a:r>
            <a:r>
              <a:rPr lang="ko-KR" altLang="en-US" b="1" dirty="0" err="1">
                <a:latin typeface="+mn-ea"/>
              </a:rPr>
              <a:t>표면내구성</a:t>
            </a:r>
            <a:r>
              <a:rPr lang="ko-KR" altLang="en-US" b="1" dirty="0">
                <a:latin typeface="+mn-ea"/>
              </a:rPr>
              <a:t> 테스트</a:t>
            </a: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B89D9361-4366-4139-ADFF-8B8F6D8DBEA2}"/>
              </a:ext>
            </a:extLst>
          </p:cNvPr>
          <p:cNvSpPr txBox="1"/>
          <p:nvPr/>
        </p:nvSpPr>
        <p:spPr>
          <a:xfrm>
            <a:off x="838808" y="3918893"/>
            <a:ext cx="7511278" cy="13370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56055">
              <a:lnSpc>
                <a:spcPct val="133300"/>
              </a:lnSpc>
              <a:spcBef>
                <a:spcPts val="100"/>
              </a:spcBef>
            </a:pPr>
            <a:r>
              <a:rPr lang="ko-KR" altLang="en-US" sz="1200" spc="-40" dirty="0">
                <a:latin typeface="UKIJ CJK"/>
                <a:cs typeface="UKIJ CJK"/>
              </a:rPr>
              <a:t>시</a:t>
            </a:r>
            <a:r>
              <a:rPr sz="1200" spc="-40" dirty="0">
                <a:latin typeface="UKIJ CJK"/>
                <a:cs typeface="UKIJ CJK"/>
              </a:rPr>
              <a:t> 행 </a:t>
            </a:r>
            <a:r>
              <a:rPr sz="1200" spc="5" dirty="0">
                <a:latin typeface="UKIJ CJK"/>
                <a:cs typeface="UKIJ CJK"/>
              </a:rPr>
              <a:t>처</a:t>
            </a:r>
            <a:r>
              <a:rPr lang="en-US" sz="1200" spc="5" dirty="0">
                <a:latin typeface="UKIJ CJK"/>
                <a:cs typeface="UKIJ CJK"/>
              </a:rPr>
              <a:t> </a:t>
            </a:r>
            <a:r>
              <a:rPr sz="1200" spc="5" dirty="0">
                <a:latin typeface="UKIJ CJK"/>
                <a:cs typeface="UKIJ CJK"/>
              </a:rPr>
              <a:t>: </a:t>
            </a:r>
            <a:r>
              <a:rPr lang="en-US" sz="1200" spc="-25" dirty="0">
                <a:latin typeface="UKIJ CJK"/>
                <a:cs typeface="UKIJ CJK"/>
              </a:rPr>
              <a:t>KAPS </a:t>
            </a:r>
            <a:r>
              <a:rPr lang="ko-KR" altLang="en-US" sz="1200" spc="-25" dirty="0">
                <a:latin typeface="UKIJ CJK"/>
                <a:cs typeface="UKIJ CJK"/>
              </a:rPr>
              <a:t>연구소</a:t>
            </a:r>
            <a:endParaRPr lang="en-US" sz="1200" spc="-15" dirty="0">
              <a:latin typeface="UKIJ CJK"/>
              <a:cs typeface="UKIJ CJK"/>
            </a:endParaRPr>
          </a:p>
          <a:p>
            <a:pPr marL="12700" marR="1456055">
              <a:lnSpc>
                <a:spcPct val="133300"/>
              </a:lnSpc>
              <a:spcBef>
                <a:spcPts val="100"/>
              </a:spcBef>
            </a:pPr>
            <a:r>
              <a:rPr sz="1200" spc="-10" dirty="0">
                <a:latin typeface="UKIJ CJK"/>
                <a:cs typeface="UKIJ CJK"/>
              </a:rPr>
              <a:t>시</a:t>
            </a:r>
            <a:r>
              <a:rPr lang="ko-KR" altLang="en-US" sz="1200" spc="-10" dirty="0">
                <a:latin typeface="UKIJ CJK"/>
                <a:cs typeface="UKIJ CJK"/>
              </a:rPr>
              <a:t>편</a:t>
            </a:r>
            <a:r>
              <a:rPr lang="en-US" sz="1200" spc="-10" dirty="0">
                <a:latin typeface="UKIJ CJK"/>
                <a:cs typeface="UKIJ CJK"/>
              </a:rPr>
              <a:t> </a:t>
            </a:r>
            <a:r>
              <a:rPr lang="en-US" altLang="ko-KR" sz="1200" spc="-10" dirty="0">
                <a:latin typeface="UKIJ CJK"/>
                <a:cs typeface="UKIJ CJK"/>
              </a:rPr>
              <a:t>:</a:t>
            </a:r>
            <a:r>
              <a:rPr lang="ko-KR" altLang="en-US" sz="1200" spc="-10" dirty="0">
                <a:latin typeface="UKIJ CJK"/>
                <a:cs typeface="UKIJ CJK"/>
              </a:rPr>
              <a:t> </a:t>
            </a:r>
            <a:r>
              <a:rPr lang="ko-KR" altLang="en-US" sz="1200" spc="-10" dirty="0" err="1">
                <a:latin typeface="UKIJ CJK"/>
                <a:cs typeface="UKIJ CJK"/>
              </a:rPr>
              <a:t>무기재</a:t>
            </a:r>
            <a:r>
              <a:rPr lang="ko-KR" altLang="en-US" sz="1200" spc="-10" dirty="0">
                <a:latin typeface="UKIJ CJK"/>
                <a:cs typeface="UKIJ CJK"/>
              </a:rPr>
              <a:t> </a:t>
            </a:r>
            <a:r>
              <a:rPr lang="en-US" altLang="ko-KR" sz="1200" spc="-10" dirty="0">
                <a:latin typeface="UKIJ CJK"/>
                <a:cs typeface="UKIJ CJK"/>
              </a:rPr>
              <a:t>EPU Film</a:t>
            </a:r>
            <a:endParaRPr lang="ko-KR" altLang="en-US" sz="1200" spc="-10" dirty="0">
              <a:latin typeface="UKIJ CJK"/>
              <a:cs typeface="UKIJ CJK"/>
            </a:endParaRPr>
          </a:p>
          <a:p>
            <a:pPr marL="12700" marR="1456055" algn="ctr">
              <a:lnSpc>
                <a:spcPct val="133300"/>
              </a:lnSpc>
              <a:spcBef>
                <a:spcPts val="100"/>
              </a:spcBef>
            </a:pPr>
            <a:r>
              <a:rPr lang="ko-KR" altLang="en-US" sz="1700" spc="-50" dirty="0">
                <a:latin typeface="UKIJ CJK"/>
                <a:cs typeface="UKIJ CJK"/>
              </a:rPr>
              <a:t>                           </a:t>
            </a:r>
            <a:endParaRPr lang="en-US" altLang="ko-KR" sz="1700" spc="-50" dirty="0">
              <a:latin typeface="UKIJ CJK"/>
              <a:cs typeface="UKIJ CJK"/>
            </a:endParaRPr>
          </a:p>
          <a:p>
            <a:pPr marL="12700" marR="1456055" algn="ctr">
              <a:lnSpc>
                <a:spcPct val="133300"/>
              </a:lnSpc>
              <a:spcBef>
                <a:spcPts val="100"/>
              </a:spcBef>
            </a:pPr>
            <a:r>
              <a:rPr lang="en-US" altLang="ko-KR" sz="1700" spc="-50" dirty="0">
                <a:latin typeface="UKIJ CJK"/>
                <a:cs typeface="UKIJ CJK"/>
              </a:rPr>
              <a:t>                          </a:t>
            </a:r>
            <a:r>
              <a:rPr lang="ko-KR" altLang="en-US" sz="1700" spc="-50" dirty="0">
                <a:latin typeface="UKIJ CJK"/>
                <a:cs typeface="UKIJ CJK"/>
              </a:rPr>
              <a:t>       </a:t>
            </a:r>
            <a:r>
              <a:rPr lang="ko-KR" altLang="en-US" sz="2400" u="sng" spc="-50" dirty="0">
                <a:latin typeface="UKIJ CJK"/>
                <a:cs typeface="UKIJ CJK"/>
              </a:rPr>
              <a:t>시 </a:t>
            </a:r>
            <a:r>
              <a:rPr lang="ko-KR" altLang="en-US" sz="2400" u="sng" spc="-50" dirty="0" err="1">
                <a:latin typeface="UKIJ CJK"/>
                <a:cs typeface="UKIJ CJK"/>
              </a:rPr>
              <a:t>험</a:t>
            </a:r>
            <a:r>
              <a:rPr lang="ko-KR" altLang="en-US" sz="2400" u="sng" spc="-50" dirty="0">
                <a:latin typeface="UKIJ CJK"/>
                <a:cs typeface="UKIJ CJK"/>
              </a:rPr>
              <a:t> 결</a:t>
            </a:r>
            <a:r>
              <a:rPr lang="ko-KR" altLang="en-US" sz="2400" u="sng" spc="10" dirty="0">
                <a:latin typeface="UKIJ CJK"/>
                <a:cs typeface="UKIJ CJK"/>
              </a:rPr>
              <a:t> </a:t>
            </a:r>
            <a:r>
              <a:rPr lang="ko-KR" altLang="en-US" sz="2400" u="sng" spc="-50" dirty="0">
                <a:latin typeface="UKIJ CJK"/>
                <a:cs typeface="UKIJ CJK"/>
              </a:rPr>
              <a:t>과</a:t>
            </a:r>
            <a:endParaRPr lang="ko-KR" altLang="en-US" sz="1700" u="sng" dirty="0">
              <a:latin typeface="UKIJ CJK"/>
              <a:cs typeface="UKIJ CJK"/>
            </a:endParaRPr>
          </a:p>
        </p:txBody>
      </p:sp>
      <p:sp>
        <p:nvSpPr>
          <p:cNvPr id="22" name="object 3">
            <a:extLst>
              <a:ext uri="{FF2B5EF4-FFF2-40B4-BE49-F238E27FC236}">
                <a16:creationId xmlns:a16="http://schemas.microsoft.com/office/drawing/2014/main" id="{A34492F1-E196-45CE-AAAC-24CBA4F16034}"/>
              </a:ext>
            </a:extLst>
          </p:cNvPr>
          <p:cNvSpPr txBox="1"/>
          <p:nvPr/>
        </p:nvSpPr>
        <p:spPr>
          <a:xfrm>
            <a:off x="2323052" y="5713551"/>
            <a:ext cx="4542790" cy="595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2558415" algn="l"/>
              </a:tabLst>
            </a:pPr>
            <a:r>
              <a:rPr sz="1200" spc="325" dirty="0">
                <a:latin typeface="LexiGulim"/>
                <a:cs typeface="LexiGulim"/>
              </a:rPr>
              <a:t>---------- </a:t>
            </a:r>
            <a:r>
              <a:rPr sz="1200" spc="95" dirty="0">
                <a:latin typeface="LexiGulim"/>
                <a:cs typeface="LexiGulim"/>
              </a:rPr>
              <a:t>시 </a:t>
            </a:r>
            <a:r>
              <a:rPr sz="1200" spc="80" dirty="0">
                <a:latin typeface="LexiGulim"/>
                <a:cs typeface="LexiGulim"/>
              </a:rPr>
              <a:t>험 </a:t>
            </a:r>
            <a:r>
              <a:rPr sz="1200" spc="65" dirty="0">
                <a:latin typeface="LexiGulim"/>
                <a:cs typeface="LexiGulim"/>
              </a:rPr>
              <a:t>분 </a:t>
            </a:r>
            <a:r>
              <a:rPr sz="1200" spc="80" dirty="0">
                <a:latin typeface="LexiGulim"/>
                <a:cs typeface="LexiGulim"/>
              </a:rPr>
              <a:t>석 결 </a:t>
            </a:r>
            <a:r>
              <a:rPr sz="1200" spc="95" dirty="0">
                <a:latin typeface="LexiGulim"/>
                <a:cs typeface="LexiGulim"/>
              </a:rPr>
              <a:t> </a:t>
            </a:r>
            <a:r>
              <a:rPr sz="1200" spc="35" dirty="0">
                <a:latin typeface="LexiGulim"/>
                <a:cs typeface="LexiGulim"/>
              </a:rPr>
              <a:t>과</a:t>
            </a:r>
            <a:r>
              <a:rPr sz="1200" spc="204" dirty="0">
                <a:latin typeface="LexiGulim"/>
                <a:cs typeface="LexiGulim"/>
              </a:rPr>
              <a:t> </a:t>
            </a:r>
            <a:r>
              <a:rPr sz="1200" spc="65" dirty="0">
                <a:latin typeface="LexiGulim"/>
                <a:cs typeface="LexiGulim"/>
              </a:rPr>
              <a:t>는	</a:t>
            </a:r>
            <a:r>
              <a:rPr sz="1200" spc="35" dirty="0">
                <a:latin typeface="LexiGulim"/>
                <a:cs typeface="LexiGulim"/>
              </a:rPr>
              <a:t>다 </a:t>
            </a:r>
            <a:r>
              <a:rPr sz="1200" spc="65" dirty="0">
                <a:latin typeface="LexiGulim"/>
                <a:cs typeface="LexiGulim"/>
              </a:rPr>
              <a:t>음 </a:t>
            </a:r>
            <a:r>
              <a:rPr sz="1200" spc="35" dirty="0">
                <a:latin typeface="LexiGulim"/>
                <a:cs typeface="LexiGulim"/>
              </a:rPr>
              <a:t>과 같 </a:t>
            </a:r>
            <a:r>
              <a:rPr sz="1200" spc="65" dirty="0">
                <a:latin typeface="LexiGulim"/>
                <a:cs typeface="LexiGulim"/>
              </a:rPr>
              <a:t>음</a:t>
            </a:r>
            <a:r>
              <a:rPr sz="1200" spc="300" dirty="0">
                <a:latin typeface="LexiGulim"/>
                <a:cs typeface="LexiGulim"/>
              </a:rPr>
              <a:t> </a:t>
            </a:r>
            <a:r>
              <a:rPr sz="1200" spc="325" dirty="0">
                <a:latin typeface="LexiGulim"/>
                <a:cs typeface="LexiGulim"/>
              </a:rPr>
              <a:t>----------</a:t>
            </a:r>
            <a:endParaRPr sz="1200" dirty="0">
              <a:latin typeface="LexiGulim"/>
              <a:cs typeface="LexiGulim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300" dirty="0">
              <a:latin typeface="LexiGulim"/>
              <a:cs typeface="LexiGulim"/>
            </a:endParaRPr>
          </a:p>
          <a:p>
            <a:pPr algn="ctr">
              <a:lnSpc>
                <a:spcPct val="100000"/>
              </a:lnSpc>
            </a:pPr>
            <a:r>
              <a:rPr sz="1200" dirty="0">
                <a:latin typeface="LexiGulim"/>
                <a:cs typeface="LexiGulim"/>
              </a:rPr>
              <a:t>&lt;</a:t>
            </a:r>
            <a:r>
              <a:rPr lang="en-US" sz="1200" dirty="0">
                <a:latin typeface="LexiGulim"/>
                <a:cs typeface="LexiGulim"/>
              </a:rPr>
              <a:t>EPU Film </a:t>
            </a:r>
            <a:r>
              <a:rPr lang="ko-KR" altLang="en-US" sz="1200" dirty="0" err="1">
                <a:latin typeface="LexiGulim"/>
                <a:cs typeface="LexiGulim"/>
              </a:rPr>
              <a:t>표면내구성</a:t>
            </a:r>
            <a:r>
              <a:rPr lang="ko-KR" altLang="en-US" sz="1200" dirty="0">
                <a:latin typeface="LexiGulim"/>
                <a:cs typeface="LexiGulim"/>
              </a:rPr>
              <a:t> </a:t>
            </a:r>
            <a:r>
              <a:rPr lang="en-US" altLang="ko-KR" sz="1200" dirty="0">
                <a:latin typeface="LexiGulim"/>
                <a:cs typeface="LexiGulim"/>
              </a:rPr>
              <a:t>Test</a:t>
            </a:r>
            <a:r>
              <a:rPr sz="1200" dirty="0">
                <a:latin typeface="LexiGulim"/>
                <a:cs typeface="LexiGulim"/>
              </a:rPr>
              <a:t>＞</a:t>
            </a:r>
            <a:endParaRPr lang="en-US" sz="1200" dirty="0">
              <a:latin typeface="LexiGulim"/>
              <a:cs typeface="LexiGulim"/>
            </a:endParaRPr>
          </a:p>
        </p:txBody>
      </p:sp>
    </p:spTree>
    <p:extLst>
      <p:ext uri="{BB962C8B-B14F-4D97-AF65-F5344CB8AC3E}">
        <p14:creationId xmlns:p14="http://schemas.microsoft.com/office/powerpoint/2010/main" val="330557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7FA2EDF-CBB7-475B-B0D9-861160A9824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8865</TotalTime>
  <Words>1048</Words>
  <Application>Microsoft Office PowerPoint</Application>
  <PresentationFormat>화면 슬라이드 쇼(4:3)</PresentationFormat>
  <Paragraphs>367</Paragraphs>
  <Slides>16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9" baseType="lpstr">
      <vt:lpstr>HY견고딕</vt:lpstr>
      <vt:lpstr>HY헤드라인M</vt:lpstr>
      <vt:lpstr>LexiGulim</vt:lpstr>
      <vt:lpstr>UKIJ CJK</vt:lpstr>
      <vt:lpstr>돋움체</vt:lpstr>
      <vt:lpstr>맑은 고딕</vt:lpstr>
      <vt:lpstr>바른돋움 3</vt:lpstr>
      <vt:lpstr>-윤고딕330</vt:lpstr>
      <vt:lpstr>-윤고딕340</vt:lpstr>
      <vt:lpstr>한양신명조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유 용주</cp:lastModifiedBy>
  <cp:revision>410</cp:revision>
  <cp:lastPrinted>2019-09-16T00:28:29Z</cp:lastPrinted>
  <dcterms:created xsi:type="dcterms:W3CDTF">2017-03-29T07:13:25Z</dcterms:created>
  <dcterms:modified xsi:type="dcterms:W3CDTF">2022-05-05T02:33:01Z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