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63" r:id="rId6"/>
    <p:sldId id="331" r:id="rId7"/>
    <p:sldId id="365" r:id="rId8"/>
    <p:sldId id="368" r:id="rId9"/>
    <p:sldId id="367" r:id="rId10"/>
    <p:sldId id="369" r:id="rId11"/>
    <p:sldId id="341" r:id="rId12"/>
    <p:sldId id="370" r:id="rId13"/>
    <p:sldId id="378" r:id="rId14"/>
    <p:sldId id="349" r:id="rId15"/>
    <p:sldId id="355" r:id="rId16"/>
    <p:sldId id="347" r:id="rId17"/>
    <p:sldId id="373" r:id="rId18"/>
    <p:sldId id="381" r:id="rId19"/>
    <p:sldId id="379" r:id="rId20"/>
    <p:sldId id="380" r:id="rId21"/>
    <p:sldId id="374" r:id="rId22"/>
    <p:sldId id="386" r:id="rId23"/>
    <p:sldId id="376" r:id="rId24"/>
    <p:sldId id="390" r:id="rId25"/>
    <p:sldId id="377" r:id="rId26"/>
    <p:sldId id="268" r:id="rId2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88539" autoAdjust="0"/>
  </p:normalViewPr>
  <p:slideViewPr>
    <p:cSldViewPr>
      <p:cViewPr varScale="1">
        <p:scale>
          <a:sx n="63" d="100"/>
          <a:sy n="63" d="100"/>
        </p:scale>
        <p:origin x="1520" y="5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991a744e92d2aee/&#48148;&#53461;%20&#54868;&#47732;/&#50976;&#50857;&#51452;/%5b03%5d&#51088;&#52404;&#44060;&#48156;/%5b00%5dEPU/TPU/200421_EPU%5eJTPU%20&#54028;&#51109;&#48324;%20&#53804;&#44284;&#509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투과율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'[200421_EPU^JTPU 파장별 투과율.xlsx]Sheet1'!$B$2</c:f>
              <c:strCache>
                <c:ptCount val="1"/>
                <c:pt idx="0">
                  <c:v>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'[200421_EPU^JTPU 파장별 투과율.xlsx]Sheet1'!$A$3:$A$35</c:f>
              <c:numCache>
                <c:formatCode>General</c:formatCode>
                <c:ptCount val="33"/>
                <c:pt idx="0">
                  <c:v>440</c:v>
                </c:pt>
                <c:pt idx="1">
                  <c:v>445</c:v>
                </c:pt>
                <c:pt idx="2">
                  <c:v>450</c:v>
                </c:pt>
                <c:pt idx="3">
                  <c:v>455</c:v>
                </c:pt>
                <c:pt idx="4">
                  <c:v>460</c:v>
                </c:pt>
                <c:pt idx="5">
                  <c:v>465</c:v>
                </c:pt>
                <c:pt idx="6">
                  <c:v>470</c:v>
                </c:pt>
                <c:pt idx="7">
                  <c:v>475</c:v>
                </c:pt>
                <c:pt idx="8">
                  <c:v>480</c:v>
                </c:pt>
                <c:pt idx="9">
                  <c:v>485</c:v>
                </c:pt>
                <c:pt idx="10">
                  <c:v>490</c:v>
                </c:pt>
                <c:pt idx="11">
                  <c:v>495</c:v>
                </c:pt>
                <c:pt idx="12">
                  <c:v>500</c:v>
                </c:pt>
                <c:pt idx="13">
                  <c:v>505</c:v>
                </c:pt>
                <c:pt idx="14">
                  <c:v>510</c:v>
                </c:pt>
                <c:pt idx="15">
                  <c:v>515</c:v>
                </c:pt>
                <c:pt idx="16">
                  <c:v>520</c:v>
                </c:pt>
                <c:pt idx="17">
                  <c:v>525</c:v>
                </c:pt>
                <c:pt idx="18">
                  <c:v>530</c:v>
                </c:pt>
                <c:pt idx="19">
                  <c:v>535</c:v>
                </c:pt>
                <c:pt idx="20">
                  <c:v>540</c:v>
                </c:pt>
                <c:pt idx="21">
                  <c:v>545</c:v>
                </c:pt>
                <c:pt idx="22">
                  <c:v>550</c:v>
                </c:pt>
                <c:pt idx="23">
                  <c:v>555</c:v>
                </c:pt>
                <c:pt idx="24">
                  <c:v>560</c:v>
                </c:pt>
                <c:pt idx="25">
                  <c:v>565</c:v>
                </c:pt>
                <c:pt idx="26">
                  <c:v>570</c:v>
                </c:pt>
                <c:pt idx="27">
                  <c:v>575</c:v>
                </c:pt>
                <c:pt idx="28">
                  <c:v>580</c:v>
                </c:pt>
                <c:pt idx="29">
                  <c:v>585</c:v>
                </c:pt>
                <c:pt idx="30">
                  <c:v>590</c:v>
                </c:pt>
                <c:pt idx="31">
                  <c:v>595</c:v>
                </c:pt>
                <c:pt idx="32">
                  <c:v>600</c:v>
                </c:pt>
              </c:numCache>
            </c:numRef>
          </c:cat>
          <c:val>
            <c:numRef>
              <c:f>'[200421_EPU^JTPU 파장별 투과율.xlsx]Sheet1'!$B$3:$B$35</c:f>
              <c:numCache>
                <c:formatCode>General</c:formatCode>
                <c:ptCount val="33"/>
                <c:pt idx="0">
                  <c:v>100.61</c:v>
                </c:pt>
                <c:pt idx="1">
                  <c:v>100.77</c:v>
                </c:pt>
                <c:pt idx="2">
                  <c:v>100.88</c:v>
                </c:pt>
                <c:pt idx="3">
                  <c:v>100.89</c:v>
                </c:pt>
                <c:pt idx="4">
                  <c:v>100.71</c:v>
                </c:pt>
                <c:pt idx="5">
                  <c:v>100.32</c:v>
                </c:pt>
                <c:pt idx="6">
                  <c:v>99.81</c:v>
                </c:pt>
                <c:pt idx="7">
                  <c:v>99.21</c:v>
                </c:pt>
                <c:pt idx="8">
                  <c:v>98.85</c:v>
                </c:pt>
                <c:pt idx="9">
                  <c:v>100.06</c:v>
                </c:pt>
                <c:pt idx="10">
                  <c:v>100.73</c:v>
                </c:pt>
                <c:pt idx="11">
                  <c:v>101.06</c:v>
                </c:pt>
                <c:pt idx="12">
                  <c:v>101</c:v>
                </c:pt>
                <c:pt idx="13">
                  <c:v>100.67</c:v>
                </c:pt>
                <c:pt idx="14">
                  <c:v>100.17</c:v>
                </c:pt>
                <c:pt idx="15">
                  <c:v>99.7</c:v>
                </c:pt>
                <c:pt idx="16">
                  <c:v>99.16</c:v>
                </c:pt>
                <c:pt idx="17">
                  <c:v>99.13</c:v>
                </c:pt>
                <c:pt idx="18">
                  <c:v>99.77</c:v>
                </c:pt>
                <c:pt idx="19">
                  <c:v>100.55</c:v>
                </c:pt>
                <c:pt idx="20">
                  <c:v>101.03</c:v>
                </c:pt>
                <c:pt idx="21">
                  <c:v>101.26</c:v>
                </c:pt>
                <c:pt idx="22">
                  <c:v>101.25</c:v>
                </c:pt>
                <c:pt idx="23">
                  <c:v>101.1</c:v>
                </c:pt>
                <c:pt idx="24">
                  <c:v>100.96</c:v>
                </c:pt>
                <c:pt idx="25">
                  <c:v>100.91</c:v>
                </c:pt>
                <c:pt idx="26">
                  <c:v>100.82</c:v>
                </c:pt>
                <c:pt idx="27">
                  <c:v>100.71</c:v>
                </c:pt>
                <c:pt idx="28">
                  <c:v>100.52</c:v>
                </c:pt>
                <c:pt idx="29">
                  <c:v>100.22</c:v>
                </c:pt>
                <c:pt idx="30">
                  <c:v>100.21</c:v>
                </c:pt>
                <c:pt idx="31">
                  <c:v>100.35</c:v>
                </c:pt>
                <c:pt idx="32">
                  <c:v>100.52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BD-4D73-BF34-00B9DA2CE27C}"/>
            </c:ext>
          </c:extLst>
        </c:ser>
        <c:ser>
          <c:idx val="1"/>
          <c:order val="1"/>
          <c:tx>
            <c:strRef>
              <c:f>'[200421_EPU^JTPU 파장별 투과율.xlsx]Sheet1'!$C$2</c:f>
              <c:strCache>
                <c:ptCount val="1"/>
                <c:pt idx="0">
                  <c:v>EPU(KAPS)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'[200421_EPU^JTPU 파장별 투과율.xlsx]Sheet1'!$A$3:$A$35</c:f>
              <c:numCache>
                <c:formatCode>General</c:formatCode>
                <c:ptCount val="33"/>
                <c:pt idx="0">
                  <c:v>440</c:v>
                </c:pt>
                <c:pt idx="1">
                  <c:v>445</c:v>
                </c:pt>
                <c:pt idx="2">
                  <c:v>450</c:v>
                </c:pt>
                <c:pt idx="3">
                  <c:v>455</c:v>
                </c:pt>
                <c:pt idx="4">
                  <c:v>460</c:v>
                </c:pt>
                <c:pt idx="5">
                  <c:v>465</c:v>
                </c:pt>
                <c:pt idx="6">
                  <c:v>470</c:v>
                </c:pt>
                <c:pt idx="7">
                  <c:v>475</c:v>
                </c:pt>
                <c:pt idx="8">
                  <c:v>480</c:v>
                </c:pt>
                <c:pt idx="9">
                  <c:v>485</c:v>
                </c:pt>
                <c:pt idx="10">
                  <c:v>490</c:v>
                </c:pt>
                <c:pt idx="11">
                  <c:v>495</c:v>
                </c:pt>
                <c:pt idx="12">
                  <c:v>500</c:v>
                </c:pt>
                <c:pt idx="13">
                  <c:v>505</c:v>
                </c:pt>
                <c:pt idx="14">
                  <c:v>510</c:v>
                </c:pt>
                <c:pt idx="15">
                  <c:v>515</c:v>
                </c:pt>
                <c:pt idx="16">
                  <c:v>520</c:v>
                </c:pt>
                <c:pt idx="17">
                  <c:v>525</c:v>
                </c:pt>
                <c:pt idx="18">
                  <c:v>530</c:v>
                </c:pt>
                <c:pt idx="19">
                  <c:v>535</c:v>
                </c:pt>
                <c:pt idx="20">
                  <c:v>540</c:v>
                </c:pt>
                <c:pt idx="21">
                  <c:v>545</c:v>
                </c:pt>
                <c:pt idx="22">
                  <c:v>550</c:v>
                </c:pt>
                <c:pt idx="23">
                  <c:v>555</c:v>
                </c:pt>
                <c:pt idx="24">
                  <c:v>560</c:v>
                </c:pt>
                <c:pt idx="25">
                  <c:v>565</c:v>
                </c:pt>
                <c:pt idx="26">
                  <c:v>570</c:v>
                </c:pt>
                <c:pt idx="27">
                  <c:v>575</c:v>
                </c:pt>
                <c:pt idx="28">
                  <c:v>580</c:v>
                </c:pt>
                <c:pt idx="29">
                  <c:v>585</c:v>
                </c:pt>
                <c:pt idx="30">
                  <c:v>590</c:v>
                </c:pt>
                <c:pt idx="31">
                  <c:v>595</c:v>
                </c:pt>
                <c:pt idx="32">
                  <c:v>600</c:v>
                </c:pt>
              </c:numCache>
            </c:numRef>
          </c:cat>
          <c:val>
            <c:numRef>
              <c:f>'[200421_EPU^JTPU 파장별 투과율.xlsx]Sheet1'!$C$3:$C$35</c:f>
              <c:numCache>
                <c:formatCode>General</c:formatCode>
                <c:ptCount val="33"/>
                <c:pt idx="0">
                  <c:v>91.1</c:v>
                </c:pt>
                <c:pt idx="1">
                  <c:v>91.34</c:v>
                </c:pt>
                <c:pt idx="2">
                  <c:v>91.54</c:v>
                </c:pt>
                <c:pt idx="3">
                  <c:v>91.61</c:v>
                </c:pt>
                <c:pt idx="4">
                  <c:v>91.35</c:v>
                </c:pt>
                <c:pt idx="5">
                  <c:v>90.79</c:v>
                </c:pt>
                <c:pt idx="6">
                  <c:v>90.02</c:v>
                </c:pt>
                <c:pt idx="7">
                  <c:v>89.06</c:v>
                </c:pt>
                <c:pt idx="8">
                  <c:v>88.95</c:v>
                </c:pt>
                <c:pt idx="9">
                  <c:v>90.68</c:v>
                </c:pt>
                <c:pt idx="10">
                  <c:v>91.76</c:v>
                </c:pt>
                <c:pt idx="11">
                  <c:v>92.31</c:v>
                </c:pt>
                <c:pt idx="12">
                  <c:v>92.36</c:v>
                </c:pt>
                <c:pt idx="13">
                  <c:v>92.01</c:v>
                </c:pt>
                <c:pt idx="14">
                  <c:v>91.42</c:v>
                </c:pt>
                <c:pt idx="15">
                  <c:v>90.72</c:v>
                </c:pt>
                <c:pt idx="16">
                  <c:v>90.14</c:v>
                </c:pt>
                <c:pt idx="17">
                  <c:v>90.15</c:v>
                </c:pt>
                <c:pt idx="18">
                  <c:v>91.4</c:v>
                </c:pt>
                <c:pt idx="19">
                  <c:v>92.54</c:v>
                </c:pt>
                <c:pt idx="20">
                  <c:v>93.32</c:v>
                </c:pt>
                <c:pt idx="21">
                  <c:v>93.73</c:v>
                </c:pt>
                <c:pt idx="22">
                  <c:v>93.74</c:v>
                </c:pt>
                <c:pt idx="23">
                  <c:v>93.47</c:v>
                </c:pt>
                <c:pt idx="24">
                  <c:v>93.03</c:v>
                </c:pt>
                <c:pt idx="25">
                  <c:v>92.42</c:v>
                </c:pt>
                <c:pt idx="26">
                  <c:v>92.66</c:v>
                </c:pt>
                <c:pt idx="27">
                  <c:v>92.67</c:v>
                </c:pt>
                <c:pt idx="28">
                  <c:v>92.53</c:v>
                </c:pt>
                <c:pt idx="29">
                  <c:v>92.28</c:v>
                </c:pt>
                <c:pt idx="30">
                  <c:v>91.89</c:v>
                </c:pt>
                <c:pt idx="31">
                  <c:v>92.39</c:v>
                </c:pt>
                <c:pt idx="32">
                  <c:v>92.77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BD-4D73-BF34-00B9DA2CE27C}"/>
            </c:ext>
          </c:extLst>
        </c:ser>
        <c:ser>
          <c:idx val="2"/>
          <c:order val="2"/>
          <c:tx>
            <c:strRef>
              <c:f>'[200421_EPU^JTPU 파장별 투과율.xlsx]Sheet1'!$D$2</c:f>
              <c:strCache>
                <c:ptCount val="1"/>
                <c:pt idx="0">
                  <c:v>삼부TPU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'[200421_EPU^JTPU 파장별 투과율.xlsx]Sheet1'!$A$3:$A$35</c:f>
              <c:numCache>
                <c:formatCode>General</c:formatCode>
                <c:ptCount val="33"/>
                <c:pt idx="0">
                  <c:v>440</c:v>
                </c:pt>
                <c:pt idx="1">
                  <c:v>445</c:v>
                </c:pt>
                <c:pt idx="2">
                  <c:v>450</c:v>
                </c:pt>
                <c:pt idx="3">
                  <c:v>455</c:v>
                </c:pt>
                <c:pt idx="4">
                  <c:v>460</c:v>
                </c:pt>
                <c:pt idx="5">
                  <c:v>465</c:v>
                </c:pt>
                <c:pt idx="6">
                  <c:v>470</c:v>
                </c:pt>
                <c:pt idx="7">
                  <c:v>475</c:v>
                </c:pt>
                <c:pt idx="8">
                  <c:v>480</c:v>
                </c:pt>
                <c:pt idx="9">
                  <c:v>485</c:v>
                </c:pt>
                <c:pt idx="10">
                  <c:v>490</c:v>
                </c:pt>
                <c:pt idx="11">
                  <c:v>495</c:v>
                </c:pt>
                <c:pt idx="12">
                  <c:v>500</c:v>
                </c:pt>
                <c:pt idx="13">
                  <c:v>505</c:v>
                </c:pt>
                <c:pt idx="14">
                  <c:v>510</c:v>
                </c:pt>
                <c:pt idx="15">
                  <c:v>515</c:v>
                </c:pt>
                <c:pt idx="16">
                  <c:v>520</c:v>
                </c:pt>
                <c:pt idx="17">
                  <c:v>525</c:v>
                </c:pt>
                <c:pt idx="18">
                  <c:v>530</c:v>
                </c:pt>
                <c:pt idx="19">
                  <c:v>535</c:v>
                </c:pt>
                <c:pt idx="20">
                  <c:v>540</c:v>
                </c:pt>
                <c:pt idx="21">
                  <c:v>545</c:v>
                </c:pt>
                <c:pt idx="22">
                  <c:v>550</c:v>
                </c:pt>
                <c:pt idx="23">
                  <c:v>555</c:v>
                </c:pt>
                <c:pt idx="24">
                  <c:v>560</c:v>
                </c:pt>
                <c:pt idx="25">
                  <c:v>565</c:v>
                </c:pt>
                <c:pt idx="26">
                  <c:v>570</c:v>
                </c:pt>
                <c:pt idx="27">
                  <c:v>575</c:v>
                </c:pt>
                <c:pt idx="28">
                  <c:v>580</c:v>
                </c:pt>
                <c:pt idx="29">
                  <c:v>585</c:v>
                </c:pt>
                <c:pt idx="30">
                  <c:v>590</c:v>
                </c:pt>
                <c:pt idx="31">
                  <c:v>595</c:v>
                </c:pt>
                <c:pt idx="32">
                  <c:v>600</c:v>
                </c:pt>
              </c:numCache>
            </c:numRef>
          </c:cat>
          <c:val>
            <c:numRef>
              <c:f>'[200421_EPU^JTPU 파장별 투과율.xlsx]Sheet1'!$D$3:$D$35</c:f>
              <c:numCache>
                <c:formatCode>General</c:formatCode>
                <c:ptCount val="33"/>
                <c:pt idx="0">
                  <c:v>83.24</c:v>
                </c:pt>
                <c:pt idx="1">
                  <c:v>83.23</c:v>
                </c:pt>
                <c:pt idx="2">
                  <c:v>83.37</c:v>
                </c:pt>
                <c:pt idx="3">
                  <c:v>83.59</c:v>
                </c:pt>
                <c:pt idx="4">
                  <c:v>83.72</c:v>
                </c:pt>
                <c:pt idx="5">
                  <c:v>83.71</c:v>
                </c:pt>
                <c:pt idx="6">
                  <c:v>83.59</c:v>
                </c:pt>
                <c:pt idx="7">
                  <c:v>83.42</c:v>
                </c:pt>
                <c:pt idx="8">
                  <c:v>83.3</c:v>
                </c:pt>
                <c:pt idx="9">
                  <c:v>83.99</c:v>
                </c:pt>
                <c:pt idx="10">
                  <c:v>84.43</c:v>
                </c:pt>
                <c:pt idx="11">
                  <c:v>84.63</c:v>
                </c:pt>
                <c:pt idx="12">
                  <c:v>84.63</c:v>
                </c:pt>
                <c:pt idx="13">
                  <c:v>84.46</c:v>
                </c:pt>
                <c:pt idx="14">
                  <c:v>84.18</c:v>
                </c:pt>
                <c:pt idx="15">
                  <c:v>83.85</c:v>
                </c:pt>
                <c:pt idx="16">
                  <c:v>83.45</c:v>
                </c:pt>
                <c:pt idx="17">
                  <c:v>83.5</c:v>
                </c:pt>
                <c:pt idx="18">
                  <c:v>83.77</c:v>
                </c:pt>
                <c:pt idx="19">
                  <c:v>84.39</c:v>
                </c:pt>
                <c:pt idx="20">
                  <c:v>84.8</c:v>
                </c:pt>
                <c:pt idx="21">
                  <c:v>84.99</c:v>
                </c:pt>
                <c:pt idx="22">
                  <c:v>85.02</c:v>
                </c:pt>
                <c:pt idx="23">
                  <c:v>84.94</c:v>
                </c:pt>
                <c:pt idx="24">
                  <c:v>84.89</c:v>
                </c:pt>
                <c:pt idx="25">
                  <c:v>84.85</c:v>
                </c:pt>
                <c:pt idx="26">
                  <c:v>84.76</c:v>
                </c:pt>
                <c:pt idx="27">
                  <c:v>84.71</c:v>
                </c:pt>
                <c:pt idx="28">
                  <c:v>84.73</c:v>
                </c:pt>
                <c:pt idx="29">
                  <c:v>84.79</c:v>
                </c:pt>
                <c:pt idx="30">
                  <c:v>84.82</c:v>
                </c:pt>
                <c:pt idx="31">
                  <c:v>84.89</c:v>
                </c:pt>
                <c:pt idx="32">
                  <c:v>84.84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BD-4D73-BF34-00B9DA2CE27C}"/>
            </c:ext>
          </c:extLst>
        </c:ser>
        <c:ser>
          <c:idx val="3"/>
          <c:order val="3"/>
          <c:tx>
            <c:strRef>
              <c:f>'[200421_EPU^JTPU 파장별 투과율.xlsx]Sheet1'!$E$2</c:f>
              <c:strCache>
                <c:ptCount val="1"/>
                <c:pt idx="0">
                  <c:v>한국유화TPU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'[200421_EPU^JTPU 파장별 투과율.xlsx]Sheet1'!$A$3:$A$35</c:f>
              <c:numCache>
                <c:formatCode>General</c:formatCode>
                <c:ptCount val="33"/>
                <c:pt idx="0">
                  <c:v>440</c:v>
                </c:pt>
                <c:pt idx="1">
                  <c:v>445</c:v>
                </c:pt>
                <c:pt idx="2">
                  <c:v>450</c:v>
                </c:pt>
                <c:pt idx="3">
                  <c:v>455</c:v>
                </c:pt>
                <c:pt idx="4">
                  <c:v>460</c:v>
                </c:pt>
                <c:pt idx="5">
                  <c:v>465</c:v>
                </c:pt>
                <c:pt idx="6">
                  <c:v>470</c:v>
                </c:pt>
                <c:pt idx="7">
                  <c:v>475</c:v>
                </c:pt>
                <c:pt idx="8">
                  <c:v>480</c:v>
                </c:pt>
                <c:pt idx="9">
                  <c:v>485</c:v>
                </c:pt>
                <c:pt idx="10">
                  <c:v>490</c:v>
                </c:pt>
                <c:pt idx="11">
                  <c:v>495</c:v>
                </c:pt>
                <c:pt idx="12">
                  <c:v>500</c:v>
                </c:pt>
                <c:pt idx="13">
                  <c:v>505</c:v>
                </c:pt>
                <c:pt idx="14">
                  <c:v>510</c:v>
                </c:pt>
                <c:pt idx="15">
                  <c:v>515</c:v>
                </c:pt>
                <c:pt idx="16">
                  <c:v>520</c:v>
                </c:pt>
                <c:pt idx="17">
                  <c:v>525</c:v>
                </c:pt>
                <c:pt idx="18">
                  <c:v>530</c:v>
                </c:pt>
                <c:pt idx="19">
                  <c:v>535</c:v>
                </c:pt>
                <c:pt idx="20">
                  <c:v>540</c:v>
                </c:pt>
                <c:pt idx="21">
                  <c:v>545</c:v>
                </c:pt>
                <c:pt idx="22">
                  <c:v>550</c:v>
                </c:pt>
                <c:pt idx="23">
                  <c:v>555</c:v>
                </c:pt>
                <c:pt idx="24">
                  <c:v>560</c:v>
                </c:pt>
                <c:pt idx="25">
                  <c:v>565</c:v>
                </c:pt>
                <c:pt idx="26">
                  <c:v>570</c:v>
                </c:pt>
                <c:pt idx="27">
                  <c:v>575</c:v>
                </c:pt>
                <c:pt idx="28">
                  <c:v>580</c:v>
                </c:pt>
                <c:pt idx="29">
                  <c:v>585</c:v>
                </c:pt>
                <c:pt idx="30">
                  <c:v>590</c:v>
                </c:pt>
                <c:pt idx="31">
                  <c:v>595</c:v>
                </c:pt>
                <c:pt idx="32">
                  <c:v>600</c:v>
                </c:pt>
              </c:numCache>
            </c:numRef>
          </c:cat>
          <c:val>
            <c:numRef>
              <c:f>'[200421_EPU^JTPU 파장별 투과율.xlsx]Sheet1'!$E$3:$E$35</c:f>
              <c:numCache>
                <c:formatCode>General</c:formatCode>
                <c:ptCount val="33"/>
                <c:pt idx="0">
                  <c:v>90.12</c:v>
                </c:pt>
                <c:pt idx="1">
                  <c:v>90.3</c:v>
                </c:pt>
                <c:pt idx="2">
                  <c:v>90.42</c:v>
                </c:pt>
                <c:pt idx="3">
                  <c:v>90.46</c:v>
                </c:pt>
                <c:pt idx="4">
                  <c:v>90.34</c:v>
                </c:pt>
                <c:pt idx="5">
                  <c:v>90.03</c:v>
                </c:pt>
                <c:pt idx="6">
                  <c:v>89.58</c:v>
                </c:pt>
                <c:pt idx="7">
                  <c:v>89.11</c:v>
                </c:pt>
                <c:pt idx="8">
                  <c:v>88.47</c:v>
                </c:pt>
                <c:pt idx="9">
                  <c:v>89.83</c:v>
                </c:pt>
                <c:pt idx="10">
                  <c:v>90.63</c:v>
                </c:pt>
                <c:pt idx="11">
                  <c:v>91.01</c:v>
                </c:pt>
                <c:pt idx="12">
                  <c:v>91.01</c:v>
                </c:pt>
                <c:pt idx="13">
                  <c:v>90.69</c:v>
                </c:pt>
                <c:pt idx="14">
                  <c:v>90.2</c:v>
                </c:pt>
                <c:pt idx="15">
                  <c:v>89.62</c:v>
                </c:pt>
                <c:pt idx="16">
                  <c:v>88.98</c:v>
                </c:pt>
                <c:pt idx="17">
                  <c:v>88.69</c:v>
                </c:pt>
                <c:pt idx="18">
                  <c:v>89.8</c:v>
                </c:pt>
                <c:pt idx="19">
                  <c:v>90.63</c:v>
                </c:pt>
                <c:pt idx="20">
                  <c:v>91.19</c:v>
                </c:pt>
                <c:pt idx="21">
                  <c:v>91.41</c:v>
                </c:pt>
                <c:pt idx="22">
                  <c:v>91.36</c:v>
                </c:pt>
                <c:pt idx="23">
                  <c:v>91.13</c:v>
                </c:pt>
                <c:pt idx="24">
                  <c:v>90.81</c:v>
                </c:pt>
                <c:pt idx="25">
                  <c:v>90.74</c:v>
                </c:pt>
                <c:pt idx="26">
                  <c:v>90.69</c:v>
                </c:pt>
                <c:pt idx="27">
                  <c:v>90.62</c:v>
                </c:pt>
                <c:pt idx="28">
                  <c:v>90.54</c:v>
                </c:pt>
                <c:pt idx="29">
                  <c:v>90.46</c:v>
                </c:pt>
                <c:pt idx="30">
                  <c:v>90.39</c:v>
                </c:pt>
                <c:pt idx="31">
                  <c:v>90.39</c:v>
                </c:pt>
                <c:pt idx="32">
                  <c:v>90.62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BD-4D73-BF34-00B9DA2CE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0586687"/>
        <c:axId val="1800588351"/>
      </c:lineChart>
      <c:catAx>
        <c:axId val="18005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0588351"/>
        <c:crosses val="autoZero"/>
        <c:auto val="1"/>
        <c:lblAlgn val="ctr"/>
        <c:lblOffset val="100"/>
        <c:noMultiLvlLbl val="0"/>
      </c:catAx>
      <c:valAx>
        <c:axId val="1800588351"/>
        <c:scaling>
          <c:orientation val="minMax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05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63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40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1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4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1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82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26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77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43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74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68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1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8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9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4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81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7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프로젝트」최종</a:t>
              </a: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발표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007552"/>
            <a:ext cx="8048120" cy="128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폴더블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디바이스 디스플레이용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무기재타입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고유연</a:t>
            </a:r>
            <a:r>
              <a:rPr lang="en-US" altLang="ko-KR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내황변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AG(Anti-Glare)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향균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보호필름 개발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47940" y="4262362"/>
            <a:ext cx="8048120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2020254009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 용 주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45B98A7-6D71-489B-816E-D5614E0C4A4B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147300"/>
          <a:ext cx="8496938" cy="312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557">
                  <a:extLst>
                    <a:ext uri="{9D8B030D-6E8A-4147-A177-3AD203B41FA5}">
                      <a16:colId xmlns:a16="http://schemas.microsoft.com/office/drawing/2014/main" val="920163019"/>
                    </a:ext>
                  </a:extLst>
                </a:gridCol>
                <a:gridCol w="1699388">
                  <a:extLst>
                    <a:ext uri="{9D8B030D-6E8A-4147-A177-3AD203B41FA5}">
                      <a16:colId xmlns:a16="http://schemas.microsoft.com/office/drawing/2014/main" val="4988260"/>
                    </a:ext>
                  </a:extLst>
                </a:gridCol>
                <a:gridCol w="1761409">
                  <a:extLst>
                    <a:ext uri="{9D8B030D-6E8A-4147-A177-3AD203B41FA5}">
                      <a16:colId xmlns:a16="http://schemas.microsoft.com/office/drawing/2014/main" val="3198696338"/>
                    </a:ext>
                  </a:extLst>
                </a:gridCol>
                <a:gridCol w="1699388">
                  <a:extLst>
                    <a:ext uri="{9D8B030D-6E8A-4147-A177-3AD203B41FA5}">
                      <a16:colId xmlns:a16="http://schemas.microsoft.com/office/drawing/2014/main" val="3049648840"/>
                    </a:ext>
                  </a:extLst>
                </a:gridCol>
                <a:gridCol w="1724196">
                  <a:extLst>
                    <a:ext uri="{9D8B030D-6E8A-4147-A177-3AD203B41FA5}">
                      <a16:colId xmlns:a16="http://schemas.microsoft.com/office/drawing/2014/main" val="2674760653"/>
                    </a:ext>
                  </a:extLst>
                </a:gridCol>
              </a:tblGrid>
              <a:tr h="275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TPU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EPU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47435"/>
                  </a:ext>
                </a:extLst>
              </a:tr>
              <a:tr h="529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긁힘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긁힘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347675"/>
                  </a:ext>
                </a:extLst>
              </a:tr>
              <a:tr h="1863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182935"/>
                  </a:ext>
                </a:extLst>
              </a:tr>
              <a:tr h="45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Shore 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삼성 노트 </a:t>
                      </a:r>
                      <a:r>
                        <a:rPr lang="en-US" altLang="ko-KR" sz="1100" dirty="0"/>
                        <a:t>Pen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Shore A 90</a:t>
                      </a:r>
                      <a:r>
                        <a:rPr lang="ko-KR" altLang="en-US" sz="1100" dirty="0"/>
                        <a:t>이상 </a:t>
                      </a:r>
                      <a:r>
                        <a:rPr lang="en-US" altLang="ko-KR" sz="1100" dirty="0"/>
                        <a:t>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삼성 노트 </a:t>
                      </a:r>
                      <a:r>
                        <a:rPr lang="en-US" altLang="ko-KR" sz="1100" dirty="0"/>
                        <a:t>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Shore A 95</a:t>
                      </a:r>
                      <a:r>
                        <a:rPr lang="ko-KR" altLang="en-US" sz="1100" dirty="0"/>
                        <a:t>이상 </a:t>
                      </a:r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0654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표면내구성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15313F3-2C97-4B5C-B443-E4E1CEF95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t="30416" r="37778" b="25696"/>
          <a:stretch/>
        </p:blipFill>
        <p:spPr>
          <a:xfrm>
            <a:off x="1979711" y="2132856"/>
            <a:ext cx="1560923" cy="14466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C645AA-671C-45B9-97D1-8EACDCAF71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8" t="32361" r="24444" b="36944"/>
          <a:stretch/>
        </p:blipFill>
        <p:spPr>
          <a:xfrm>
            <a:off x="3690249" y="2132856"/>
            <a:ext cx="1652943" cy="14466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828761-303B-48BF-B1A2-6056B7DC16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37640" r="44028" b="23749"/>
          <a:stretch/>
        </p:blipFill>
        <p:spPr>
          <a:xfrm>
            <a:off x="5443592" y="2169533"/>
            <a:ext cx="1560923" cy="14099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FFFE61-7CDD-4727-B943-531CB9657F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55000" r="53750" b="20139"/>
          <a:stretch/>
        </p:blipFill>
        <p:spPr>
          <a:xfrm>
            <a:off x="7187540" y="2169533"/>
            <a:ext cx="1560923" cy="14099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D784C1-5283-4273-B520-D290D209DDA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584" r="7995"/>
          <a:stretch/>
        </p:blipFill>
        <p:spPr>
          <a:xfrm>
            <a:off x="6172004" y="4439369"/>
            <a:ext cx="2808313" cy="23154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07B312-BDA1-4812-9B00-D257BB3732AC}"/>
              </a:ext>
            </a:extLst>
          </p:cNvPr>
          <p:cNvSpPr txBox="1"/>
          <p:nvPr/>
        </p:nvSpPr>
        <p:spPr>
          <a:xfrm>
            <a:off x="3385739" y="5902706"/>
            <a:ext cx="284244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▶ </a:t>
            </a:r>
            <a:r>
              <a:rPr lang="en-US" altLang="ko-KR" sz="1100" b="1" dirty="0">
                <a:latin typeface="+mj-ea"/>
                <a:ea typeface="+mj-ea"/>
              </a:rPr>
              <a:t>Shore A </a:t>
            </a:r>
            <a:r>
              <a:rPr lang="ko-KR" altLang="en-US" sz="1100" b="1" dirty="0">
                <a:latin typeface="+mj-ea"/>
                <a:ea typeface="+mj-ea"/>
              </a:rPr>
              <a:t>경도 </a:t>
            </a:r>
            <a:r>
              <a:rPr lang="en-US" altLang="ko-KR" sz="1100" b="1" dirty="0">
                <a:latin typeface="+mj-ea"/>
                <a:ea typeface="+mj-ea"/>
              </a:rPr>
              <a:t>Test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      </a:t>
            </a:r>
            <a:r>
              <a:rPr lang="en-US" altLang="ko-KR" sz="1100" b="1" dirty="0">
                <a:latin typeface="+mj-ea"/>
                <a:ea typeface="+mj-ea"/>
                <a:sym typeface="Wingdings" panose="05000000000000000000" pitchFamily="2" charset="2"/>
              </a:rPr>
              <a:t> Shore Condition</a:t>
            </a:r>
          </a:p>
          <a:p>
            <a:pPr>
              <a:defRPr/>
            </a:pPr>
            <a:r>
              <a:rPr lang="en-US" altLang="ko-KR" sz="1100" b="1" dirty="0">
                <a:latin typeface="+mj-ea"/>
                <a:ea typeface="+mj-ea"/>
                <a:sym typeface="Wingdings" panose="05000000000000000000" pitchFamily="2" charset="2"/>
              </a:rPr>
              <a:t>          - </a:t>
            </a:r>
            <a:r>
              <a:rPr lang="en-US" altLang="ko-KR" sz="1100" b="1" dirty="0">
                <a:latin typeface="+mj-ea"/>
                <a:ea typeface="+mj-ea"/>
              </a:rPr>
              <a:t>Test Condition : ASTM D 2240</a:t>
            </a:r>
          </a:p>
          <a:p>
            <a:pPr>
              <a:defRPr/>
            </a:pPr>
            <a:r>
              <a:rPr lang="en-US" altLang="ko-KR" sz="1100" b="1" dirty="0">
                <a:latin typeface="+mj-ea"/>
                <a:ea typeface="+mj-ea"/>
              </a:rPr>
              <a:t>          - Measurement : Shore A</a:t>
            </a:r>
          </a:p>
          <a:p>
            <a:pPr>
              <a:defRPr/>
            </a:pPr>
            <a:r>
              <a:rPr lang="en-US" altLang="ko-KR" sz="1100" b="1" dirty="0">
                <a:latin typeface="+mj-ea"/>
                <a:ea typeface="+mj-ea"/>
              </a:rPr>
              <a:t>            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3AB52-8D4A-43B3-B8D1-3A6393E60699}"/>
              </a:ext>
            </a:extLst>
          </p:cNvPr>
          <p:cNvSpPr txBox="1"/>
          <p:nvPr/>
        </p:nvSpPr>
        <p:spPr>
          <a:xfrm>
            <a:off x="251525" y="847745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b="1" dirty="0" err="1">
                <a:latin typeface="+mj-ea"/>
                <a:ea typeface="+mj-ea"/>
              </a:rPr>
              <a:t>표면내구성테스트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DFB6A4-4C87-4D4C-9DDA-8C7FC07B3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143" y="4386654"/>
            <a:ext cx="2975936" cy="2416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9FF904-9B55-4E03-A994-63D3D0707E72}"/>
              </a:ext>
            </a:extLst>
          </p:cNvPr>
          <p:cNvSpPr txBox="1"/>
          <p:nvPr/>
        </p:nvSpPr>
        <p:spPr>
          <a:xfrm>
            <a:off x="3018238" y="4800946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◀ </a:t>
            </a:r>
            <a:r>
              <a:rPr lang="ko-KR" altLang="en-US" sz="1100" b="1" dirty="0" err="1">
                <a:latin typeface="+mj-ea"/>
                <a:ea typeface="+mj-ea"/>
              </a:rPr>
              <a:t>연필경도계</a:t>
            </a:r>
            <a:r>
              <a:rPr lang="en-US" altLang="ko-KR" sz="1100" b="1" dirty="0">
                <a:latin typeface="+mj-ea"/>
                <a:ea typeface="+mj-ea"/>
              </a:rPr>
              <a:t>            </a:t>
            </a:r>
            <a:endParaRPr lang="en-US" altLang="ko-KR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437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표면내구성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F0FCB-1481-42D4-A818-0C8ED65AF3CC}"/>
              </a:ext>
            </a:extLst>
          </p:cNvPr>
          <p:cNvSpPr txBox="1"/>
          <p:nvPr/>
        </p:nvSpPr>
        <p:spPr>
          <a:xfrm>
            <a:off x="395536" y="1066532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검토결과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B8EEB-C175-4875-AF16-401E43A8FA8E}"/>
              </a:ext>
            </a:extLst>
          </p:cNvPr>
          <p:cNvSpPr txBox="1"/>
          <p:nvPr/>
        </p:nvSpPr>
        <p:spPr>
          <a:xfrm>
            <a:off x="630138" y="3292529"/>
            <a:ext cx="373852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1. </a:t>
            </a:r>
            <a:r>
              <a:rPr lang="ko-KR" altLang="en-US" sz="1100" dirty="0"/>
              <a:t>제작 조건</a:t>
            </a:r>
            <a:endParaRPr lang="en-US" altLang="ko-KR" sz="1100" dirty="0"/>
          </a:p>
          <a:p>
            <a:r>
              <a:rPr lang="en-US" altLang="ko-KR" sz="1100" dirty="0"/>
              <a:t>          - 90um </a:t>
            </a:r>
            <a:r>
              <a:rPr lang="ko-KR" altLang="en-US" sz="1100" dirty="0" err="1"/>
              <a:t>무기재</a:t>
            </a:r>
            <a:r>
              <a:rPr lang="ko-KR" altLang="en-US" sz="1100" dirty="0"/>
              <a:t> </a:t>
            </a:r>
            <a:r>
              <a:rPr lang="en-US" altLang="ko-KR" sz="1100" dirty="0"/>
              <a:t>Type</a:t>
            </a:r>
          </a:p>
          <a:p>
            <a:r>
              <a:rPr lang="en-US" altLang="ko-KR" sz="1100" dirty="0"/>
              <a:t>          - </a:t>
            </a:r>
            <a:r>
              <a:rPr lang="ko-KR" altLang="en-US" sz="1100" dirty="0"/>
              <a:t>광량 </a:t>
            </a:r>
            <a:r>
              <a:rPr lang="en-US" altLang="ko-KR" sz="1100" dirty="0"/>
              <a:t>: 1</a:t>
            </a:r>
            <a:r>
              <a:rPr lang="ko-KR" altLang="en-US" sz="1100" dirty="0"/>
              <a:t>차 </a:t>
            </a:r>
            <a:r>
              <a:rPr lang="en-US" altLang="ko-KR" sz="1100" dirty="0"/>
              <a:t>50, 2</a:t>
            </a:r>
            <a:r>
              <a:rPr lang="ko-KR" altLang="en-US" sz="1100" dirty="0"/>
              <a:t>차 </a:t>
            </a:r>
            <a:r>
              <a:rPr lang="en-US" altLang="ko-KR" sz="1100" dirty="0"/>
              <a:t>1000mJ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2. </a:t>
            </a:r>
            <a:r>
              <a:rPr lang="ko-KR" altLang="en-US" sz="1100" dirty="0"/>
              <a:t>복원</a:t>
            </a:r>
            <a:endParaRPr lang="en-US" altLang="ko-KR" sz="1100" dirty="0"/>
          </a:p>
          <a:p>
            <a:r>
              <a:rPr lang="en-US" altLang="ko-KR" sz="1100" dirty="0"/>
              <a:t>          - 2</a:t>
            </a:r>
            <a:r>
              <a:rPr lang="ko-KR" altLang="en-US" sz="1100" dirty="0"/>
              <a:t>번 샘플 레진 당사 제품과 동등 수준</a:t>
            </a:r>
            <a:endParaRPr lang="en-US" altLang="ko-KR" sz="1100" dirty="0"/>
          </a:p>
          <a:p>
            <a:r>
              <a:rPr lang="en-US" altLang="ko-KR" sz="1100" dirty="0"/>
              <a:t>          - KAPS </a:t>
            </a:r>
            <a:r>
              <a:rPr lang="ko-KR" altLang="en-US" sz="1100" dirty="0"/>
              <a:t>반제품 </a:t>
            </a:r>
            <a:r>
              <a:rPr lang="en-US" altLang="ko-KR" sz="1100" dirty="0"/>
              <a:t>, ND-808EH-2  &gt;&gt;  ND-808EH-1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3. </a:t>
            </a:r>
            <a:r>
              <a:rPr lang="ko-KR" altLang="en-US" sz="1100" dirty="0" err="1"/>
              <a:t>슬립성</a:t>
            </a:r>
            <a:endParaRPr lang="en-US" altLang="ko-KR" sz="1100" dirty="0"/>
          </a:p>
          <a:p>
            <a:r>
              <a:rPr lang="en-US" altLang="ko-KR" sz="1100" dirty="0"/>
              <a:t>          - KAPS </a:t>
            </a:r>
            <a:r>
              <a:rPr lang="ko-KR" altLang="en-US" sz="1100" dirty="0"/>
              <a:t>반제품 </a:t>
            </a:r>
            <a:r>
              <a:rPr lang="en-US" altLang="ko-KR" sz="1100" dirty="0"/>
              <a:t>&lt; ND-808E-2</a:t>
            </a:r>
          </a:p>
          <a:p>
            <a:r>
              <a:rPr lang="en-US" altLang="ko-KR" sz="1100" dirty="0"/>
              <a:t>          - ND-808EH-1 &lt;&lt; ND-808E-2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4.Tacky</a:t>
            </a:r>
          </a:p>
          <a:p>
            <a:r>
              <a:rPr lang="en-US" altLang="ko-KR" sz="1100" dirty="0"/>
              <a:t>          - KAPS </a:t>
            </a:r>
            <a:r>
              <a:rPr lang="ko-KR" altLang="en-US" sz="1100" dirty="0"/>
              <a:t>반제품 </a:t>
            </a:r>
            <a:r>
              <a:rPr lang="en-US" altLang="ko-KR" sz="1100" dirty="0"/>
              <a:t>= ND-808EH-2</a:t>
            </a:r>
          </a:p>
          <a:p>
            <a:r>
              <a:rPr lang="en-US" altLang="ko-KR" sz="1100" dirty="0"/>
              <a:t>          - ND-808EH-1 &lt;&lt; ND-808EH-2</a:t>
            </a:r>
          </a:p>
          <a:p>
            <a:r>
              <a:rPr lang="en-US" altLang="ko-KR" sz="1100" dirty="0"/>
              <a:t>          - Tacky </a:t>
            </a:r>
            <a:r>
              <a:rPr lang="ko-KR" altLang="en-US" sz="1100" dirty="0"/>
              <a:t>有 </a:t>
            </a:r>
            <a:r>
              <a:rPr lang="en-US" altLang="ko-KR" sz="1100" dirty="0">
                <a:sym typeface="Wingdings" panose="05000000000000000000" pitchFamily="2" charset="2"/>
              </a:rPr>
              <a:t></a:t>
            </a:r>
            <a:r>
              <a:rPr lang="ko-KR" altLang="en-US" sz="1100" dirty="0"/>
              <a:t> 공정성 </a:t>
            </a:r>
            <a:r>
              <a:rPr lang="en-US" altLang="ko-KR" sz="1100" dirty="0"/>
              <a:t>NG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6F98F2B-0046-48E4-8903-2327C704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14117"/>
              </p:ext>
            </p:extLst>
          </p:nvPr>
        </p:nvGraphicFramePr>
        <p:xfrm>
          <a:off x="630137" y="1468338"/>
          <a:ext cx="7771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280">
                  <a:extLst>
                    <a:ext uri="{9D8B030D-6E8A-4147-A177-3AD203B41FA5}">
                      <a16:colId xmlns:a16="http://schemas.microsoft.com/office/drawing/2014/main" val="3831031822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1965005707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954008267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470492726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406055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89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 </a:t>
                      </a:r>
                      <a:r>
                        <a:rPr lang="ko-KR" altLang="en-US" sz="1100" dirty="0"/>
                        <a:t>반제품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2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ND-808EH-1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ND-808EH-2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2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76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표면내구성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EDB65-BF75-47D8-AC59-B08EE6004D64}"/>
              </a:ext>
            </a:extLst>
          </p:cNvPr>
          <p:cNvSpPr txBox="1"/>
          <p:nvPr/>
        </p:nvSpPr>
        <p:spPr>
          <a:xfrm>
            <a:off x="432144" y="980728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ND-808EH-2 </a:t>
            </a:r>
            <a:r>
              <a:rPr lang="ko-KR" altLang="en-US" sz="1200" b="1" dirty="0">
                <a:latin typeface="+mn-ea"/>
              </a:rPr>
              <a:t>검토결과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C9BB67B-8E47-449B-8F7C-7D1AE0E1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982"/>
              </p:ext>
            </p:extLst>
          </p:nvPr>
        </p:nvGraphicFramePr>
        <p:xfrm>
          <a:off x="590550" y="1382534"/>
          <a:ext cx="80200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010">
                  <a:extLst>
                    <a:ext uri="{9D8B030D-6E8A-4147-A177-3AD203B41FA5}">
                      <a16:colId xmlns:a16="http://schemas.microsoft.com/office/drawing/2014/main" val="2846582414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1180743240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316445693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1853259200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332657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클리어</a:t>
                      </a:r>
                      <a:r>
                        <a:rPr lang="ko-KR" altLang="en-US" sz="1100" dirty="0"/>
                        <a:t> 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AG </a:t>
                      </a:r>
                      <a:r>
                        <a:rPr lang="ko-KR" altLang="en-US" sz="1100" dirty="0"/>
                        <a:t>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클리어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무기재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AG </a:t>
                      </a:r>
                      <a:r>
                        <a:rPr lang="ko-KR" altLang="en-US" sz="1100" dirty="0" err="1"/>
                        <a:t>무기재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NG)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27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72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09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7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표면내구성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CCD15-D411-4407-AEA4-A422E334D148}"/>
              </a:ext>
            </a:extLst>
          </p:cNvPr>
          <p:cNvSpPr txBox="1"/>
          <p:nvPr/>
        </p:nvSpPr>
        <p:spPr>
          <a:xfrm>
            <a:off x="432144" y="883962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검토결과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F6A4CA-ACF7-45BB-846C-8107E338385C}"/>
              </a:ext>
            </a:extLst>
          </p:cNvPr>
          <p:cNvSpPr txBox="1"/>
          <p:nvPr/>
        </p:nvSpPr>
        <p:spPr>
          <a:xfrm>
            <a:off x="666744" y="2831531"/>
            <a:ext cx="311335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1. </a:t>
            </a:r>
            <a:r>
              <a:rPr lang="ko-KR" altLang="en-US" sz="1100" dirty="0"/>
              <a:t>제작 조건</a:t>
            </a:r>
            <a:endParaRPr lang="en-US" altLang="ko-KR" sz="1100" dirty="0"/>
          </a:p>
          <a:p>
            <a:r>
              <a:rPr lang="en-US" altLang="ko-KR" sz="1100" dirty="0"/>
              <a:t>          - 24 PET + EPU 90um 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        - </a:t>
            </a:r>
            <a:r>
              <a:rPr lang="ko-KR" altLang="en-US" sz="1100" dirty="0"/>
              <a:t>광량 </a:t>
            </a:r>
            <a:r>
              <a:rPr lang="en-US" altLang="ko-KR" sz="1100" dirty="0"/>
              <a:t>: 1</a:t>
            </a:r>
            <a:r>
              <a:rPr lang="ko-KR" altLang="en-US" sz="1100" dirty="0"/>
              <a:t>차 </a:t>
            </a:r>
            <a:r>
              <a:rPr lang="en-US" altLang="ko-KR" sz="1100" dirty="0"/>
              <a:t>50, 2</a:t>
            </a:r>
            <a:r>
              <a:rPr lang="ko-KR" altLang="en-US" sz="1100" dirty="0"/>
              <a:t>차 </a:t>
            </a:r>
            <a:r>
              <a:rPr lang="en-US" altLang="ko-KR" sz="1100" dirty="0"/>
              <a:t>1000mJ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2. </a:t>
            </a:r>
            <a:r>
              <a:rPr lang="ko-KR" altLang="en-US" sz="1100" dirty="0"/>
              <a:t>복원</a:t>
            </a:r>
            <a:endParaRPr lang="en-US" altLang="ko-KR" sz="1100" dirty="0"/>
          </a:p>
          <a:p>
            <a:r>
              <a:rPr lang="en-US" altLang="ko-KR" sz="1100" dirty="0"/>
              <a:t>          - KAPS EPU </a:t>
            </a:r>
            <a:r>
              <a:rPr lang="ko-KR" altLang="en-US" sz="1100" dirty="0"/>
              <a:t>레진 </a:t>
            </a:r>
            <a:r>
              <a:rPr lang="en-US" altLang="ko-KR" sz="1100" dirty="0"/>
              <a:t>&gt;&gt; </a:t>
            </a:r>
            <a:r>
              <a:rPr lang="ko-KR" altLang="en-US" sz="1100" dirty="0" err="1"/>
              <a:t>켐톤사</a:t>
            </a:r>
            <a:r>
              <a:rPr lang="ko-KR" altLang="en-US" sz="1100" dirty="0"/>
              <a:t> </a:t>
            </a:r>
            <a:r>
              <a:rPr lang="en-US" altLang="ko-KR" sz="1100" dirty="0"/>
              <a:t>EPU </a:t>
            </a:r>
            <a:r>
              <a:rPr lang="ko-KR" altLang="en-US" sz="1100" dirty="0"/>
              <a:t>레진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B4521EE-22A9-495B-8242-993E16E90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40544"/>
              </p:ext>
            </p:extLst>
          </p:nvPr>
        </p:nvGraphicFramePr>
        <p:xfrm>
          <a:off x="666744" y="1254566"/>
          <a:ext cx="7762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813">
                  <a:extLst>
                    <a:ext uri="{9D8B030D-6E8A-4147-A177-3AD203B41FA5}">
                      <a16:colId xmlns:a16="http://schemas.microsoft.com/office/drawing/2014/main" val="3831031822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196500570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95400826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70492726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060554429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2176986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89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</a:t>
                      </a:r>
                      <a:r>
                        <a:rPr lang="ko-KR" altLang="en-US" sz="1100" dirty="0"/>
                        <a:t>반제품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2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CHTF-4407F-1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OK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CHTF-4407F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3452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4FEF848-E6D9-4953-8573-7A556B1CD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45601"/>
              </p:ext>
            </p:extLst>
          </p:nvPr>
        </p:nvGraphicFramePr>
        <p:xfrm>
          <a:off x="666744" y="4465920"/>
          <a:ext cx="7762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813">
                  <a:extLst>
                    <a:ext uri="{9D8B030D-6E8A-4147-A177-3AD203B41FA5}">
                      <a16:colId xmlns:a16="http://schemas.microsoft.com/office/drawing/2014/main" val="3831031822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196500570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95400826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70492726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060554429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2176986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89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2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HBLUE TPU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대만 </a:t>
                      </a:r>
                      <a:r>
                        <a:rPr lang="en-US" altLang="ko-KR" sz="1100" dirty="0"/>
                        <a:t>TPU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3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2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내황변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특성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CB8034-23A3-4900-9442-E490D3FA2329}"/>
              </a:ext>
            </a:extLst>
          </p:cNvPr>
          <p:cNvSpPr/>
          <p:nvPr/>
        </p:nvSpPr>
        <p:spPr>
          <a:xfrm>
            <a:off x="827584" y="1700808"/>
            <a:ext cx="7488831" cy="17019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E7A3C-ED30-4497-8EE5-086DADE21406}"/>
              </a:ext>
            </a:extLst>
          </p:cNvPr>
          <p:cNvSpPr txBox="1"/>
          <p:nvPr/>
        </p:nvSpPr>
        <p:spPr>
          <a:xfrm>
            <a:off x="850032" y="1958122"/>
            <a:ext cx="7488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내황변특성</a:t>
            </a:r>
            <a:r>
              <a:rPr lang="ko-KR" altLang="en-US" sz="1400" b="1" dirty="0">
                <a:latin typeface="+mn-ea"/>
              </a:rPr>
              <a:t> 목표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자외선 조사하여 </a:t>
            </a:r>
            <a:r>
              <a:rPr lang="ko-KR" altLang="en-US" sz="1400" b="1" dirty="0" err="1">
                <a:latin typeface="+mn-ea"/>
              </a:rPr>
              <a:t>황변이</a:t>
            </a:r>
            <a:r>
              <a:rPr lang="ko-KR" altLang="en-US" sz="1400" b="1" dirty="0">
                <a:latin typeface="+mn-ea"/>
              </a:rPr>
              <a:t> 진행되는 정도를 </a:t>
            </a:r>
            <a:r>
              <a:rPr lang="en-US" altLang="ko-KR" sz="1400" b="1" dirty="0">
                <a:latin typeface="+mn-ea"/>
              </a:rPr>
              <a:t>YI(Yellow Index)</a:t>
            </a:r>
            <a:r>
              <a:rPr lang="ko-KR" altLang="en-US" sz="1400" b="1" dirty="0">
                <a:latin typeface="+mn-ea"/>
              </a:rPr>
              <a:t>수치로 판단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2A26B-9937-4029-B226-D12E81B2196F}"/>
              </a:ext>
            </a:extLst>
          </p:cNvPr>
          <p:cNvSpPr txBox="1"/>
          <p:nvPr/>
        </p:nvSpPr>
        <p:spPr>
          <a:xfrm>
            <a:off x="1284555" y="2298825"/>
            <a:ext cx="6527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- ASTM D 1925 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규격으로</a:t>
            </a:r>
            <a:r>
              <a:rPr lang="ko-KR" altLang="en-US" sz="1200" b="1" u="sng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200" b="1" u="sng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YI</a:t>
            </a:r>
            <a:r>
              <a:rPr lang="ko-KR" altLang="en-US" sz="1200" b="1" u="sng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값 </a:t>
            </a:r>
            <a:r>
              <a:rPr lang="en-US" altLang="ko-KR" sz="1200" b="1" u="sng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5 </a:t>
            </a:r>
            <a:r>
              <a:rPr lang="ko-KR" altLang="en-US" sz="1200" b="1" u="sng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이하 </a:t>
            </a:r>
            <a:endParaRPr lang="en-US" altLang="ko-KR" sz="1200" b="1" u="sng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- </a:t>
            </a:r>
            <a:r>
              <a:rPr lang="en-US" altLang="ko-KR" sz="1200" dirty="0">
                <a:latin typeface="+mj-ea"/>
                <a:ea typeface="+mj-ea"/>
              </a:rPr>
              <a:t>Test Condition : UVA340 Lamp, 0.77W/㎡, 60℃, 200h</a:t>
            </a:r>
          </a:p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          - Measurement </a:t>
            </a:r>
          </a:p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             QUV : AWT/QUV-SE</a:t>
            </a:r>
            <a:r>
              <a:rPr lang="en-US" altLang="ko-KR" sz="1200" dirty="0">
                <a:latin typeface="+mn-ea"/>
              </a:rPr>
              <a:t> 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             Y.I : COLOR MASTER(</a:t>
            </a:r>
            <a:r>
              <a:rPr lang="en-US" altLang="ko-KR" sz="1200" dirty="0" err="1">
                <a:latin typeface="+mj-ea"/>
                <a:ea typeface="+mj-ea"/>
              </a:rPr>
              <a:t>shinco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82AF-CABF-44A6-8C21-21E5FBAAD28A}"/>
              </a:ext>
            </a:extLst>
          </p:cNvPr>
          <p:cNvSpPr txBox="1"/>
          <p:nvPr/>
        </p:nvSpPr>
        <p:spPr>
          <a:xfrm>
            <a:off x="395536" y="10665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 err="1">
                <a:latin typeface="+mn-ea"/>
              </a:rPr>
              <a:t>내황변특성</a:t>
            </a:r>
            <a:r>
              <a:rPr lang="ko-KR" altLang="en-US" b="1" dirty="0">
                <a:latin typeface="+mn-ea"/>
              </a:rPr>
              <a:t> 테스트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B89D9361-4366-4139-ADFF-8B8F6D8DBEA2}"/>
              </a:ext>
            </a:extLst>
          </p:cNvPr>
          <p:cNvSpPr txBox="1"/>
          <p:nvPr/>
        </p:nvSpPr>
        <p:spPr>
          <a:xfrm>
            <a:off x="838808" y="3918893"/>
            <a:ext cx="7511278" cy="1337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lang="ko-KR" altLang="en-US" sz="1200" spc="-40" dirty="0">
                <a:latin typeface="UKIJ CJK"/>
                <a:cs typeface="UKIJ CJK"/>
              </a:rPr>
              <a:t>시</a:t>
            </a:r>
            <a:r>
              <a:rPr sz="1200" spc="-40" dirty="0">
                <a:latin typeface="UKIJ CJK"/>
                <a:cs typeface="UKIJ CJK"/>
              </a:rPr>
              <a:t> 행 </a:t>
            </a:r>
            <a:r>
              <a:rPr sz="1200" spc="5" dirty="0">
                <a:latin typeface="UKIJ CJK"/>
                <a:cs typeface="UKIJ CJK"/>
              </a:rPr>
              <a:t>처</a:t>
            </a:r>
            <a:r>
              <a:rPr lang="en-US" sz="1200" spc="5" dirty="0">
                <a:latin typeface="UKIJ CJK"/>
                <a:cs typeface="UKIJ CJK"/>
              </a:rPr>
              <a:t> </a:t>
            </a:r>
            <a:r>
              <a:rPr sz="1200" spc="5" dirty="0">
                <a:latin typeface="UKIJ CJK"/>
                <a:cs typeface="UKIJ CJK"/>
              </a:rPr>
              <a:t>: </a:t>
            </a:r>
            <a:r>
              <a:rPr lang="en-US" sz="1200" spc="-25" dirty="0">
                <a:latin typeface="UKIJ CJK"/>
                <a:cs typeface="UKIJ CJK"/>
              </a:rPr>
              <a:t>KAPS </a:t>
            </a:r>
            <a:r>
              <a:rPr lang="ko-KR" altLang="en-US" sz="1200" spc="-25" dirty="0">
                <a:latin typeface="UKIJ CJK"/>
                <a:cs typeface="UKIJ CJK"/>
              </a:rPr>
              <a:t>연구소</a:t>
            </a:r>
            <a:endParaRPr lang="en-US" sz="1200" spc="-15" dirty="0">
              <a:latin typeface="UKIJ CJK"/>
              <a:cs typeface="UKIJ CJK"/>
            </a:endParaRPr>
          </a:p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sz="1200" spc="-10" dirty="0">
                <a:latin typeface="UKIJ CJK"/>
                <a:cs typeface="UKIJ CJK"/>
              </a:rPr>
              <a:t>시</a:t>
            </a:r>
            <a:r>
              <a:rPr lang="ko-KR" altLang="en-US" sz="1200" spc="-10" dirty="0">
                <a:latin typeface="UKIJ CJK"/>
                <a:cs typeface="UKIJ CJK"/>
              </a:rPr>
              <a:t>편</a:t>
            </a:r>
            <a:r>
              <a:rPr 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: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ko-KR" altLang="en-US" sz="1200" spc="-10" dirty="0" err="1">
                <a:latin typeface="UKIJ CJK"/>
                <a:cs typeface="UKIJ CJK"/>
              </a:rPr>
              <a:t>무기재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EPU Film</a:t>
            </a:r>
            <a:endParaRPr lang="ko-KR" altLang="en-US" sz="1200" spc="-1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ko-KR" altLang="en-US" sz="1700" spc="-50" dirty="0">
                <a:latin typeface="UKIJ CJK"/>
                <a:cs typeface="UKIJ CJK"/>
              </a:rPr>
              <a:t>                           </a:t>
            </a:r>
            <a:endParaRPr lang="en-US" altLang="ko-KR" sz="1700" spc="-5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en-US" altLang="ko-KR" sz="1700" spc="-50" dirty="0">
                <a:latin typeface="UKIJ CJK"/>
                <a:cs typeface="UKIJ CJK"/>
              </a:rPr>
              <a:t>                          </a:t>
            </a:r>
            <a:r>
              <a:rPr lang="ko-KR" altLang="en-US" sz="1700" spc="-50" dirty="0">
                <a:latin typeface="UKIJ CJK"/>
                <a:cs typeface="UKIJ CJK"/>
              </a:rPr>
              <a:t>       </a:t>
            </a:r>
            <a:r>
              <a:rPr lang="ko-KR" altLang="en-US" sz="2400" u="sng" spc="-50" dirty="0">
                <a:latin typeface="UKIJ CJK"/>
                <a:cs typeface="UKIJ CJK"/>
              </a:rPr>
              <a:t>시 </a:t>
            </a:r>
            <a:r>
              <a:rPr lang="ko-KR" altLang="en-US" sz="2400" u="sng" spc="-50" dirty="0" err="1">
                <a:latin typeface="UKIJ CJK"/>
                <a:cs typeface="UKIJ CJK"/>
              </a:rPr>
              <a:t>험</a:t>
            </a:r>
            <a:r>
              <a:rPr lang="ko-KR" altLang="en-US" sz="2400" u="sng" spc="-50" dirty="0">
                <a:latin typeface="UKIJ CJK"/>
                <a:cs typeface="UKIJ CJK"/>
              </a:rPr>
              <a:t> 결</a:t>
            </a:r>
            <a:r>
              <a:rPr lang="ko-KR" altLang="en-US" sz="2400" u="sng" spc="10" dirty="0">
                <a:latin typeface="UKIJ CJK"/>
                <a:cs typeface="UKIJ CJK"/>
              </a:rPr>
              <a:t> </a:t>
            </a:r>
            <a:r>
              <a:rPr lang="ko-KR" altLang="en-US" sz="2400" u="sng" spc="-50" dirty="0">
                <a:latin typeface="UKIJ CJK"/>
                <a:cs typeface="UKIJ CJK"/>
              </a:rPr>
              <a:t>과</a:t>
            </a:r>
            <a:endParaRPr lang="ko-KR" altLang="en-US" sz="1700" u="sng" dirty="0">
              <a:latin typeface="UKIJ CJK"/>
              <a:cs typeface="UKIJ CJK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A34492F1-E196-45CE-AAAC-24CBA4F16034}"/>
              </a:ext>
            </a:extLst>
          </p:cNvPr>
          <p:cNvSpPr txBox="1"/>
          <p:nvPr/>
        </p:nvSpPr>
        <p:spPr>
          <a:xfrm>
            <a:off x="2323052" y="5713551"/>
            <a:ext cx="4542790" cy="59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558415" algn="l"/>
              </a:tabLst>
            </a:pPr>
            <a:r>
              <a:rPr sz="1200" spc="325" dirty="0">
                <a:latin typeface="LexiGulim"/>
                <a:cs typeface="LexiGulim"/>
              </a:rPr>
              <a:t>---------- </a:t>
            </a:r>
            <a:r>
              <a:rPr sz="1200" spc="95" dirty="0">
                <a:latin typeface="LexiGulim"/>
                <a:cs typeface="LexiGulim"/>
              </a:rPr>
              <a:t>시 </a:t>
            </a:r>
            <a:r>
              <a:rPr sz="1200" spc="80" dirty="0">
                <a:latin typeface="LexiGulim"/>
                <a:cs typeface="LexiGulim"/>
              </a:rPr>
              <a:t>험 </a:t>
            </a:r>
            <a:r>
              <a:rPr sz="1200" spc="65" dirty="0">
                <a:latin typeface="LexiGulim"/>
                <a:cs typeface="LexiGulim"/>
              </a:rPr>
              <a:t>분 </a:t>
            </a:r>
            <a:r>
              <a:rPr sz="1200" spc="80" dirty="0">
                <a:latin typeface="LexiGulim"/>
                <a:cs typeface="LexiGulim"/>
              </a:rPr>
              <a:t>석 결 </a:t>
            </a:r>
            <a:r>
              <a:rPr sz="1200" spc="95" dirty="0">
                <a:latin typeface="LexiGulim"/>
                <a:cs typeface="LexiGulim"/>
              </a:rPr>
              <a:t> </a:t>
            </a:r>
            <a:r>
              <a:rPr sz="1200" spc="35" dirty="0">
                <a:latin typeface="LexiGulim"/>
                <a:cs typeface="LexiGulim"/>
              </a:rPr>
              <a:t>과</a:t>
            </a:r>
            <a:r>
              <a:rPr sz="1200" spc="204" dirty="0">
                <a:latin typeface="LexiGulim"/>
                <a:cs typeface="LexiGulim"/>
              </a:rPr>
              <a:t> </a:t>
            </a:r>
            <a:r>
              <a:rPr sz="1200" spc="65" dirty="0">
                <a:latin typeface="LexiGulim"/>
                <a:cs typeface="LexiGulim"/>
              </a:rPr>
              <a:t>는	</a:t>
            </a:r>
            <a:r>
              <a:rPr sz="1200" spc="35" dirty="0">
                <a:latin typeface="LexiGulim"/>
                <a:cs typeface="LexiGulim"/>
              </a:rPr>
              <a:t>다 </a:t>
            </a:r>
            <a:r>
              <a:rPr sz="1200" spc="65" dirty="0">
                <a:latin typeface="LexiGulim"/>
                <a:cs typeface="LexiGulim"/>
              </a:rPr>
              <a:t>음 </a:t>
            </a:r>
            <a:r>
              <a:rPr sz="1200" spc="35" dirty="0">
                <a:latin typeface="LexiGulim"/>
                <a:cs typeface="LexiGulim"/>
              </a:rPr>
              <a:t>과 같 </a:t>
            </a:r>
            <a:r>
              <a:rPr sz="1200" spc="65" dirty="0">
                <a:latin typeface="LexiGulim"/>
                <a:cs typeface="LexiGulim"/>
              </a:rPr>
              <a:t>음</a:t>
            </a:r>
            <a:r>
              <a:rPr sz="1200" spc="300" dirty="0">
                <a:latin typeface="LexiGulim"/>
                <a:cs typeface="LexiGulim"/>
              </a:rPr>
              <a:t> </a:t>
            </a:r>
            <a:r>
              <a:rPr sz="1200" spc="325" dirty="0">
                <a:latin typeface="LexiGulim"/>
                <a:cs typeface="LexiGulim"/>
              </a:rPr>
              <a:t>----------</a:t>
            </a:r>
            <a:endParaRPr sz="1200" dirty="0">
              <a:latin typeface="LexiGulim"/>
              <a:cs typeface="LexiGulim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00" dirty="0">
              <a:latin typeface="LexiGulim"/>
              <a:cs typeface="LexiGulim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LexiGulim"/>
                <a:cs typeface="LexiGulim"/>
              </a:rPr>
              <a:t>&lt;</a:t>
            </a:r>
            <a:r>
              <a:rPr lang="en-US" sz="1200" dirty="0">
                <a:latin typeface="LexiGulim"/>
                <a:cs typeface="LexiGulim"/>
              </a:rPr>
              <a:t>EPU Film </a:t>
            </a:r>
            <a:r>
              <a:rPr lang="ko-KR" altLang="en-US" sz="1200" dirty="0" err="1">
                <a:latin typeface="LexiGulim"/>
                <a:cs typeface="LexiGulim"/>
              </a:rPr>
              <a:t>내황변특성</a:t>
            </a:r>
            <a:r>
              <a:rPr lang="ko-KR" altLang="en-US" sz="1200" dirty="0">
                <a:latin typeface="LexiGulim"/>
                <a:cs typeface="LexiGulim"/>
              </a:rPr>
              <a:t> </a:t>
            </a:r>
            <a:r>
              <a:rPr lang="en-US" altLang="ko-KR" sz="1200" dirty="0">
                <a:latin typeface="LexiGulim"/>
                <a:cs typeface="LexiGulim"/>
              </a:rPr>
              <a:t>Test</a:t>
            </a:r>
            <a:r>
              <a:rPr sz="1200" dirty="0">
                <a:latin typeface="LexiGulim"/>
                <a:cs typeface="LexiGulim"/>
              </a:rPr>
              <a:t>＞</a:t>
            </a:r>
            <a:endParaRPr lang="en-US" sz="1200" dirty="0">
              <a:latin typeface="LexiGulim"/>
              <a:cs typeface="LexiGulim"/>
            </a:endParaRPr>
          </a:p>
        </p:txBody>
      </p:sp>
    </p:spTree>
    <p:extLst>
      <p:ext uri="{BB962C8B-B14F-4D97-AF65-F5344CB8AC3E}">
        <p14:creationId xmlns:p14="http://schemas.microsoft.com/office/powerpoint/2010/main" val="368772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내황변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특성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DA96F-DCC8-48A9-BF50-28FC2598BB41}"/>
              </a:ext>
            </a:extLst>
          </p:cNvPr>
          <p:cNvSpPr txBox="1"/>
          <p:nvPr/>
        </p:nvSpPr>
        <p:spPr>
          <a:xfrm>
            <a:off x="155912" y="1139474"/>
            <a:ext cx="475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QUV Test 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      </a:t>
            </a: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 QUV Condition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          - </a:t>
            </a:r>
            <a:r>
              <a:rPr lang="en-US" altLang="ko-KR" sz="1200" b="1" dirty="0">
                <a:latin typeface="+mj-ea"/>
                <a:ea typeface="+mj-ea"/>
              </a:rPr>
              <a:t>Test Condition : UVA340 Lamp, 0.77W/㎡, 60℃, 200h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- Measurement 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   QUV : AWT/QUV-SE</a:t>
            </a:r>
            <a:r>
              <a:rPr lang="en-US" altLang="ko-KR" sz="1200" dirty="0">
                <a:latin typeface="+mn-ea"/>
              </a:rPr>
              <a:t> 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   Y.I : COLOR MASTER(</a:t>
            </a:r>
            <a:r>
              <a:rPr lang="en-US" altLang="ko-KR" sz="1200" b="1" dirty="0" err="1">
                <a:latin typeface="+mj-ea"/>
                <a:ea typeface="+mj-ea"/>
              </a:rPr>
              <a:t>shinco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AC4CFFD-50E3-4051-BE06-B6744C06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77091"/>
              </p:ext>
            </p:extLst>
          </p:nvPr>
        </p:nvGraphicFramePr>
        <p:xfrm>
          <a:off x="345564" y="2652139"/>
          <a:ext cx="8334566" cy="12292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8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초기값</a:t>
                      </a: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QUV 100hr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QUV 200hr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77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YI(D1925)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+mj-ea"/>
                          <a:ea typeface="+mj-ea"/>
                        </a:rPr>
                        <a:t>YI(E313-73)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YI(D1925)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YI(E313-73)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YI(D1925)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YI(E313-73)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AIR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-0.14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-0.13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-0.14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Normal</a:t>
                      </a:r>
                      <a:r>
                        <a:rPr lang="en-US" sz="1000" b="1" u="none" strike="noStrike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150um TPU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0.32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26.17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21.32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31.01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25.35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Normal 75um TPU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3.58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28.29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22.93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36.02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29.29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j-ea"/>
                          <a:ea typeface="+mj-ea"/>
                        </a:rPr>
                        <a:t>KAPS</a:t>
                      </a:r>
                      <a:r>
                        <a:rPr lang="en-US" altLang="ko-KR" sz="1000" b="1" u="none" strike="noStrike" baseline="0" dirty="0">
                          <a:effectLst/>
                          <a:latin typeface="+mj-ea"/>
                          <a:ea typeface="+mj-ea"/>
                        </a:rPr>
                        <a:t> Elastomer Film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0.18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2.13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3.72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1.76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29804E35-47BD-4ED0-88C2-AFE8EF8672FA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6:$P$18"/>
              </a:ext>
            </a:extLst>
          </p:cNvPicPr>
          <p:nvPr/>
        </p:nvPicPr>
        <p:blipFill rotWithShape="1">
          <a:blip r:embed="rId3"/>
          <a:srcRect l="40504" t="11510" r="549"/>
          <a:stretch/>
        </p:blipFill>
        <p:spPr bwMode="auto">
          <a:xfrm>
            <a:off x="345564" y="4406932"/>
            <a:ext cx="8334566" cy="233188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" name="그림 19" descr="외관.jpg">
            <a:extLst>
              <a:ext uri="{FF2B5EF4-FFF2-40B4-BE49-F238E27FC236}">
                <a16:creationId xmlns:a16="http://schemas.microsoft.com/office/drawing/2014/main" id="{BE1E13A7-5387-47B3-82BD-51A0839755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580" y="1315339"/>
            <a:ext cx="1901894" cy="114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 descr="C:\Users\KAPS_RND\Desktop\180903_QUV 조건_2.jpg">
            <a:extLst>
              <a:ext uri="{FF2B5EF4-FFF2-40B4-BE49-F238E27FC236}">
                <a16:creationId xmlns:a16="http://schemas.microsoft.com/office/drawing/2014/main" id="{92E5EF41-7A93-446C-A0F7-D17546F4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788" y="1484784"/>
            <a:ext cx="719708" cy="9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9903F88-354D-4FEF-9FEF-1BF5892EE5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9" t="27361" r="34259" b="23333"/>
          <a:stretch/>
        </p:blipFill>
        <p:spPr>
          <a:xfrm>
            <a:off x="6084168" y="4771136"/>
            <a:ext cx="2520280" cy="18262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AC04BFF-B35C-4729-A0C3-DF428002A47C}"/>
              </a:ext>
            </a:extLst>
          </p:cNvPr>
          <p:cNvSpPr/>
          <p:nvPr/>
        </p:nvSpPr>
        <p:spPr>
          <a:xfrm>
            <a:off x="6804248" y="2847810"/>
            <a:ext cx="792088" cy="10335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0" t="23968" r="12977" b="8493"/>
          <a:stretch/>
        </p:blipFill>
        <p:spPr>
          <a:xfrm>
            <a:off x="5148064" y="1391538"/>
            <a:ext cx="1306275" cy="106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내황변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특성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31558A3-9C5F-4C6C-B54C-6E1FEB95A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22104"/>
              </p:ext>
            </p:extLst>
          </p:nvPr>
        </p:nvGraphicFramePr>
        <p:xfrm>
          <a:off x="590550" y="4449584"/>
          <a:ext cx="8020053" cy="2030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013">
                  <a:extLst>
                    <a:ext uri="{9D8B030D-6E8A-4147-A177-3AD203B41FA5}">
                      <a16:colId xmlns:a16="http://schemas.microsoft.com/office/drawing/2014/main" val="4132415242"/>
                    </a:ext>
                  </a:extLst>
                </a:gridCol>
                <a:gridCol w="1002507">
                  <a:extLst>
                    <a:ext uri="{9D8B030D-6E8A-4147-A177-3AD203B41FA5}">
                      <a16:colId xmlns:a16="http://schemas.microsoft.com/office/drawing/2014/main" val="3520858235"/>
                    </a:ext>
                  </a:extLst>
                </a:gridCol>
                <a:gridCol w="1002507">
                  <a:extLst>
                    <a:ext uri="{9D8B030D-6E8A-4147-A177-3AD203B41FA5}">
                      <a16:colId xmlns:a16="http://schemas.microsoft.com/office/drawing/2014/main" val="1541838954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297861286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3140117641"/>
                    </a:ext>
                  </a:extLst>
                </a:gridCol>
              </a:tblGrid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ND-808EH-1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ND-808EH-2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788883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1.94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929758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2.41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10.76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8.17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50576"/>
                  </a:ext>
                </a:extLst>
              </a:tr>
              <a:tr h="1015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02625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C0D20FE-1B56-4A8F-9529-11C712D4B98C}"/>
              </a:ext>
            </a:extLst>
          </p:cNvPr>
          <p:cNvSpPr txBox="1"/>
          <p:nvPr/>
        </p:nvSpPr>
        <p:spPr>
          <a:xfrm>
            <a:off x="619404" y="6480073"/>
            <a:ext cx="3326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</a:rPr>
              <a:t>QUV </a:t>
            </a:r>
            <a:r>
              <a:rPr lang="ko-KR" altLang="en-US" sz="1050" dirty="0">
                <a:latin typeface="+mn-ea"/>
              </a:rPr>
              <a:t>조건 </a:t>
            </a:r>
            <a:r>
              <a:rPr lang="en-US" altLang="ko-KR" sz="1050" dirty="0">
                <a:latin typeface="+mn-ea"/>
              </a:rPr>
              <a:t>: UVA340 Lamp, 0.77W/㎡, 60℃, 100h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36D53-B137-4C16-B868-767285D506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5377" y="5541028"/>
            <a:ext cx="900496" cy="8667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AC9A730-B656-4C35-A4E3-63D66C0447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6269" y="5541028"/>
            <a:ext cx="900496" cy="8667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8BA8C4E-B450-4B05-A94F-8AE405E4AF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3" t="22963" r="21408" b="62370"/>
          <a:stretch/>
        </p:blipFill>
        <p:spPr>
          <a:xfrm>
            <a:off x="4721860" y="5541028"/>
            <a:ext cx="1757680" cy="8667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FAA82D-CEA6-4E4A-BB14-0938DBBFB5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4" t="45333" r="64371" b="36000"/>
          <a:stretch/>
        </p:blipFill>
        <p:spPr>
          <a:xfrm>
            <a:off x="6727191" y="5541028"/>
            <a:ext cx="1757680" cy="8667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E4F4BD-B284-465C-B45C-C83691A8B45F}"/>
              </a:ext>
            </a:extLst>
          </p:cNvPr>
          <p:cNvSpPr txBox="1"/>
          <p:nvPr/>
        </p:nvSpPr>
        <p:spPr>
          <a:xfrm>
            <a:off x="432143" y="94129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QUV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146BE9A-1B64-4821-9B99-A17DE81D5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849552"/>
              </p:ext>
            </p:extLst>
          </p:nvPr>
        </p:nvGraphicFramePr>
        <p:xfrm>
          <a:off x="590550" y="1345126"/>
          <a:ext cx="7946482" cy="2030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620">
                  <a:extLst>
                    <a:ext uri="{9D8B030D-6E8A-4147-A177-3AD203B41FA5}">
                      <a16:colId xmlns:a16="http://schemas.microsoft.com/office/drawing/2014/main" val="4132415242"/>
                    </a:ext>
                  </a:extLst>
                </a:gridCol>
                <a:gridCol w="993311">
                  <a:extLst>
                    <a:ext uri="{9D8B030D-6E8A-4147-A177-3AD203B41FA5}">
                      <a16:colId xmlns:a16="http://schemas.microsoft.com/office/drawing/2014/main" val="3520858235"/>
                    </a:ext>
                  </a:extLst>
                </a:gridCol>
                <a:gridCol w="993311">
                  <a:extLst>
                    <a:ext uri="{9D8B030D-6E8A-4147-A177-3AD203B41FA5}">
                      <a16:colId xmlns:a16="http://schemas.microsoft.com/office/drawing/2014/main" val="478363997"/>
                    </a:ext>
                  </a:extLst>
                </a:gridCol>
                <a:gridCol w="1986620">
                  <a:extLst>
                    <a:ext uri="{9D8B030D-6E8A-4147-A177-3AD203B41FA5}">
                      <a16:colId xmlns:a16="http://schemas.microsoft.com/office/drawing/2014/main" val="297861286"/>
                    </a:ext>
                  </a:extLst>
                </a:gridCol>
                <a:gridCol w="1986620">
                  <a:extLst>
                    <a:ext uri="{9D8B030D-6E8A-4147-A177-3AD203B41FA5}">
                      <a16:colId xmlns:a16="http://schemas.microsoft.com/office/drawing/2014/main" val="3140117641"/>
                    </a:ext>
                  </a:extLst>
                </a:gridCol>
              </a:tblGrid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CHTF-4407F-1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CHTF-4407F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788883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1.94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1.15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1.98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929758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2.41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11.54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14.46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50576"/>
                  </a:ext>
                </a:extLst>
              </a:tr>
              <a:tr h="1015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02625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13EF827-2115-4515-BAE9-2A3188501749}"/>
              </a:ext>
            </a:extLst>
          </p:cNvPr>
          <p:cNvSpPr txBox="1"/>
          <p:nvPr/>
        </p:nvSpPr>
        <p:spPr>
          <a:xfrm>
            <a:off x="774152" y="3375615"/>
            <a:ext cx="3326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</a:rPr>
              <a:t>QUV </a:t>
            </a:r>
            <a:r>
              <a:rPr lang="ko-KR" altLang="en-US" sz="1050" dirty="0">
                <a:latin typeface="+mn-ea"/>
              </a:rPr>
              <a:t>조건 </a:t>
            </a:r>
            <a:r>
              <a:rPr lang="en-US" altLang="ko-KR" sz="1050" dirty="0">
                <a:latin typeface="+mn-ea"/>
              </a:rPr>
              <a:t>: UVA340 Lamp, 0.77W/㎡, 60℃, 100h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68A19CD-5D16-4E6B-959D-C53DCD35B0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7784" y="2420888"/>
            <a:ext cx="900496" cy="9177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B68305-B947-435E-A04F-CC3E7A2209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9496" y="2405394"/>
            <a:ext cx="900496" cy="91770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48A04F9-4E65-4664-8EEC-F59B75B7CC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1" t="44167" r="12639" b="39861"/>
          <a:stretch/>
        </p:blipFill>
        <p:spPr>
          <a:xfrm>
            <a:off x="4673133" y="2420888"/>
            <a:ext cx="1806407" cy="86677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616A4CC-83BF-4CE4-B743-20FCAC3038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9" t="66806" r="10555" b="19444"/>
          <a:stretch/>
        </p:blipFill>
        <p:spPr>
          <a:xfrm>
            <a:off x="6707468" y="2405395"/>
            <a:ext cx="1714501" cy="86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4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내황변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특성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44AD9EE-A11B-42B9-A558-628C048F0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05714"/>
              </p:ext>
            </p:extLst>
          </p:nvPr>
        </p:nvGraphicFramePr>
        <p:xfrm>
          <a:off x="611560" y="1488144"/>
          <a:ext cx="7884874" cy="2030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1218">
                  <a:extLst>
                    <a:ext uri="{9D8B030D-6E8A-4147-A177-3AD203B41FA5}">
                      <a16:colId xmlns:a16="http://schemas.microsoft.com/office/drawing/2014/main" val="4132415242"/>
                    </a:ext>
                  </a:extLst>
                </a:gridCol>
                <a:gridCol w="1971220">
                  <a:extLst>
                    <a:ext uri="{9D8B030D-6E8A-4147-A177-3AD203B41FA5}">
                      <a16:colId xmlns:a16="http://schemas.microsoft.com/office/drawing/2014/main" val="3520858235"/>
                    </a:ext>
                  </a:extLst>
                </a:gridCol>
                <a:gridCol w="1971218">
                  <a:extLst>
                    <a:ext uri="{9D8B030D-6E8A-4147-A177-3AD203B41FA5}">
                      <a16:colId xmlns:a16="http://schemas.microsoft.com/office/drawing/2014/main" val="297861286"/>
                    </a:ext>
                  </a:extLst>
                </a:gridCol>
                <a:gridCol w="1971218">
                  <a:extLst>
                    <a:ext uri="{9D8B030D-6E8A-4147-A177-3AD203B41FA5}">
                      <a16:colId xmlns:a16="http://schemas.microsoft.com/office/drawing/2014/main" val="3140117641"/>
                    </a:ext>
                  </a:extLst>
                </a:gridCol>
              </a:tblGrid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HBLU TPU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대만 </a:t>
                      </a:r>
                      <a:r>
                        <a:rPr lang="en-US" altLang="ko-KR" sz="1100" dirty="0"/>
                        <a:t>TPU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788883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1.94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1.83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1.16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929758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2.13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5.19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3.97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50576"/>
                  </a:ext>
                </a:extLst>
              </a:tr>
              <a:tr h="1015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02625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104E106-EEA2-4BC2-8767-37CDEDDD4859}"/>
              </a:ext>
            </a:extLst>
          </p:cNvPr>
          <p:cNvSpPr txBox="1"/>
          <p:nvPr/>
        </p:nvSpPr>
        <p:spPr>
          <a:xfrm>
            <a:off x="751863" y="3616915"/>
            <a:ext cx="3326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</a:rPr>
              <a:t>QUV </a:t>
            </a:r>
            <a:r>
              <a:rPr lang="ko-KR" altLang="en-US" sz="1050" dirty="0">
                <a:latin typeface="+mn-ea"/>
              </a:rPr>
              <a:t>조건 </a:t>
            </a:r>
            <a:r>
              <a:rPr lang="en-US" altLang="ko-KR" sz="1050" dirty="0">
                <a:latin typeface="+mn-ea"/>
              </a:rPr>
              <a:t>: UVA340 Lamp, 0.77W/㎡, 60℃, 100h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105AEE7-D510-4517-9C4C-1FA1541276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7784" y="2568246"/>
            <a:ext cx="1862526" cy="8667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1F5F8BF-5247-4065-96EE-12C23E851F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16111" r="20279" b="52639"/>
          <a:stretch/>
        </p:blipFill>
        <p:spPr>
          <a:xfrm rot="16200000">
            <a:off x="5141884" y="2070368"/>
            <a:ext cx="866775" cy="18625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523C32E-1C05-4E2D-84BE-297A670046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t="45972" r="15000" b="23333"/>
          <a:stretch/>
        </p:blipFill>
        <p:spPr>
          <a:xfrm rot="16200000">
            <a:off x="7079115" y="2053701"/>
            <a:ext cx="866776" cy="1895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D7ED6B-E649-44C1-A031-E8AE5DCAE5EF}"/>
              </a:ext>
            </a:extLst>
          </p:cNvPr>
          <p:cNvSpPr txBox="1"/>
          <p:nvPr/>
        </p:nvSpPr>
        <p:spPr>
          <a:xfrm>
            <a:off x="432143" y="94129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QUV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488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(Anti-glare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 특성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CB8034-23A3-4900-9442-E490D3FA2329}"/>
              </a:ext>
            </a:extLst>
          </p:cNvPr>
          <p:cNvSpPr/>
          <p:nvPr/>
        </p:nvSpPr>
        <p:spPr>
          <a:xfrm>
            <a:off x="827584" y="1700808"/>
            <a:ext cx="7488831" cy="17019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E7A3C-ED30-4497-8EE5-086DADE21406}"/>
              </a:ext>
            </a:extLst>
          </p:cNvPr>
          <p:cNvSpPr txBox="1"/>
          <p:nvPr/>
        </p:nvSpPr>
        <p:spPr>
          <a:xfrm>
            <a:off x="850032" y="1958122"/>
            <a:ext cx="7488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AG</a:t>
            </a:r>
            <a:r>
              <a:rPr lang="ko-KR" altLang="en-US" sz="1400" b="1" dirty="0">
                <a:latin typeface="+mn-ea"/>
              </a:rPr>
              <a:t>표면특성 목표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실사용시 </a:t>
            </a:r>
            <a:r>
              <a:rPr lang="ko-KR" altLang="en-US" sz="1400" b="1" dirty="0" err="1">
                <a:latin typeface="+mn-ea"/>
              </a:rPr>
              <a:t>스파클링</a:t>
            </a:r>
            <a:r>
              <a:rPr lang="ko-KR" altLang="en-US" sz="1400" b="1" dirty="0">
                <a:latin typeface="+mn-ea"/>
              </a:rPr>
              <a:t> 현상에 의한 빛 번짐 이슈 최소화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2A26B-9937-4029-B226-D12E81B2196F}"/>
              </a:ext>
            </a:extLst>
          </p:cNvPr>
          <p:cNvSpPr txBox="1"/>
          <p:nvPr/>
        </p:nvSpPr>
        <p:spPr>
          <a:xfrm>
            <a:off x="1284555" y="2540725"/>
            <a:ext cx="65276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비드사이즈</a:t>
            </a:r>
            <a:r>
              <a:rPr lang="ko-KR" altLang="en-US" sz="1200" dirty="0">
                <a:latin typeface="+mn-ea"/>
              </a:rPr>
              <a:t> 최소화하여 시제품과 </a:t>
            </a:r>
            <a:r>
              <a:rPr lang="ko-KR" altLang="en-US" sz="1200" dirty="0" err="1">
                <a:latin typeface="+mn-ea"/>
              </a:rPr>
              <a:t>스파클링현상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비교검토하여</a:t>
            </a:r>
            <a:r>
              <a:rPr lang="ko-KR" altLang="en-US" sz="1200" dirty="0">
                <a:latin typeface="+mn-ea"/>
              </a:rPr>
              <a:t> 육안으로 판단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82AF-CABF-44A6-8C21-21E5FBAAD28A}"/>
              </a:ext>
            </a:extLst>
          </p:cNvPr>
          <p:cNvSpPr txBox="1"/>
          <p:nvPr/>
        </p:nvSpPr>
        <p:spPr>
          <a:xfrm>
            <a:off x="395536" y="1066532"/>
            <a:ext cx="24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1. AG</a:t>
            </a:r>
            <a:r>
              <a:rPr lang="ko-KR" altLang="en-US" b="1" dirty="0">
                <a:latin typeface="+mn-ea"/>
              </a:rPr>
              <a:t>표면특성 테스트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B89D9361-4366-4139-ADFF-8B8F6D8DBEA2}"/>
              </a:ext>
            </a:extLst>
          </p:cNvPr>
          <p:cNvSpPr txBox="1"/>
          <p:nvPr/>
        </p:nvSpPr>
        <p:spPr>
          <a:xfrm>
            <a:off x="838808" y="3918893"/>
            <a:ext cx="7511278" cy="1337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lang="ko-KR" altLang="en-US" sz="1200" spc="-40" dirty="0">
                <a:latin typeface="UKIJ CJK"/>
                <a:cs typeface="UKIJ CJK"/>
              </a:rPr>
              <a:t>시</a:t>
            </a:r>
            <a:r>
              <a:rPr sz="1200" spc="-40" dirty="0">
                <a:latin typeface="UKIJ CJK"/>
                <a:cs typeface="UKIJ CJK"/>
              </a:rPr>
              <a:t> 행 </a:t>
            </a:r>
            <a:r>
              <a:rPr sz="1200" spc="5" dirty="0">
                <a:latin typeface="UKIJ CJK"/>
                <a:cs typeface="UKIJ CJK"/>
              </a:rPr>
              <a:t>처</a:t>
            </a:r>
            <a:r>
              <a:rPr lang="en-US" sz="1200" spc="5" dirty="0">
                <a:latin typeface="UKIJ CJK"/>
                <a:cs typeface="UKIJ CJK"/>
              </a:rPr>
              <a:t> </a:t>
            </a:r>
            <a:r>
              <a:rPr sz="1200" spc="5" dirty="0">
                <a:latin typeface="UKIJ CJK"/>
                <a:cs typeface="UKIJ CJK"/>
              </a:rPr>
              <a:t>: </a:t>
            </a:r>
            <a:r>
              <a:rPr lang="en-US" sz="1200" spc="-25" dirty="0">
                <a:latin typeface="UKIJ CJK"/>
                <a:cs typeface="UKIJ CJK"/>
              </a:rPr>
              <a:t>KAPS </a:t>
            </a:r>
            <a:r>
              <a:rPr lang="ko-KR" altLang="en-US" sz="1200" spc="-25" dirty="0">
                <a:latin typeface="UKIJ CJK"/>
                <a:cs typeface="UKIJ CJK"/>
              </a:rPr>
              <a:t>연구소</a:t>
            </a:r>
            <a:endParaRPr lang="en-US" sz="1200" spc="-15" dirty="0">
              <a:latin typeface="UKIJ CJK"/>
              <a:cs typeface="UKIJ CJK"/>
            </a:endParaRPr>
          </a:p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sz="1200" spc="-10" dirty="0">
                <a:latin typeface="UKIJ CJK"/>
                <a:cs typeface="UKIJ CJK"/>
              </a:rPr>
              <a:t>시</a:t>
            </a:r>
            <a:r>
              <a:rPr lang="ko-KR" altLang="en-US" sz="1200" spc="-10" dirty="0">
                <a:latin typeface="UKIJ CJK"/>
                <a:cs typeface="UKIJ CJK"/>
              </a:rPr>
              <a:t>편</a:t>
            </a:r>
            <a:r>
              <a:rPr 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: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ko-KR" altLang="en-US" sz="1200" spc="-10" dirty="0" err="1">
                <a:latin typeface="UKIJ CJK"/>
                <a:cs typeface="UKIJ CJK"/>
              </a:rPr>
              <a:t>무기재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EPU Film</a:t>
            </a:r>
            <a:endParaRPr lang="ko-KR" altLang="en-US" sz="1200" spc="-1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ko-KR" altLang="en-US" sz="1700" spc="-50" dirty="0">
                <a:latin typeface="UKIJ CJK"/>
                <a:cs typeface="UKIJ CJK"/>
              </a:rPr>
              <a:t>                           </a:t>
            </a:r>
            <a:endParaRPr lang="en-US" altLang="ko-KR" sz="1700" spc="-5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en-US" altLang="ko-KR" sz="1700" spc="-50" dirty="0">
                <a:latin typeface="UKIJ CJK"/>
                <a:cs typeface="UKIJ CJK"/>
              </a:rPr>
              <a:t>                          </a:t>
            </a:r>
            <a:r>
              <a:rPr lang="ko-KR" altLang="en-US" sz="1700" spc="-50" dirty="0">
                <a:latin typeface="UKIJ CJK"/>
                <a:cs typeface="UKIJ CJK"/>
              </a:rPr>
              <a:t>       </a:t>
            </a:r>
            <a:r>
              <a:rPr lang="ko-KR" altLang="en-US" sz="2400" u="sng" spc="-50" dirty="0">
                <a:latin typeface="UKIJ CJK"/>
                <a:cs typeface="UKIJ CJK"/>
              </a:rPr>
              <a:t>시 </a:t>
            </a:r>
            <a:r>
              <a:rPr lang="ko-KR" altLang="en-US" sz="2400" u="sng" spc="-50" dirty="0" err="1">
                <a:latin typeface="UKIJ CJK"/>
                <a:cs typeface="UKIJ CJK"/>
              </a:rPr>
              <a:t>험</a:t>
            </a:r>
            <a:r>
              <a:rPr lang="ko-KR" altLang="en-US" sz="2400" u="sng" spc="-50" dirty="0">
                <a:latin typeface="UKIJ CJK"/>
                <a:cs typeface="UKIJ CJK"/>
              </a:rPr>
              <a:t> 결</a:t>
            </a:r>
            <a:r>
              <a:rPr lang="ko-KR" altLang="en-US" sz="2400" u="sng" spc="10" dirty="0">
                <a:latin typeface="UKIJ CJK"/>
                <a:cs typeface="UKIJ CJK"/>
              </a:rPr>
              <a:t> </a:t>
            </a:r>
            <a:r>
              <a:rPr lang="ko-KR" altLang="en-US" sz="2400" u="sng" spc="-50" dirty="0">
                <a:latin typeface="UKIJ CJK"/>
                <a:cs typeface="UKIJ CJK"/>
              </a:rPr>
              <a:t>과</a:t>
            </a:r>
            <a:endParaRPr lang="ko-KR" altLang="en-US" sz="1700" u="sng" dirty="0">
              <a:latin typeface="UKIJ CJK"/>
              <a:cs typeface="UKIJ CJK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A34492F1-E196-45CE-AAAC-24CBA4F16034}"/>
              </a:ext>
            </a:extLst>
          </p:cNvPr>
          <p:cNvSpPr txBox="1"/>
          <p:nvPr/>
        </p:nvSpPr>
        <p:spPr>
          <a:xfrm>
            <a:off x="2323052" y="5713551"/>
            <a:ext cx="4542790" cy="59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558415" algn="l"/>
              </a:tabLst>
            </a:pPr>
            <a:r>
              <a:rPr sz="1200" spc="325" dirty="0">
                <a:latin typeface="LexiGulim"/>
                <a:cs typeface="LexiGulim"/>
              </a:rPr>
              <a:t>---------- </a:t>
            </a:r>
            <a:r>
              <a:rPr sz="1200" spc="95" dirty="0">
                <a:latin typeface="LexiGulim"/>
                <a:cs typeface="LexiGulim"/>
              </a:rPr>
              <a:t>시 </a:t>
            </a:r>
            <a:r>
              <a:rPr sz="1200" spc="80" dirty="0">
                <a:latin typeface="LexiGulim"/>
                <a:cs typeface="LexiGulim"/>
              </a:rPr>
              <a:t>험 </a:t>
            </a:r>
            <a:r>
              <a:rPr sz="1200" spc="65" dirty="0">
                <a:latin typeface="LexiGulim"/>
                <a:cs typeface="LexiGulim"/>
              </a:rPr>
              <a:t>분 </a:t>
            </a:r>
            <a:r>
              <a:rPr sz="1200" spc="80" dirty="0">
                <a:latin typeface="LexiGulim"/>
                <a:cs typeface="LexiGulim"/>
              </a:rPr>
              <a:t>석 결 </a:t>
            </a:r>
            <a:r>
              <a:rPr sz="1200" spc="95" dirty="0">
                <a:latin typeface="LexiGulim"/>
                <a:cs typeface="LexiGulim"/>
              </a:rPr>
              <a:t> </a:t>
            </a:r>
            <a:r>
              <a:rPr sz="1200" spc="35" dirty="0">
                <a:latin typeface="LexiGulim"/>
                <a:cs typeface="LexiGulim"/>
              </a:rPr>
              <a:t>과</a:t>
            </a:r>
            <a:r>
              <a:rPr sz="1200" spc="204" dirty="0">
                <a:latin typeface="LexiGulim"/>
                <a:cs typeface="LexiGulim"/>
              </a:rPr>
              <a:t> </a:t>
            </a:r>
            <a:r>
              <a:rPr sz="1200" spc="65" dirty="0">
                <a:latin typeface="LexiGulim"/>
                <a:cs typeface="LexiGulim"/>
              </a:rPr>
              <a:t>는	</a:t>
            </a:r>
            <a:r>
              <a:rPr sz="1200" spc="35" dirty="0">
                <a:latin typeface="LexiGulim"/>
                <a:cs typeface="LexiGulim"/>
              </a:rPr>
              <a:t>다 </a:t>
            </a:r>
            <a:r>
              <a:rPr sz="1200" spc="65" dirty="0">
                <a:latin typeface="LexiGulim"/>
                <a:cs typeface="LexiGulim"/>
              </a:rPr>
              <a:t>음 </a:t>
            </a:r>
            <a:r>
              <a:rPr sz="1200" spc="35" dirty="0">
                <a:latin typeface="LexiGulim"/>
                <a:cs typeface="LexiGulim"/>
              </a:rPr>
              <a:t>과 같 </a:t>
            </a:r>
            <a:r>
              <a:rPr sz="1200" spc="65" dirty="0">
                <a:latin typeface="LexiGulim"/>
                <a:cs typeface="LexiGulim"/>
              </a:rPr>
              <a:t>음</a:t>
            </a:r>
            <a:r>
              <a:rPr sz="1200" spc="300" dirty="0">
                <a:latin typeface="LexiGulim"/>
                <a:cs typeface="LexiGulim"/>
              </a:rPr>
              <a:t> </a:t>
            </a:r>
            <a:r>
              <a:rPr sz="1200" spc="325" dirty="0">
                <a:latin typeface="LexiGulim"/>
                <a:cs typeface="LexiGulim"/>
              </a:rPr>
              <a:t>----------</a:t>
            </a:r>
            <a:endParaRPr sz="1200" dirty="0">
              <a:latin typeface="LexiGulim"/>
              <a:cs typeface="LexiGulim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00" dirty="0">
              <a:latin typeface="LexiGulim"/>
              <a:cs typeface="LexiGulim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LexiGulim"/>
                <a:cs typeface="LexiGulim"/>
              </a:rPr>
              <a:t>&lt;</a:t>
            </a:r>
            <a:r>
              <a:rPr lang="en-US" sz="1200" dirty="0">
                <a:latin typeface="LexiGulim"/>
                <a:cs typeface="LexiGulim"/>
              </a:rPr>
              <a:t>Anti-glare </a:t>
            </a:r>
            <a:r>
              <a:rPr lang="ko-KR" altLang="en-US" sz="1200" dirty="0">
                <a:latin typeface="LexiGulim"/>
                <a:cs typeface="LexiGulim"/>
              </a:rPr>
              <a:t>표면특성 </a:t>
            </a:r>
            <a:r>
              <a:rPr lang="ko-KR" altLang="en-US" sz="1200" dirty="0" err="1">
                <a:latin typeface="LexiGulim"/>
                <a:cs typeface="LexiGulim"/>
              </a:rPr>
              <a:t>스파클링</a:t>
            </a:r>
            <a:r>
              <a:rPr lang="ko-KR" altLang="en-US" sz="1200" dirty="0">
                <a:latin typeface="LexiGulim"/>
                <a:cs typeface="LexiGulim"/>
              </a:rPr>
              <a:t> 현상 </a:t>
            </a:r>
            <a:r>
              <a:rPr lang="en-US" altLang="ko-KR" sz="1200" dirty="0">
                <a:latin typeface="LexiGulim"/>
                <a:cs typeface="LexiGulim"/>
              </a:rPr>
              <a:t>Test</a:t>
            </a:r>
            <a:r>
              <a:rPr sz="1200" dirty="0">
                <a:latin typeface="LexiGulim"/>
                <a:cs typeface="LexiGulim"/>
              </a:rPr>
              <a:t>＞</a:t>
            </a:r>
            <a:endParaRPr lang="en-US" sz="1200" dirty="0">
              <a:latin typeface="LexiGulim"/>
              <a:cs typeface="LexiGulim"/>
            </a:endParaRPr>
          </a:p>
        </p:txBody>
      </p:sp>
    </p:spTree>
    <p:extLst>
      <p:ext uri="{BB962C8B-B14F-4D97-AF65-F5344CB8AC3E}">
        <p14:creationId xmlns:p14="http://schemas.microsoft.com/office/powerpoint/2010/main" val="2779275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(Anti-glare 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스파클링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현상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26B554-9843-4095-B7F0-E6F8CED1EAEF}"/>
              </a:ext>
            </a:extLst>
          </p:cNvPr>
          <p:cNvGraphicFramePr>
            <a:graphicFrameLocks noGrp="1"/>
          </p:cNvGraphicFramePr>
          <p:nvPr/>
        </p:nvGraphicFramePr>
        <p:xfrm>
          <a:off x="553449" y="1196752"/>
          <a:ext cx="8292166" cy="1944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850">
                  <a:extLst>
                    <a:ext uri="{9D8B030D-6E8A-4147-A177-3AD203B41FA5}">
                      <a16:colId xmlns:a16="http://schemas.microsoft.com/office/drawing/2014/main" val="3745551659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3533538993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215624239"/>
                    </a:ext>
                  </a:extLst>
                </a:gridCol>
              </a:tblGrid>
              <a:tr h="360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TCC 30% AG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/>
                        <a:t>파낙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KAPS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50% 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97259"/>
                  </a:ext>
                </a:extLst>
              </a:tr>
              <a:tr h="1084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표면현상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(X50)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446624"/>
                  </a:ext>
                </a:extLst>
              </a:tr>
              <a:tr h="49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Bead Size</a:t>
                      </a:r>
                    </a:p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(µm)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2~4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10~20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2~7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1769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660D20-479E-4761-A568-C0E2C6EA808F}"/>
              </a:ext>
            </a:extLst>
          </p:cNvPr>
          <p:cNvSpPr txBox="1"/>
          <p:nvPr/>
        </p:nvSpPr>
        <p:spPr>
          <a:xfrm>
            <a:off x="251525" y="847745"/>
            <a:ext cx="94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AG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latin typeface="+mj-ea"/>
                <a:ea typeface="+mj-ea"/>
              </a:rPr>
              <a:t>스펙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DC527-3EA7-4079-89AB-8E98EF34FEB7}"/>
              </a:ext>
            </a:extLst>
          </p:cNvPr>
          <p:cNvSpPr txBox="1"/>
          <p:nvPr/>
        </p:nvSpPr>
        <p:spPr>
          <a:xfrm>
            <a:off x="251525" y="3224009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b="1" dirty="0" err="1">
                <a:latin typeface="+mj-ea"/>
                <a:ea typeface="+mj-ea"/>
              </a:rPr>
              <a:t>스파클링</a:t>
            </a:r>
            <a:r>
              <a:rPr lang="ko-KR" altLang="en-US" sz="1200" b="1" dirty="0">
                <a:latin typeface="+mj-ea"/>
                <a:ea typeface="+mj-ea"/>
              </a:rPr>
              <a:t> 검토 결과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950929-B8B7-446A-A580-E1DE12F71574}"/>
              </a:ext>
            </a:extLst>
          </p:cNvPr>
          <p:cNvGraphicFramePr>
            <a:graphicFrameLocks noGrp="1"/>
          </p:cNvGraphicFramePr>
          <p:nvPr/>
        </p:nvGraphicFramePr>
        <p:xfrm>
          <a:off x="553449" y="3573016"/>
          <a:ext cx="8292166" cy="2116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850">
                  <a:extLst>
                    <a:ext uri="{9D8B030D-6E8A-4147-A177-3AD203B41FA5}">
                      <a16:colId xmlns:a16="http://schemas.microsoft.com/office/drawing/2014/main" val="3745551659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3533538993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215624239"/>
                    </a:ext>
                  </a:extLst>
                </a:gridCol>
              </a:tblGrid>
              <a:tr h="360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TCC 30% AG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/>
                        <a:t>파낙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AG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KAPS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50% 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97259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050" b="1" baseline="0" dirty="0">
                          <a:latin typeface="+mn-ea"/>
                          <a:ea typeface="+mn-ea"/>
                        </a:rPr>
                        <a:t> 20+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46624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S 10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노트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Z </a:t>
                      </a:r>
                      <a:r>
                        <a:rPr lang="en-US" altLang="ko-KR" sz="1050" b="1" dirty="0" err="1">
                          <a:latin typeface="+mn-ea"/>
                          <a:ea typeface="+mn-ea"/>
                        </a:rPr>
                        <a:t>Filp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A9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XR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176907"/>
                  </a:ext>
                </a:extLst>
              </a:tr>
            </a:tbl>
          </a:graphicData>
        </a:graphic>
      </p:graphicFrame>
      <p:pic>
        <p:nvPicPr>
          <p:cNvPr id="19" name="그림 18" descr="125.JPG">
            <a:extLst>
              <a:ext uri="{FF2B5EF4-FFF2-40B4-BE49-F238E27FC236}">
                <a16:creationId xmlns:a16="http://schemas.microsoft.com/office/drawing/2014/main" id="{30AB40A1-E963-41BA-8D50-E81A6DF265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8407" y="1607008"/>
            <a:ext cx="2281188" cy="10299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20E7AD6-76E6-4784-AF42-D4679D3060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642" b="19191"/>
          <a:stretch/>
        </p:blipFill>
        <p:spPr>
          <a:xfrm>
            <a:off x="1835696" y="1607007"/>
            <a:ext cx="2286090" cy="10010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6E662C0-98B5-401C-8C61-B277AD4D8D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7" r="38543" b="12522"/>
          <a:stretch/>
        </p:blipFill>
        <p:spPr>
          <a:xfrm>
            <a:off x="6516216" y="1600930"/>
            <a:ext cx="2310063" cy="10359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9939ED-9679-47B9-9994-A0650C13082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9614" r="9316" b="4016"/>
          <a:stretch/>
        </p:blipFill>
        <p:spPr>
          <a:xfrm>
            <a:off x="5940152" y="5761959"/>
            <a:ext cx="2905463" cy="927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9197B9-F69A-4060-A41B-D5CEE8BAF8B9}"/>
              </a:ext>
            </a:extLst>
          </p:cNvPr>
          <p:cNvSpPr txBox="1"/>
          <p:nvPr/>
        </p:nvSpPr>
        <p:spPr>
          <a:xfrm>
            <a:off x="4550284" y="6383224"/>
            <a:ext cx="1389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spectrometer</a:t>
            </a:r>
            <a:endParaRPr lang="ko-KR" altLang="en-US" sz="1200" dirty="0"/>
          </a:p>
        </p:txBody>
      </p:sp>
      <p:pic>
        <p:nvPicPr>
          <p:cNvPr id="23" name="Picture 0">
            <a:extLst>
              <a:ext uri="{FF2B5EF4-FFF2-40B4-BE49-F238E27FC236}">
                <a16:creationId xmlns:a16="http://schemas.microsoft.com/office/drawing/2014/main" id="{712768AB-C36C-4A4A-896A-BBC9FA5EC9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453" t="-1696" r="-759" b="34112"/>
          <a:stretch/>
        </p:blipFill>
        <p:spPr>
          <a:xfrm>
            <a:off x="583834" y="5761959"/>
            <a:ext cx="3594573" cy="10167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ADBA25-5454-4EE9-BEB2-B951CF148A48}"/>
              </a:ext>
            </a:extLst>
          </p:cNvPr>
          <p:cNvSpPr/>
          <p:nvPr/>
        </p:nvSpPr>
        <p:spPr>
          <a:xfrm>
            <a:off x="7020272" y="3933056"/>
            <a:ext cx="1296144" cy="1728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0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9DE1BF-4765-402F-BF2C-B5750301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926410"/>
            <a:ext cx="9083887" cy="58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광특성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투과율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CB8034-23A3-4900-9442-E490D3FA2329}"/>
              </a:ext>
            </a:extLst>
          </p:cNvPr>
          <p:cNvSpPr/>
          <p:nvPr/>
        </p:nvSpPr>
        <p:spPr>
          <a:xfrm>
            <a:off x="827584" y="1700808"/>
            <a:ext cx="7488831" cy="17019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E7A3C-ED30-4497-8EE5-086DADE21406}"/>
              </a:ext>
            </a:extLst>
          </p:cNvPr>
          <p:cNvSpPr txBox="1"/>
          <p:nvPr/>
        </p:nvSpPr>
        <p:spPr>
          <a:xfrm>
            <a:off x="850032" y="1958122"/>
            <a:ext cx="7488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투과율 목표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중심파장에서의 우수한 투과율 확보</a:t>
            </a:r>
            <a:r>
              <a:rPr lang="en-US" altLang="ko-KR" sz="1400" b="1" dirty="0">
                <a:latin typeface="+mn-ea"/>
              </a:rPr>
              <a:t> </a:t>
            </a:r>
            <a:endParaRPr lang="ko-KR" altLang="en-US" sz="1400" b="1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2A26B-9937-4029-B226-D12E81B2196F}"/>
              </a:ext>
            </a:extLst>
          </p:cNvPr>
          <p:cNvSpPr txBox="1"/>
          <p:nvPr/>
        </p:nvSpPr>
        <p:spPr>
          <a:xfrm>
            <a:off x="1284555" y="2540725"/>
            <a:ext cx="65276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투과율 측정하여 중심파장</a:t>
            </a:r>
            <a:r>
              <a:rPr lang="en-US" altLang="ko-KR" sz="1200" dirty="0">
                <a:latin typeface="+mn-ea"/>
              </a:rPr>
              <a:t>(550nm)</a:t>
            </a:r>
            <a:r>
              <a:rPr lang="ko-KR" altLang="en-US" sz="1200" dirty="0">
                <a:latin typeface="+mn-ea"/>
              </a:rPr>
              <a:t>에서의 우수한 투과율 확보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투과율 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90%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이상 必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82AF-CABF-44A6-8C21-21E5FBAAD28A}"/>
              </a:ext>
            </a:extLst>
          </p:cNvPr>
          <p:cNvSpPr txBox="1"/>
          <p:nvPr/>
        </p:nvSpPr>
        <p:spPr>
          <a:xfrm>
            <a:off x="395536" y="10665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 err="1">
                <a:latin typeface="+mn-ea"/>
              </a:rPr>
              <a:t>광특성</a:t>
            </a:r>
            <a:r>
              <a:rPr lang="en-US" altLang="ko-KR" b="1" dirty="0">
                <a:latin typeface="+mn-ea"/>
              </a:rPr>
              <a:t>_</a:t>
            </a:r>
            <a:r>
              <a:rPr lang="ko-KR" altLang="en-US" b="1" dirty="0">
                <a:latin typeface="+mn-ea"/>
              </a:rPr>
              <a:t>투과율 테스트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B89D9361-4366-4139-ADFF-8B8F6D8DBEA2}"/>
              </a:ext>
            </a:extLst>
          </p:cNvPr>
          <p:cNvSpPr txBox="1"/>
          <p:nvPr/>
        </p:nvSpPr>
        <p:spPr>
          <a:xfrm>
            <a:off x="838808" y="3918893"/>
            <a:ext cx="7511278" cy="1337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lang="ko-KR" altLang="en-US" sz="1200" spc="-40" dirty="0">
                <a:latin typeface="UKIJ CJK"/>
                <a:cs typeface="UKIJ CJK"/>
              </a:rPr>
              <a:t>시</a:t>
            </a:r>
            <a:r>
              <a:rPr sz="1200" spc="-40" dirty="0">
                <a:latin typeface="UKIJ CJK"/>
                <a:cs typeface="UKIJ CJK"/>
              </a:rPr>
              <a:t> 행 </a:t>
            </a:r>
            <a:r>
              <a:rPr sz="1200" spc="5" dirty="0">
                <a:latin typeface="UKIJ CJK"/>
                <a:cs typeface="UKIJ CJK"/>
              </a:rPr>
              <a:t>처</a:t>
            </a:r>
            <a:r>
              <a:rPr lang="en-US" sz="1200" spc="5" dirty="0">
                <a:latin typeface="UKIJ CJK"/>
                <a:cs typeface="UKIJ CJK"/>
              </a:rPr>
              <a:t> </a:t>
            </a:r>
            <a:r>
              <a:rPr sz="1200" spc="5" dirty="0">
                <a:latin typeface="UKIJ CJK"/>
                <a:cs typeface="UKIJ CJK"/>
              </a:rPr>
              <a:t>: </a:t>
            </a:r>
            <a:r>
              <a:rPr lang="en-US" sz="1200" spc="-25" dirty="0">
                <a:latin typeface="UKIJ CJK"/>
                <a:cs typeface="UKIJ CJK"/>
              </a:rPr>
              <a:t>KAPS </a:t>
            </a:r>
            <a:r>
              <a:rPr lang="ko-KR" altLang="en-US" sz="1200" spc="-25" dirty="0">
                <a:latin typeface="UKIJ CJK"/>
                <a:cs typeface="UKIJ CJK"/>
              </a:rPr>
              <a:t>연구소</a:t>
            </a:r>
            <a:endParaRPr lang="en-US" sz="1200" spc="-15" dirty="0">
              <a:latin typeface="UKIJ CJK"/>
              <a:cs typeface="UKIJ CJK"/>
            </a:endParaRPr>
          </a:p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sz="1200" spc="-10" dirty="0">
                <a:latin typeface="UKIJ CJK"/>
                <a:cs typeface="UKIJ CJK"/>
              </a:rPr>
              <a:t>시</a:t>
            </a:r>
            <a:r>
              <a:rPr lang="ko-KR" altLang="en-US" sz="1200" spc="-10" dirty="0">
                <a:latin typeface="UKIJ CJK"/>
                <a:cs typeface="UKIJ CJK"/>
              </a:rPr>
              <a:t>편</a:t>
            </a:r>
            <a:r>
              <a:rPr 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: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ko-KR" altLang="en-US" sz="1200" spc="-10" dirty="0" err="1">
                <a:latin typeface="UKIJ CJK"/>
                <a:cs typeface="UKIJ CJK"/>
              </a:rPr>
              <a:t>무기재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EPU Film</a:t>
            </a:r>
            <a:endParaRPr lang="ko-KR" altLang="en-US" sz="1200" spc="-1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ko-KR" altLang="en-US" sz="1700" spc="-50" dirty="0">
                <a:latin typeface="UKIJ CJK"/>
                <a:cs typeface="UKIJ CJK"/>
              </a:rPr>
              <a:t>                           </a:t>
            </a:r>
            <a:endParaRPr lang="en-US" altLang="ko-KR" sz="1700" spc="-5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en-US" altLang="ko-KR" sz="1700" spc="-50" dirty="0">
                <a:latin typeface="UKIJ CJK"/>
                <a:cs typeface="UKIJ CJK"/>
              </a:rPr>
              <a:t>                          </a:t>
            </a:r>
            <a:r>
              <a:rPr lang="ko-KR" altLang="en-US" sz="1700" spc="-50" dirty="0">
                <a:latin typeface="UKIJ CJK"/>
                <a:cs typeface="UKIJ CJK"/>
              </a:rPr>
              <a:t>       </a:t>
            </a:r>
            <a:r>
              <a:rPr lang="ko-KR" altLang="en-US" sz="2400" u="sng" spc="-50" dirty="0">
                <a:latin typeface="UKIJ CJK"/>
                <a:cs typeface="UKIJ CJK"/>
              </a:rPr>
              <a:t>시 </a:t>
            </a:r>
            <a:r>
              <a:rPr lang="ko-KR" altLang="en-US" sz="2400" u="sng" spc="-50" dirty="0" err="1">
                <a:latin typeface="UKIJ CJK"/>
                <a:cs typeface="UKIJ CJK"/>
              </a:rPr>
              <a:t>험</a:t>
            </a:r>
            <a:r>
              <a:rPr lang="ko-KR" altLang="en-US" sz="2400" u="sng" spc="-50" dirty="0">
                <a:latin typeface="UKIJ CJK"/>
                <a:cs typeface="UKIJ CJK"/>
              </a:rPr>
              <a:t> 결</a:t>
            </a:r>
            <a:r>
              <a:rPr lang="ko-KR" altLang="en-US" sz="2400" u="sng" spc="10" dirty="0">
                <a:latin typeface="UKIJ CJK"/>
                <a:cs typeface="UKIJ CJK"/>
              </a:rPr>
              <a:t> </a:t>
            </a:r>
            <a:r>
              <a:rPr lang="ko-KR" altLang="en-US" sz="2400" u="sng" spc="-50" dirty="0">
                <a:latin typeface="UKIJ CJK"/>
                <a:cs typeface="UKIJ CJK"/>
              </a:rPr>
              <a:t>과</a:t>
            </a:r>
            <a:endParaRPr lang="ko-KR" altLang="en-US" sz="1700" u="sng" dirty="0">
              <a:latin typeface="UKIJ CJK"/>
              <a:cs typeface="UKIJ CJK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A34492F1-E196-45CE-AAAC-24CBA4F16034}"/>
              </a:ext>
            </a:extLst>
          </p:cNvPr>
          <p:cNvSpPr txBox="1"/>
          <p:nvPr/>
        </p:nvSpPr>
        <p:spPr>
          <a:xfrm>
            <a:off x="2323052" y="5713551"/>
            <a:ext cx="4542790" cy="59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558415" algn="l"/>
              </a:tabLst>
            </a:pPr>
            <a:r>
              <a:rPr sz="1200" spc="325" dirty="0">
                <a:latin typeface="LexiGulim"/>
                <a:cs typeface="LexiGulim"/>
              </a:rPr>
              <a:t>---------- </a:t>
            </a:r>
            <a:r>
              <a:rPr sz="1200" spc="95" dirty="0">
                <a:latin typeface="LexiGulim"/>
                <a:cs typeface="LexiGulim"/>
              </a:rPr>
              <a:t>시 </a:t>
            </a:r>
            <a:r>
              <a:rPr sz="1200" spc="80" dirty="0">
                <a:latin typeface="LexiGulim"/>
                <a:cs typeface="LexiGulim"/>
              </a:rPr>
              <a:t>험 </a:t>
            </a:r>
            <a:r>
              <a:rPr sz="1200" spc="65" dirty="0">
                <a:latin typeface="LexiGulim"/>
                <a:cs typeface="LexiGulim"/>
              </a:rPr>
              <a:t>분 </a:t>
            </a:r>
            <a:r>
              <a:rPr sz="1200" spc="80" dirty="0">
                <a:latin typeface="LexiGulim"/>
                <a:cs typeface="LexiGulim"/>
              </a:rPr>
              <a:t>석 결 </a:t>
            </a:r>
            <a:r>
              <a:rPr sz="1200" spc="95" dirty="0">
                <a:latin typeface="LexiGulim"/>
                <a:cs typeface="LexiGulim"/>
              </a:rPr>
              <a:t> </a:t>
            </a:r>
            <a:r>
              <a:rPr sz="1200" spc="35" dirty="0">
                <a:latin typeface="LexiGulim"/>
                <a:cs typeface="LexiGulim"/>
              </a:rPr>
              <a:t>과</a:t>
            </a:r>
            <a:r>
              <a:rPr sz="1200" spc="204" dirty="0">
                <a:latin typeface="LexiGulim"/>
                <a:cs typeface="LexiGulim"/>
              </a:rPr>
              <a:t> </a:t>
            </a:r>
            <a:r>
              <a:rPr sz="1200" spc="65" dirty="0">
                <a:latin typeface="LexiGulim"/>
                <a:cs typeface="LexiGulim"/>
              </a:rPr>
              <a:t>는	</a:t>
            </a:r>
            <a:r>
              <a:rPr sz="1200" spc="35" dirty="0">
                <a:latin typeface="LexiGulim"/>
                <a:cs typeface="LexiGulim"/>
              </a:rPr>
              <a:t>다 </a:t>
            </a:r>
            <a:r>
              <a:rPr sz="1200" spc="65" dirty="0">
                <a:latin typeface="LexiGulim"/>
                <a:cs typeface="LexiGulim"/>
              </a:rPr>
              <a:t>음 </a:t>
            </a:r>
            <a:r>
              <a:rPr sz="1200" spc="35" dirty="0">
                <a:latin typeface="LexiGulim"/>
                <a:cs typeface="LexiGulim"/>
              </a:rPr>
              <a:t>과 같 </a:t>
            </a:r>
            <a:r>
              <a:rPr sz="1200" spc="65" dirty="0">
                <a:latin typeface="LexiGulim"/>
                <a:cs typeface="LexiGulim"/>
              </a:rPr>
              <a:t>음</a:t>
            </a:r>
            <a:r>
              <a:rPr sz="1200" spc="300" dirty="0">
                <a:latin typeface="LexiGulim"/>
                <a:cs typeface="LexiGulim"/>
              </a:rPr>
              <a:t> </a:t>
            </a:r>
            <a:r>
              <a:rPr sz="1200" spc="325" dirty="0">
                <a:latin typeface="LexiGulim"/>
                <a:cs typeface="LexiGulim"/>
              </a:rPr>
              <a:t>----------</a:t>
            </a:r>
            <a:endParaRPr sz="1200" dirty="0">
              <a:latin typeface="LexiGulim"/>
              <a:cs typeface="LexiGulim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00" dirty="0">
              <a:latin typeface="LexiGulim"/>
              <a:cs typeface="LexiGulim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LexiGulim"/>
                <a:cs typeface="LexiGulim"/>
              </a:rPr>
              <a:t>&lt;</a:t>
            </a:r>
            <a:r>
              <a:rPr lang="en-US" sz="1200" dirty="0">
                <a:latin typeface="LexiGulim"/>
                <a:cs typeface="LexiGulim"/>
              </a:rPr>
              <a:t>EPU Film </a:t>
            </a:r>
            <a:r>
              <a:rPr lang="ko-KR" altLang="en-US" sz="1200" dirty="0">
                <a:latin typeface="LexiGulim"/>
                <a:cs typeface="LexiGulim"/>
              </a:rPr>
              <a:t>투과율 </a:t>
            </a:r>
            <a:r>
              <a:rPr lang="en-US" altLang="ko-KR" sz="1200" dirty="0">
                <a:latin typeface="LexiGulim"/>
                <a:cs typeface="LexiGulim"/>
              </a:rPr>
              <a:t>Test</a:t>
            </a:r>
            <a:r>
              <a:rPr sz="1200" dirty="0">
                <a:latin typeface="LexiGulim"/>
                <a:cs typeface="LexiGulim"/>
              </a:rPr>
              <a:t>＞</a:t>
            </a:r>
            <a:endParaRPr lang="en-US" sz="1200" dirty="0">
              <a:latin typeface="LexiGulim"/>
              <a:cs typeface="LexiGulim"/>
            </a:endParaRPr>
          </a:p>
        </p:txBody>
      </p:sp>
    </p:spTree>
    <p:extLst>
      <p:ext uri="{BB962C8B-B14F-4D97-AF65-F5344CB8AC3E}">
        <p14:creationId xmlns:p14="http://schemas.microsoft.com/office/powerpoint/2010/main" val="116436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투과율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0FCB2E-158C-464F-9E66-5AB0EE38F9E9}"/>
              </a:ext>
            </a:extLst>
          </p:cNvPr>
          <p:cNvGraphicFramePr>
            <a:graphicFrameLocks noGrp="1"/>
          </p:cNvGraphicFramePr>
          <p:nvPr/>
        </p:nvGraphicFramePr>
        <p:xfrm>
          <a:off x="5601560" y="1166813"/>
          <a:ext cx="3290920" cy="5502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9207176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8683164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30761785"/>
                    </a:ext>
                  </a:extLst>
                </a:gridCol>
                <a:gridCol w="723911">
                  <a:extLst>
                    <a:ext uri="{9D8B030D-6E8A-4147-A177-3AD203B41FA5}">
                      <a16:colId xmlns:a16="http://schemas.microsoft.com/office/drawing/2014/main" val="2012473482"/>
                    </a:ext>
                  </a:extLst>
                </a:gridCol>
                <a:gridCol w="838817">
                  <a:extLst>
                    <a:ext uri="{9D8B030D-6E8A-4147-A177-3AD203B41FA5}">
                      <a16:colId xmlns:a16="http://schemas.microsoft.com/office/drawing/2014/main" val="2027960961"/>
                    </a:ext>
                  </a:extLst>
                </a:gridCol>
              </a:tblGrid>
              <a:tr h="1547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스펙트럼 </a:t>
                      </a:r>
                      <a:r>
                        <a:rPr lang="en-US" altLang="ko-KR" sz="900" u="none" strike="noStrike" dirty="0">
                          <a:effectLst/>
                        </a:rPr>
                        <a:t>(%</a:t>
                      </a:r>
                      <a:r>
                        <a:rPr lang="en-US" sz="900" u="none" strike="noStrike" dirty="0">
                          <a:effectLst/>
                        </a:rPr>
                        <a:t>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4253670642"/>
                  </a:ext>
                </a:extLst>
              </a:tr>
              <a:tr h="2401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파장 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nm)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EPU(KAPS)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삼부</a:t>
                      </a:r>
                      <a:r>
                        <a:rPr lang="en-US" sz="900" u="none" strike="noStrike">
                          <a:effectLst/>
                        </a:rPr>
                        <a:t>TPU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한국유화</a:t>
                      </a:r>
                      <a:r>
                        <a:rPr lang="en-US" sz="900" u="none" strike="noStrike">
                          <a:effectLst/>
                        </a:rPr>
                        <a:t>TPU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3144655663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100.61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486447720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361786267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401304418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91.61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3253267219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91.35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175777843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465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90.79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557098842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470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89.58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725394771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229051869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98.85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88.95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88.47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33587884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89.83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493977162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490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04604659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101.06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92.31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776881976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66485719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017739318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465279872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814806026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88.98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496115928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83.5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88.69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212049442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83.77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359833223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947552430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101.03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93.32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814847711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101.26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93.73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84.99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577233446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101.25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93.74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85.02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91.36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1834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101.1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93.47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84.94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788737517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100.96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93.03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744053098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565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90.74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566670349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570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90.69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941869348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90.62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322907184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90.54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56530463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84.79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90.46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375380038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590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90.39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501038680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90.39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367257197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84.84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90.62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901632525"/>
                  </a:ext>
                </a:extLst>
              </a:tr>
            </a:tbl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7FF8C792-080A-435D-BBB3-7B0FB155DDD1}"/>
              </a:ext>
            </a:extLst>
          </p:cNvPr>
          <p:cNvGraphicFramePr>
            <a:graphicFrameLocks/>
          </p:cNvGraphicFramePr>
          <p:nvPr/>
        </p:nvGraphicFramePr>
        <p:xfrm>
          <a:off x="521796" y="39064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8739928-BA69-4D9A-ADBB-1C23786AAF2A}"/>
              </a:ext>
            </a:extLst>
          </p:cNvPr>
          <p:cNvSpPr/>
          <p:nvPr/>
        </p:nvSpPr>
        <p:spPr>
          <a:xfrm>
            <a:off x="3491880" y="4293096"/>
            <a:ext cx="288032" cy="2016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A349D6-5A68-416A-9C11-E592F50D8C2F}"/>
              </a:ext>
            </a:extLst>
          </p:cNvPr>
          <p:cNvSpPr txBox="1"/>
          <p:nvPr/>
        </p:nvSpPr>
        <p:spPr>
          <a:xfrm>
            <a:off x="179512" y="1270501"/>
            <a:ext cx="532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</a:t>
            </a:r>
            <a:r>
              <a:rPr lang="ko-KR" altLang="en-US" sz="1200" b="1" dirty="0">
                <a:latin typeface="+mj-ea"/>
                <a:ea typeface="+mj-ea"/>
              </a:rPr>
              <a:t> 투과율</a:t>
            </a:r>
            <a:r>
              <a:rPr lang="en-US" altLang="ko-KR" sz="1200" b="1" dirty="0">
                <a:latin typeface="+mj-ea"/>
                <a:ea typeface="+mj-ea"/>
              </a:rPr>
              <a:t> Test </a:t>
            </a:r>
            <a:endParaRPr lang="en-US" altLang="ko-KR" sz="12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    - </a:t>
            </a:r>
            <a:r>
              <a:rPr lang="en-US" altLang="ko-KR" sz="1200" b="1" dirty="0">
                <a:latin typeface="+mj-ea"/>
                <a:ea typeface="+mj-ea"/>
              </a:rPr>
              <a:t>Test Condition : </a:t>
            </a:r>
            <a:r>
              <a:rPr lang="ko-KR" altLang="en-US" sz="1200" b="1" dirty="0">
                <a:latin typeface="+mj-ea"/>
                <a:ea typeface="+mj-ea"/>
              </a:rPr>
              <a:t>자외선 </a:t>
            </a:r>
            <a:r>
              <a:rPr lang="ko-KR" altLang="en-US" sz="1200" b="1" dirty="0" err="1">
                <a:latin typeface="+mj-ea"/>
                <a:ea typeface="+mj-ea"/>
              </a:rPr>
              <a:t>노광이</a:t>
            </a:r>
            <a:r>
              <a:rPr lang="ko-KR" altLang="en-US" sz="1200" b="1" dirty="0">
                <a:latin typeface="+mj-ea"/>
                <a:ea typeface="+mj-ea"/>
              </a:rPr>
              <a:t> 없는 상태에서 </a:t>
            </a:r>
            <a:r>
              <a:rPr lang="en-US" altLang="ko-KR" sz="1200" b="1" dirty="0">
                <a:latin typeface="+mj-ea"/>
                <a:ea typeface="+mj-ea"/>
              </a:rPr>
              <a:t>550nm</a:t>
            </a:r>
            <a:r>
              <a:rPr lang="ko-KR" altLang="en-US" sz="1200" b="1" dirty="0">
                <a:latin typeface="+mj-ea"/>
                <a:ea typeface="+mj-ea"/>
              </a:rPr>
              <a:t>의 투과율 측정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- Measurement : </a:t>
            </a:r>
            <a:r>
              <a:rPr lang="ko-KR" altLang="en-US" sz="1200" b="1" dirty="0">
                <a:latin typeface="+mj-ea"/>
                <a:ea typeface="+mj-ea"/>
              </a:rPr>
              <a:t>투과율 </a:t>
            </a:r>
            <a:r>
              <a:rPr lang="en-US" altLang="ko-KR" sz="1200" b="1" dirty="0">
                <a:latin typeface="+mj-ea"/>
                <a:ea typeface="+mj-ea"/>
              </a:rPr>
              <a:t>-&gt;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COLOR MASTER(</a:t>
            </a:r>
            <a:r>
              <a:rPr lang="en-US" altLang="ko-KR" sz="1200" b="1" dirty="0" err="1">
                <a:latin typeface="+mj-ea"/>
                <a:ea typeface="+mj-ea"/>
              </a:rPr>
              <a:t>shinco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  <a:endParaRPr lang="en-US" altLang="ko-KR" sz="1200" b="1" dirty="0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6799775-1A55-40B6-998F-F4C30E5A83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17731" r="2605" b="8656"/>
          <a:stretch/>
        </p:blipFill>
        <p:spPr>
          <a:xfrm>
            <a:off x="544190" y="2023037"/>
            <a:ext cx="2731666" cy="12982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F58AAE-348B-45C1-9640-6C78E5D505F5}"/>
              </a:ext>
            </a:extLst>
          </p:cNvPr>
          <p:cNvSpPr txBox="1"/>
          <p:nvPr/>
        </p:nvSpPr>
        <p:spPr>
          <a:xfrm>
            <a:off x="511560" y="3369562"/>
            <a:ext cx="3810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+mn-ea"/>
              </a:rPr>
              <a:t>&lt;</a:t>
            </a:r>
            <a:r>
              <a:rPr lang="ko-KR" altLang="en-US" sz="1050" dirty="0">
                <a:latin typeface="+mn-ea"/>
              </a:rPr>
              <a:t>투과율 측정</a:t>
            </a:r>
            <a:r>
              <a:rPr lang="en-US" altLang="ko-KR" sz="1050" dirty="0">
                <a:latin typeface="+mn-ea"/>
              </a:rPr>
              <a:t>&gt;</a:t>
            </a:r>
          </a:p>
          <a:p>
            <a:pPr>
              <a:defRPr/>
            </a:pPr>
            <a:r>
              <a:rPr lang="en-US" altLang="ko-KR" sz="1050" dirty="0">
                <a:latin typeface="+mn-ea"/>
              </a:rPr>
              <a:t>- Measurement  : Color Master(SCINCO)</a:t>
            </a:r>
          </a:p>
          <a:p>
            <a:pPr>
              <a:defRPr/>
            </a:pP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59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공정개발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단일공정일체화구조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CB8034-23A3-4900-9442-E490D3FA2329}"/>
              </a:ext>
            </a:extLst>
          </p:cNvPr>
          <p:cNvSpPr/>
          <p:nvPr/>
        </p:nvSpPr>
        <p:spPr>
          <a:xfrm>
            <a:off x="827584" y="1700808"/>
            <a:ext cx="7488831" cy="17019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E7A3C-ED30-4497-8EE5-086DADE21406}"/>
              </a:ext>
            </a:extLst>
          </p:cNvPr>
          <p:cNvSpPr txBox="1"/>
          <p:nvPr/>
        </p:nvSpPr>
        <p:spPr>
          <a:xfrm>
            <a:off x="850032" y="1958122"/>
            <a:ext cx="7488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단일공정 공정일체화구조의 목표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보호필름 옵션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 err="1">
                <a:latin typeface="+mn-ea"/>
              </a:rPr>
              <a:t>향균</a:t>
            </a:r>
            <a:r>
              <a:rPr lang="en-US" altLang="ko-KR" sz="1400" b="1" dirty="0">
                <a:latin typeface="+mn-ea"/>
              </a:rPr>
              <a:t>, AG)</a:t>
            </a:r>
            <a:r>
              <a:rPr lang="ko-KR" altLang="en-US" sz="1400" b="1" dirty="0">
                <a:latin typeface="+mn-ea"/>
              </a:rPr>
              <a:t>구조 단일공정 공정일체화</a:t>
            </a:r>
            <a:r>
              <a:rPr lang="en-US" altLang="ko-KR" sz="1400" b="1" dirty="0">
                <a:latin typeface="+mn-ea"/>
              </a:rPr>
              <a:t> 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2A26B-9937-4029-B226-D12E81B2196F}"/>
              </a:ext>
            </a:extLst>
          </p:cNvPr>
          <p:cNvSpPr txBox="1"/>
          <p:nvPr/>
        </p:nvSpPr>
        <p:spPr>
          <a:xfrm>
            <a:off x="1284555" y="2540725"/>
            <a:ext cx="652768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EPU</a:t>
            </a:r>
            <a:r>
              <a:rPr lang="ko-KR" altLang="en-US" sz="1200" dirty="0">
                <a:latin typeface="+mn-ea"/>
              </a:rPr>
              <a:t>소재를 사용하여 제품을 </a:t>
            </a:r>
            <a:r>
              <a:rPr lang="ko-KR" altLang="en-US" sz="1200" dirty="0" err="1">
                <a:latin typeface="+mn-ea"/>
              </a:rPr>
              <a:t>생산할때</a:t>
            </a:r>
            <a:r>
              <a:rPr lang="ko-KR" altLang="en-US" sz="1200" dirty="0">
                <a:latin typeface="+mn-ea"/>
              </a:rPr>
              <a:t> 옵션으로 가져갈 </a:t>
            </a:r>
            <a:r>
              <a:rPr lang="ko-KR" altLang="en-US" sz="1200" dirty="0" err="1">
                <a:latin typeface="+mn-ea"/>
              </a:rPr>
              <a:t>향균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및 </a:t>
            </a:r>
            <a:r>
              <a:rPr lang="en-US" altLang="ko-KR" sz="1200" dirty="0">
                <a:latin typeface="+mn-ea"/>
              </a:rPr>
              <a:t>AG</a:t>
            </a:r>
            <a:r>
              <a:rPr lang="ko-KR" altLang="en-US" sz="1200" dirty="0">
                <a:latin typeface="+mn-ea"/>
              </a:rPr>
              <a:t>구조를 </a:t>
            </a:r>
            <a:r>
              <a:rPr lang="ko-KR" altLang="en-US" sz="1200" dirty="0" err="1">
                <a:latin typeface="+mn-ea"/>
              </a:rPr>
              <a:t>단일공정화하여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일체화시켜</a:t>
            </a:r>
            <a:r>
              <a:rPr lang="ko-KR" altLang="en-US" sz="1200" dirty="0">
                <a:latin typeface="+mn-ea"/>
              </a:rPr>
              <a:t> 별도의 후공정없이 생산하여 생산성 및 단가경쟁력 상승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82AF-CABF-44A6-8C21-21E5FBAAD28A}"/>
              </a:ext>
            </a:extLst>
          </p:cNvPr>
          <p:cNvSpPr txBox="1"/>
          <p:nvPr/>
        </p:nvSpPr>
        <p:spPr>
          <a:xfrm>
            <a:off x="395536" y="1066532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>
                <a:latin typeface="+mn-ea"/>
              </a:rPr>
              <a:t>단일공정 공정일체화구조 테스트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B89D9361-4366-4139-ADFF-8B8F6D8DBEA2}"/>
              </a:ext>
            </a:extLst>
          </p:cNvPr>
          <p:cNvSpPr txBox="1"/>
          <p:nvPr/>
        </p:nvSpPr>
        <p:spPr>
          <a:xfrm>
            <a:off x="838808" y="3918893"/>
            <a:ext cx="7511278" cy="1337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lang="ko-KR" altLang="en-US" sz="1200" spc="-40" dirty="0">
                <a:latin typeface="UKIJ CJK"/>
                <a:cs typeface="UKIJ CJK"/>
              </a:rPr>
              <a:t>시</a:t>
            </a:r>
            <a:r>
              <a:rPr sz="1200" spc="-40" dirty="0">
                <a:latin typeface="UKIJ CJK"/>
                <a:cs typeface="UKIJ CJK"/>
              </a:rPr>
              <a:t> 행 </a:t>
            </a:r>
            <a:r>
              <a:rPr sz="1200" spc="5" dirty="0">
                <a:latin typeface="UKIJ CJK"/>
                <a:cs typeface="UKIJ CJK"/>
              </a:rPr>
              <a:t>처</a:t>
            </a:r>
            <a:r>
              <a:rPr lang="en-US" sz="1200" spc="5" dirty="0">
                <a:latin typeface="UKIJ CJK"/>
                <a:cs typeface="UKIJ CJK"/>
              </a:rPr>
              <a:t> </a:t>
            </a:r>
            <a:r>
              <a:rPr sz="1200" spc="5" dirty="0">
                <a:latin typeface="UKIJ CJK"/>
                <a:cs typeface="UKIJ CJK"/>
              </a:rPr>
              <a:t>: </a:t>
            </a:r>
            <a:r>
              <a:rPr lang="en-US" sz="1200" spc="-25" dirty="0">
                <a:latin typeface="UKIJ CJK"/>
                <a:cs typeface="UKIJ CJK"/>
              </a:rPr>
              <a:t>KAPS </a:t>
            </a:r>
            <a:r>
              <a:rPr lang="ko-KR" altLang="en-US" sz="1200" spc="-25" dirty="0">
                <a:latin typeface="UKIJ CJK"/>
                <a:cs typeface="UKIJ CJK"/>
              </a:rPr>
              <a:t>연구소</a:t>
            </a:r>
            <a:endParaRPr lang="en-US" sz="1200" spc="-15" dirty="0">
              <a:latin typeface="UKIJ CJK"/>
              <a:cs typeface="UKIJ CJK"/>
            </a:endParaRPr>
          </a:p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sz="1200" spc="-10" dirty="0">
                <a:latin typeface="UKIJ CJK"/>
                <a:cs typeface="UKIJ CJK"/>
              </a:rPr>
              <a:t>시</a:t>
            </a:r>
            <a:r>
              <a:rPr lang="ko-KR" altLang="en-US" sz="1200" spc="-10" dirty="0">
                <a:latin typeface="UKIJ CJK"/>
                <a:cs typeface="UKIJ CJK"/>
              </a:rPr>
              <a:t>편</a:t>
            </a:r>
            <a:r>
              <a:rPr 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: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ko-KR" altLang="en-US" sz="1200" spc="-10" dirty="0" err="1">
                <a:latin typeface="UKIJ CJK"/>
                <a:cs typeface="UKIJ CJK"/>
              </a:rPr>
              <a:t>무기재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EPU Film</a:t>
            </a:r>
            <a:endParaRPr lang="ko-KR" altLang="en-US" sz="1200" spc="-1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ko-KR" altLang="en-US" sz="1700" spc="-50" dirty="0">
                <a:latin typeface="UKIJ CJK"/>
                <a:cs typeface="UKIJ CJK"/>
              </a:rPr>
              <a:t>                           </a:t>
            </a:r>
            <a:endParaRPr lang="en-US" altLang="ko-KR" sz="1700" spc="-5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en-US" altLang="ko-KR" sz="1700" spc="-50" dirty="0">
                <a:latin typeface="UKIJ CJK"/>
                <a:cs typeface="UKIJ CJK"/>
              </a:rPr>
              <a:t>                          </a:t>
            </a:r>
            <a:r>
              <a:rPr lang="ko-KR" altLang="en-US" sz="1700" spc="-50" dirty="0">
                <a:latin typeface="UKIJ CJK"/>
                <a:cs typeface="UKIJ CJK"/>
              </a:rPr>
              <a:t>       </a:t>
            </a:r>
            <a:r>
              <a:rPr lang="ko-KR" altLang="en-US" sz="2400" u="sng" spc="-50" dirty="0">
                <a:latin typeface="UKIJ CJK"/>
                <a:cs typeface="UKIJ CJK"/>
              </a:rPr>
              <a:t>시 </a:t>
            </a:r>
            <a:r>
              <a:rPr lang="ko-KR" altLang="en-US" sz="2400" u="sng" spc="-50" dirty="0" err="1">
                <a:latin typeface="UKIJ CJK"/>
                <a:cs typeface="UKIJ CJK"/>
              </a:rPr>
              <a:t>험</a:t>
            </a:r>
            <a:r>
              <a:rPr lang="ko-KR" altLang="en-US" sz="2400" u="sng" spc="-50" dirty="0">
                <a:latin typeface="UKIJ CJK"/>
                <a:cs typeface="UKIJ CJK"/>
              </a:rPr>
              <a:t> 결</a:t>
            </a:r>
            <a:r>
              <a:rPr lang="ko-KR" altLang="en-US" sz="2400" u="sng" spc="10" dirty="0">
                <a:latin typeface="UKIJ CJK"/>
                <a:cs typeface="UKIJ CJK"/>
              </a:rPr>
              <a:t> </a:t>
            </a:r>
            <a:r>
              <a:rPr lang="ko-KR" altLang="en-US" sz="2400" u="sng" spc="-50" dirty="0">
                <a:latin typeface="UKIJ CJK"/>
                <a:cs typeface="UKIJ CJK"/>
              </a:rPr>
              <a:t>과</a:t>
            </a:r>
            <a:endParaRPr lang="ko-KR" altLang="en-US" sz="1700" u="sng" dirty="0">
              <a:latin typeface="UKIJ CJK"/>
              <a:cs typeface="UKIJ CJK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A34492F1-E196-45CE-AAAC-24CBA4F16034}"/>
              </a:ext>
            </a:extLst>
          </p:cNvPr>
          <p:cNvSpPr txBox="1"/>
          <p:nvPr/>
        </p:nvSpPr>
        <p:spPr>
          <a:xfrm>
            <a:off x="2323052" y="5713551"/>
            <a:ext cx="4542790" cy="59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558415" algn="l"/>
              </a:tabLst>
            </a:pPr>
            <a:r>
              <a:rPr sz="1200" spc="325" dirty="0">
                <a:latin typeface="LexiGulim"/>
                <a:cs typeface="LexiGulim"/>
              </a:rPr>
              <a:t>---------- </a:t>
            </a:r>
            <a:r>
              <a:rPr sz="1200" spc="95" dirty="0">
                <a:latin typeface="LexiGulim"/>
                <a:cs typeface="LexiGulim"/>
              </a:rPr>
              <a:t>시 </a:t>
            </a:r>
            <a:r>
              <a:rPr sz="1200" spc="80" dirty="0">
                <a:latin typeface="LexiGulim"/>
                <a:cs typeface="LexiGulim"/>
              </a:rPr>
              <a:t>험 </a:t>
            </a:r>
            <a:r>
              <a:rPr sz="1200" spc="65" dirty="0">
                <a:latin typeface="LexiGulim"/>
                <a:cs typeface="LexiGulim"/>
              </a:rPr>
              <a:t>분 </a:t>
            </a:r>
            <a:r>
              <a:rPr sz="1200" spc="80" dirty="0">
                <a:latin typeface="LexiGulim"/>
                <a:cs typeface="LexiGulim"/>
              </a:rPr>
              <a:t>석 결 </a:t>
            </a:r>
            <a:r>
              <a:rPr sz="1200" spc="95" dirty="0">
                <a:latin typeface="LexiGulim"/>
                <a:cs typeface="LexiGulim"/>
              </a:rPr>
              <a:t> </a:t>
            </a:r>
            <a:r>
              <a:rPr sz="1200" spc="35" dirty="0">
                <a:latin typeface="LexiGulim"/>
                <a:cs typeface="LexiGulim"/>
              </a:rPr>
              <a:t>과</a:t>
            </a:r>
            <a:r>
              <a:rPr sz="1200" spc="204" dirty="0">
                <a:latin typeface="LexiGulim"/>
                <a:cs typeface="LexiGulim"/>
              </a:rPr>
              <a:t> </a:t>
            </a:r>
            <a:r>
              <a:rPr sz="1200" spc="65" dirty="0">
                <a:latin typeface="LexiGulim"/>
                <a:cs typeface="LexiGulim"/>
              </a:rPr>
              <a:t>는	</a:t>
            </a:r>
            <a:r>
              <a:rPr sz="1200" spc="35" dirty="0">
                <a:latin typeface="LexiGulim"/>
                <a:cs typeface="LexiGulim"/>
              </a:rPr>
              <a:t>다 </a:t>
            </a:r>
            <a:r>
              <a:rPr sz="1200" spc="65" dirty="0">
                <a:latin typeface="LexiGulim"/>
                <a:cs typeface="LexiGulim"/>
              </a:rPr>
              <a:t>음 </a:t>
            </a:r>
            <a:r>
              <a:rPr sz="1200" spc="35" dirty="0">
                <a:latin typeface="LexiGulim"/>
                <a:cs typeface="LexiGulim"/>
              </a:rPr>
              <a:t>과 같 </a:t>
            </a:r>
            <a:r>
              <a:rPr sz="1200" spc="65" dirty="0">
                <a:latin typeface="LexiGulim"/>
                <a:cs typeface="LexiGulim"/>
              </a:rPr>
              <a:t>음</a:t>
            </a:r>
            <a:r>
              <a:rPr sz="1200" spc="300" dirty="0">
                <a:latin typeface="LexiGulim"/>
                <a:cs typeface="LexiGulim"/>
              </a:rPr>
              <a:t> </a:t>
            </a:r>
            <a:r>
              <a:rPr sz="1200" spc="325" dirty="0">
                <a:latin typeface="LexiGulim"/>
                <a:cs typeface="LexiGulim"/>
              </a:rPr>
              <a:t>----------</a:t>
            </a:r>
            <a:endParaRPr sz="1200" dirty="0">
              <a:latin typeface="LexiGulim"/>
              <a:cs typeface="LexiGulim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00" dirty="0">
              <a:latin typeface="LexiGulim"/>
              <a:cs typeface="LexiGulim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LexiGulim"/>
                <a:cs typeface="LexiGulim"/>
              </a:rPr>
              <a:t>&lt;</a:t>
            </a:r>
            <a:r>
              <a:rPr lang="en-US" sz="1200" dirty="0">
                <a:latin typeface="LexiGulim"/>
                <a:cs typeface="LexiGulim"/>
              </a:rPr>
              <a:t>EPU Film </a:t>
            </a:r>
            <a:r>
              <a:rPr lang="ko-KR" altLang="en-US" sz="1200" dirty="0">
                <a:latin typeface="LexiGulim"/>
                <a:cs typeface="LexiGulim"/>
              </a:rPr>
              <a:t>단일공정 공정일체화 </a:t>
            </a:r>
            <a:r>
              <a:rPr lang="en-US" altLang="ko-KR" sz="1200" dirty="0">
                <a:latin typeface="LexiGulim"/>
                <a:cs typeface="LexiGulim"/>
              </a:rPr>
              <a:t>Test</a:t>
            </a:r>
            <a:r>
              <a:rPr sz="1200" dirty="0">
                <a:latin typeface="LexiGulim"/>
                <a:cs typeface="LexiGulim"/>
              </a:rPr>
              <a:t>＞</a:t>
            </a:r>
            <a:endParaRPr lang="en-US" sz="1200" dirty="0">
              <a:latin typeface="LexiGulim"/>
              <a:cs typeface="LexiGulim"/>
            </a:endParaRPr>
          </a:p>
        </p:txBody>
      </p:sp>
    </p:spTree>
    <p:extLst>
      <p:ext uri="{BB962C8B-B14F-4D97-AF65-F5344CB8AC3E}">
        <p14:creationId xmlns:p14="http://schemas.microsoft.com/office/powerpoint/2010/main" val="3563785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66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현대의 모바일 디스플레이 디바이스는 기존의 평면형 구조에서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차적으로는 구부리거나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차적으로 접거나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(Foldable) Roll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형태로 구현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(Rollable)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하는 형태</a:t>
            </a:r>
            <a:r>
              <a:rPr lang="ko-KR" altLang="en-US" sz="1400" dirty="0">
                <a:latin typeface="+mn-ea"/>
              </a:rPr>
              <a:t>로 진화를 거듭하고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이러한 디스플레이 디바이스는 기술의 진보와 발맞추어 평면타입에서 롤처럼 말거나 접을 수 있는 형태로 구조가 변화되고 있고 이에 맞는 소재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부품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장비의 필요성이 크게 증가하고 있는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그러나 가장 최신버전인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UTG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적용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폴버블폰의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경우 상당한 기술진보를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이루엇음에도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불구하고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커버윈도우가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워낙 얇아 내구성에 대한 문제가 발생하고 다양한 매체에서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부각</a:t>
            </a:r>
            <a:r>
              <a:rPr lang="ko-KR" altLang="en-US" sz="1400" dirty="0" err="1">
                <a:latin typeface="+mn-ea"/>
              </a:rPr>
              <a:t>되고있는</a:t>
            </a:r>
            <a:r>
              <a:rPr lang="ko-KR" altLang="en-US" sz="1400" dirty="0">
                <a:latin typeface="+mn-ea"/>
              </a:rPr>
              <a:t>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시장 수요에 맞추어 내구성을 향상시키기 위한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커버윈도우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보호를 위한 보호필름의 필요성이 크게 증가</a:t>
            </a:r>
            <a:r>
              <a:rPr lang="ko-KR" altLang="en-US" sz="1400" dirty="0">
                <a:latin typeface="+mn-ea"/>
              </a:rPr>
              <a:t>하고 있는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본 과제에서는 이러한 </a:t>
            </a:r>
            <a:r>
              <a:rPr lang="ko-KR" altLang="en-US" sz="1400" dirty="0" err="1">
                <a:latin typeface="+mn-ea"/>
              </a:rPr>
              <a:t>폴더블이나</a:t>
            </a:r>
            <a:r>
              <a:rPr lang="ko-KR" altLang="en-US" sz="1400" dirty="0">
                <a:latin typeface="+mn-ea"/>
              </a:rPr>
              <a:t> 향후 출시될 다양한 </a:t>
            </a:r>
            <a:r>
              <a:rPr lang="ko-KR" altLang="en-US" sz="1400" dirty="0" err="1">
                <a:latin typeface="+mn-ea"/>
              </a:rPr>
              <a:t>자유곡면</a:t>
            </a:r>
            <a:r>
              <a:rPr lang="ko-KR" altLang="en-US" sz="1400" dirty="0">
                <a:latin typeface="+mn-ea"/>
              </a:rPr>
              <a:t> 디스플레이 디바이스 제품의 표면을 효과적으로 보호하여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내구력을 향상시키면서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내황변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특성과 같은 고신뢰성과 표면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눈부심방지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특성의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Anti-Glare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기능 및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향균기능까지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갖춘 보호필름을 개발 </a:t>
            </a:r>
            <a:r>
              <a:rPr lang="ko-KR" altLang="en-US" sz="1400" dirty="0">
                <a:latin typeface="+mn-ea"/>
              </a:rPr>
              <a:t>하고자 함이다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24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1. </a:t>
            </a:r>
            <a:r>
              <a:rPr lang="ko-KR" altLang="en-US" sz="1600" b="1" dirty="0">
                <a:latin typeface="+mn-ea"/>
              </a:rPr>
              <a:t>표면 내구성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현재 적용중인 </a:t>
            </a:r>
            <a:r>
              <a:rPr lang="en-US" altLang="ko-KR" sz="1400" dirty="0">
                <a:latin typeface="+mn-ea"/>
              </a:rPr>
              <a:t>UTG</a:t>
            </a:r>
            <a:r>
              <a:rPr lang="ko-KR" altLang="en-US" sz="1400" dirty="0">
                <a:latin typeface="+mn-ea"/>
              </a:rPr>
              <a:t>적용 </a:t>
            </a:r>
            <a:r>
              <a:rPr lang="ko-KR" altLang="en-US" sz="1400" dirty="0" err="1">
                <a:latin typeface="+mn-ea"/>
              </a:rPr>
              <a:t>폴더블폰의</a:t>
            </a:r>
            <a:r>
              <a:rPr lang="ko-KR" altLang="en-US" sz="1400" dirty="0">
                <a:latin typeface="+mn-ea"/>
              </a:rPr>
              <a:t> 표면 내구성이 기술 진보에 비해 여전히 이슈화 되고 있음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 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59C1F8D-5C14-4972-923E-C34999C9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96" y="2032547"/>
            <a:ext cx="6120085" cy="38995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861A97C-72C5-4C34-A9C5-6FA53A7AB718}"/>
              </a:ext>
            </a:extLst>
          </p:cNvPr>
          <p:cNvSpPr/>
          <p:nvPr/>
        </p:nvSpPr>
        <p:spPr>
          <a:xfrm>
            <a:off x="5508104" y="3429000"/>
            <a:ext cx="1944216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3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890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2. Folding</a:t>
            </a:r>
            <a:r>
              <a:rPr lang="ko-KR" altLang="en-US" sz="1600" b="1" dirty="0">
                <a:latin typeface="+mn-ea"/>
              </a:rPr>
              <a:t> 특성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현재 적용중인 </a:t>
            </a:r>
            <a:r>
              <a:rPr lang="en-US" altLang="ko-KR" sz="1400" dirty="0">
                <a:latin typeface="+mn-ea"/>
              </a:rPr>
              <a:t>UTG</a:t>
            </a:r>
            <a:r>
              <a:rPr lang="ko-KR" altLang="en-US" sz="1400" dirty="0">
                <a:latin typeface="+mn-ea"/>
              </a:rPr>
              <a:t>적용 </a:t>
            </a:r>
            <a:r>
              <a:rPr lang="ko-KR" altLang="en-US" sz="1400" dirty="0" err="1">
                <a:latin typeface="+mn-ea"/>
              </a:rPr>
              <a:t>폴더블폰의</a:t>
            </a:r>
            <a:r>
              <a:rPr lang="ko-KR" altLang="en-US" sz="1400" dirty="0">
                <a:latin typeface="+mn-ea"/>
              </a:rPr>
              <a:t> 표면 </a:t>
            </a:r>
            <a:r>
              <a:rPr lang="en-US" altLang="ko-KR" sz="1400" dirty="0">
                <a:latin typeface="+mn-ea"/>
              </a:rPr>
              <a:t>Folding</a:t>
            </a:r>
            <a:r>
              <a:rPr lang="ko-KR" altLang="en-US" sz="1400" dirty="0">
                <a:latin typeface="+mn-ea"/>
              </a:rPr>
              <a:t>특성이 기술 진보에 비해 여전히 이슈화 되고 있음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 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D0C698-D821-4975-BC1C-4EDBD89C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53684"/>
            <a:ext cx="7886898" cy="39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3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80000"/>
            <a:ext cx="8706254" cy="595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3. </a:t>
            </a:r>
            <a:r>
              <a:rPr lang="ko-KR" altLang="en-US" sz="1600" b="1" dirty="0" err="1">
                <a:latin typeface="+mn-ea"/>
              </a:rPr>
              <a:t>내황변성</a:t>
            </a:r>
            <a:endParaRPr lang="en-US" altLang="ko-KR" sz="16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- </a:t>
            </a:r>
            <a:r>
              <a:rPr lang="ko-KR" altLang="en-US" sz="1400" dirty="0">
                <a:latin typeface="+mn-ea"/>
              </a:rPr>
              <a:t>시중 판매되는 투명한 액정 보호필름들이 실사용시 시간이 지나면 자외선의 영향으로 노랗게 변하는      </a:t>
            </a:r>
            <a:r>
              <a:rPr lang="ko-KR" altLang="en-US" sz="1400" dirty="0" err="1">
                <a:latin typeface="+mn-ea"/>
              </a:rPr>
              <a:t>황변</a:t>
            </a:r>
            <a:r>
              <a:rPr lang="ko-KR" altLang="en-US" sz="1400" dirty="0">
                <a:latin typeface="+mn-ea"/>
              </a:rPr>
              <a:t> 현상을 보임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F1CF7A4-C80B-4500-83B9-1DF85DCD3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19" t="31221" r="42817" b="10326"/>
          <a:stretch/>
        </p:blipFill>
        <p:spPr>
          <a:xfrm>
            <a:off x="1657830" y="1772816"/>
            <a:ext cx="3384376" cy="37748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612DF-7111-4C6A-BC64-46EC0B0F7312}"/>
              </a:ext>
            </a:extLst>
          </p:cNvPr>
          <p:cNvSpPr txBox="1"/>
          <p:nvPr/>
        </p:nvSpPr>
        <p:spPr>
          <a:xfrm>
            <a:off x="5073655" y="4696342"/>
            <a:ext cx="407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실제 판매되는 시제품 자외선 </a:t>
            </a:r>
            <a:r>
              <a:rPr lang="ko-KR" altLang="en-US" sz="1200" dirty="0" err="1"/>
              <a:t>노출시</a:t>
            </a:r>
            <a:r>
              <a:rPr lang="ko-KR" altLang="en-US" sz="1200" dirty="0"/>
              <a:t> 진행된 </a:t>
            </a:r>
            <a:r>
              <a:rPr lang="ko-KR" altLang="en-US" sz="1200" dirty="0" err="1"/>
              <a:t>황변현상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273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연구목표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99639-4091-4908-B5AC-9FE7DE70C66F}"/>
              </a:ext>
            </a:extLst>
          </p:cNvPr>
          <p:cNvSpPr txBox="1"/>
          <p:nvPr/>
        </p:nvSpPr>
        <p:spPr>
          <a:xfrm>
            <a:off x="155912" y="944638"/>
            <a:ext cx="8706254" cy="557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고유연성 소재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를 통한 </a:t>
            </a:r>
            <a:r>
              <a:rPr lang="ko-KR" altLang="en-US" sz="1400" b="1" kern="0" spc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폴더블에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최적화된 </a:t>
            </a:r>
            <a:r>
              <a:rPr lang="ko-KR" altLang="en-US" sz="14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폴딩특성</a:t>
            </a:r>
            <a:r>
              <a:rPr lang="ko-KR" altLang="en-US" sz="14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 및 표면 내구성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확보</a:t>
            </a:r>
            <a:endParaRPr lang="ko-KR" altLang="en-US" sz="1400" b="1" kern="0" spc="0" dirty="0">
              <a:solidFill>
                <a:srgbClr val="000000"/>
              </a:solidFill>
              <a:effectLst/>
              <a:latin typeface="한양신명조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별도 기재없이 고탄성 기능성 소재인 </a:t>
            </a:r>
            <a:r>
              <a:rPr lang="en-US" altLang="ko-KR" sz="1600" b="1" kern="0" spc="-100" dirty="0"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EPU(Elastic Polyurethane) </a:t>
            </a:r>
            <a:r>
              <a:rPr lang="ko-KR" altLang="en-US" sz="1600" b="1" kern="0" spc="-100" dirty="0"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</a:t>
            </a:r>
            <a:r>
              <a:rPr lang="ko-KR" altLang="en-US" sz="1400" b="1" kern="0" spc="-100" dirty="0"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적용하여 표면 내구성 확보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폴더블에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적합한 고유연성 소재를 적용해 굽힘에 안정적인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밀착성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확보하여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Folding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 확보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AF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용 점착제 소재개발을 통해 굽힘에 안정적인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밀착성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확보하여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Folding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 확보</a:t>
            </a: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고신뢰성 및 다기능성</a:t>
            </a:r>
            <a:endParaRPr lang="ko-KR" altLang="en-US" sz="14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1200" b="1" u="sng" kern="0" spc="-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내황변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</a:t>
            </a:r>
            <a:endParaRPr lang="ko-KR" altLang="en-US" sz="12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소재개발을 통하여 기존 적용되던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소재들이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갖는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황변특성을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획기적으로 개선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항균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</a:t>
            </a:r>
            <a:endParaRPr lang="ko-KR" altLang="en-US" sz="12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 자체에 항균기능을 부여하여 별도의 후처리 없이도 항균기능 유지 가능 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kern="0" spc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광특성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및 시장경쟁력</a:t>
            </a:r>
            <a:endParaRPr lang="ko-KR" altLang="en-US" sz="14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Anti-Glare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난방사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방지 및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UV Imprinting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방식을 이용하여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비드리스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방식의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고내구성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표면 특성 구현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EPU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Anti-Glare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표면 및 </a:t>
            </a:r>
            <a:r>
              <a:rPr lang="ko-KR" altLang="en-US" sz="1200" b="1" u="sng" kern="0" spc="-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향균특성의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 일체화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구조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기존의 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AG,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향균특성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부여를 위한 전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후처리 불필요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가격경쟁력 확보 가능</a:t>
            </a: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630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96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본 과제를 통하여 개발하려는 </a:t>
            </a:r>
            <a:r>
              <a:rPr lang="en-US" altLang="ko-KR" sz="1400" b="1" u="sng" dirty="0">
                <a:latin typeface="+mn-ea"/>
              </a:rPr>
              <a:t>UV </a:t>
            </a:r>
            <a:r>
              <a:rPr lang="ko-KR" altLang="en-US" sz="1400" b="1" u="sng" dirty="0" err="1">
                <a:latin typeface="+mn-ea"/>
              </a:rPr>
              <a:t>임프린팅</a:t>
            </a:r>
            <a:r>
              <a:rPr lang="ko-KR" altLang="en-US" sz="1400" b="1" u="sng" dirty="0">
                <a:latin typeface="+mn-ea"/>
              </a:rPr>
              <a:t> 공정</a:t>
            </a:r>
            <a:r>
              <a:rPr lang="ko-KR" altLang="en-US" sz="1400" dirty="0">
                <a:latin typeface="+mn-ea"/>
              </a:rPr>
              <a:t>을 이용한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EPU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무기재타입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AG(Anti-Glare),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향균특성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일체구조형 보호필름</a:t>
            </a:r>
            <a:r>
              <a:rPr lang="ko-KR" altLang="en-US" sz="1400" dirty="0">
                <a:latin typeface="+mn-ea"/>
              </a:rPr>
              <a:t>의 경우 개발완료시 </a:t>
            </a:r>
            <a:r>
              <a:rPr lang="ko-KR" altLang="en-US" sz="1400" b="1" u="sng" dirty="0">
                <a:latin typeface="+mn-ea"/>
              </a:rPr>
              <a:t>우수한 품질 및 </a:t>
            </a:r>
            <a:r>
              <a:rPr lang="ko-KR" altLang="en-US" sz="1400" b="1" u="sng" dirty="0" err="1">
                <a:latin typeface="+mn-ea"/>
              </a:rPr>
              <a:t>공정단순화를</a:t>
            </a:r>
            <a:r>
              <a:rPr lang="ko-KR" altLang="en-US" sz="1400" b="1" u="sng" dirty="0">
                <a:latin typeface="+mn-ea"/>
              </a:rPr>
              <a:t> 통하여 제품의 경쟁력 확보가 가능</a:t>
            </a:r>
            <a:r>
              <a:rPr lang="ko-KR" altLang="en-US" sz="1400" dirty="0">
                <a:latin typeface="+mn-ea"/>
              </a:rPr>
              <a:t>할 것으로 예상됨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4F5238AD-7917-4237-A064-FE96FA22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48537" cy="231254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5585B4B8-5D47-4F87-849B-DB8A604A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653311"/>
            <a:ext cx="8448537" cy="179191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847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(EPU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소재개발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표면내구성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CB8034-23A3-4900-9442-E490D3FA2329}"/>
              </a:ext>
            </a:extLst>
          </p:cNvPr>
          <p:cNvSpPr/>
          <p:nvPr/>
        </p:nvSpPr>
        <p:spPr>
          <a:xfrm>
            <a:off x="827584" y="1700808"/>
            <a:ext cx="7488831" cy="17019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E7A3C-ED30-4497-8EE5-086DADE21406}"/>
              </a:ext>
            </a:extLst>
          </p:cNvPr>
          <p:cNvSpPr txBox="1"/>
          <p:nvPr/>
        </p:nvSpPr>
        <p:spPr>
          <a:xfrm>
            <a:off x="850032" y="1958122"/>
            <a:ext cx="7488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표면내구성</a:t>
            </a:r>
            <a:r>
              <a:rPr lang="ko-KR" altLang="en-US" sz="1400" b="1" dirty="0">
                <a:latin typeface="+mn-ea"/>
              </a:rPr>
              <a:t> 목표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스크레치</a:t>
            </a:r>
            <a:r>
              <a:rPr lang="ko-KR" altLang="en-US" sz="1400" b="1" dirty="0">
                <a:latin typeface="+mn-ea"/>
              </a:rPr>
              <a:t> 복원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눌림 복원에 자유로우며 기존제품 대비 우수특성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2A26B-9937-4029-B226-D12E81B2196F}"/>
              </a:ext>
            </a:extLst>
          </p:cNvPr>
          <p:cNvSpPr txBox="1"/>
          <p:nvPr/>
        </p:nvSpPr>
        <p:spPr>
          <a:xfrm>
            <a:off x="1284555" y="2540725"/>
            <a:ext cx="652768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스크레치</a:t>
            </a:r>
            <a:r>
              <a:rPr lang="ko-KR" altLang="en-US" sz="1200" dirty="0">
                <a:latin typeface="+mn-ea"/>
              </a:rPr>
              <a:t> 복원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삼성사</a:t>
            </a:r>
            <a:r>
              <a:rPr lang="ko-KR" altLang="en-US" sz="1200" dirty="0">
                <a:latin typeface="+mn-ea"/>
              </a:rPr>
              <a:t> 노트 </a:t>
            </a:r>
            <a:r>
              <a:rPr lang="en-US" altLang="ko-KR" sz="1200" dirty="0">
                <a:latin typeface="+mn-ea"/>
              </a:rPr>
              <a:t>Pen</a:t>
            </a:r>
            <a:r>
              <a:rPr lang="ko-KR" altLang="en-US" sz="1200" dirty="0">
                <a:latin typeface="+mn-ea"/>
              </a:rPr>
              <a:t>을 적용한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연필경도 테스트 진행하여 </a:t>
            </a:r>
            <a:r>
              <a:rPr lang="ko-KR" altLang="en-US" sz="1200" b="1" u="sng" dirty="0" err="1">
                <a:solidFill>
                  <a:srgbClr val="FF0000"/>
                </a:solidFill>
                <a:latin typeface="+mn-ea"/>
              </a:rPr>
              <a:t>스크레치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 후 복원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눌림 복원 </a:t>
            </a:r>
            <a:r>
              <a:rPr lang="en-US" altLang="ko-KR" sz="1200" dirty="0">
                <a:latin typeface="+mn-ea"/>
              </a:rPr>
              <a:t>: Shore A </a:t>
            </a:r>
            <a:r>
              <a:rPr lang="ko-KR" altLang="en-US" sz="1200" dirty="0" err="1">
                <a:latin typeface="+mn-ea"/>
              </a:rPr>
              <a:t>고무경도계</a:t>
            </a:r>
            <a:r>
              <a:rPr lang="ko-KR" altLang="en-US" sz="1200" dirty="0">
                <a:latin typeface="+mn-ea"/>
              </a:rPr>
              <a:t> 테스트 진행하여 눌림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복원 수치 </a:t>
            </a:r>
            <a:r>
              <a:rPr lang="en-US" altLang="ko-KR" sz="1200" b="1" u="sng" dirty="0">
                <a:solidFill>
                  <a:srgbClr val="FF0000"/>
                </a:solidFill>
                <a:latin typeface="+mn-ea"/>
              </a:rPr>
              <a:t>90 </a:t>
            </a:r>
            <a:r>
              <a:rPr lang="ko-KR" altLang="en-US" sz="1200" b="1" u="sng" dirty="0">
                <a:solidFill>
                  <a:srgbClr val="FF0000"/>
                </a:solidFill>
                <a:latin typeface="+mn-ea"/>
              </a:rPr>
              <a:t>이상 </a:t>
            </a:r>
            <a:r>
              <a:rPr lang="ko-KR" altLang="en-US" sz="1200" dirty="0">
                <a:latin typeface="+mn-ea"/>
              </a:rPr>
              <a:t>확보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82AF-CABF-44A6-8C21-21E5FBAAD28A}"/>
              </a:ext>
            </a:extLst>
          </p:cNvPr>
          <p:cNvSpPr txBox="1"/>
          <p:nvPr/>
        </p:nvSpPr>
        <p:spPr>
          <a:xfrm>
            <a:off x="395536" y="10665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 err="1">
                <a:latin typeface="+mn-ea"/>
              </a:rPr>
              <a:t>표면내구성</a:t>
            </a:r>
            <a:r>
              <a:rPr lang="ko-KR" altLang="en-US" b="1" dirty="0">
                <a:latin typeface="+mn-ea"/>
              </a:rPr>
              <a:t> 테스트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B89D9361-4366-4139-ADFF-8B8F6D8DBEA2}"/>
              </a:ext>
            </a:extLst>
          </p:cNvPr>
          <p:cNvSpPr txBox="1"/>
          <p:nvPr/>
        </p:nvSpPr>
        <p:spPr>
          <a:xfrm>
            <a:off x="838808" y="3918893"/>
            <a:ext cx="7511278" cy="1337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lang="ko-KR" altLang="en-US" sz="1200" spc="-40" dirty="0">
                <a:latin typeface="UKIJ CJK"/>
                <a:cs typeface="UKIJ CJK"/>
              </a:rPr>
              <a:t>시</a:t>
            </a:r>
            <a:r>
              <a:rPr sz="1200" spc="-40" dirty="0">
                <a:latin typeface="UKIJ CJK"/>
                <a:cs typeface="UKIJ CJK"/>
              </a:rPr>
              <a:t> 행 </a:t>
            </a:r>
            <a:r>
              <a:rPr sz="1200" spc="5" dirty="0">
                <a:latin typeface="UKIJ CJK"/>
                <a:cs typeface="UKIJ CJK"/>
              </a:rPr>
              <a:t>처</a:t>
            </a:r>
            <a:r>
              <a:rPr lang="en-US" sz="1200" spc="5" dirty="0">
                <a:latin typeface="UKIJ CJK"/>
                <a:cs typeface="UKIJ CJK"/>
              </a:rPr>
              <a:t> </a:t>
            </a:r>
            <a:r>
              <a:rPr sz="1200" spc="5" dirty="0">
                <a:latin typeface="UKIJ CJK"/>
                <a:cs typeface="UKIJ CJK"/>
              </a:rPr>
              <a:t>: </a:t>
            </a:r>
            <a:r>
              <a:rPr lang="en-US" sz="1200" spc="-25" dirty="0">
                <a:latin typeface="UKIJ CJK"/>
                <a:cs typeface="UKIJ CJK"/>
              </a:rPr>
              <a:t>KAPS </a:t>
            </a:r>
            <a:r>
              <a:rPr lang="ko-KR" altLang="en-US" sz="1200" spc="-25" dirty="0">
                <a:latin typeface="UKIJ CJK"/>
                <a:cs typeface="UKIJ CJK"/>
              </a:rPr>
              <a:t>연구소</a:t>
            </a:r>
            <a:endParaRPr lang="en-US" sz="1200" spc="-15" dirty="0">
              <a:latin typeface="UKIJ CJK"/>
              <a:cs typeface="UKIJ CJK"/>
            </a:endParaRPr>
          </a:p>
          <a:p>
            <a:pPr marL="12700" marR="1456055">
              <a:lnSpc>
                <a:spcPct val="133300"/>
              </a:lnSpc>
              <a:spcBef>
                <a:spcPts val="100"/>
              </a:spcBef>
            </a:pPr>
            <a:r>
              <a:rPr sz="1200" spc="-10" dirty="0">
                <a:latin typeface="UKIJ CJK"/>
                <a:cs typeface="UKIJ CJK"/>
              </a:rPr>
              <a:t>시</a:t>
            </a:r>
            <a:r>
              <a:rPr lang="ko-KR" altLang="en-US" sz="1200" spc="-10" dirty="0">
                <a:latin typeface="UKIJ CJK"/>
                <a:cs typeface="UKIJ CJK"/>
              </a:rPr>
              <a:t>편</a:t>
            </a:r>
            <a:r>
              <a:rPr 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: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ko-KR" altLang="en-US" sz="1200" spc="-10" dirty="0" err="1">
                <a:latin typeface="UKIJ CJK"/>
                <a:cs typeface="UKIJ CJK"/>
              </a:rPr>
              <a:t>무기재</a:t>
            </a:r>
            <a:r>
              <a:rPr lang="ko-KR" altLang="en-US" sz="1200" spc="-10" dirty="0">
                <a:latin typeface="UKIJ CJK"/>
                <a:cs typeface="UKIJ CJK"/>
              </a:rPr>
              <a:t> </a:t>
            </a:r>
            <a:r>
              <a:rPr lang="en-US" altLang="ko-KR" sz="1200" spc="-10" dirty="0">
                <a:latin typeface="UKIJ CJK"/>
                <a:cs typeface="UKIJ CJK"/>
              </a:rPr>
              <a:t>EPU Film</a:t>
            </a:r>
            <a:endParaRPr lang="ko-KR" altLang="en-US" sz="1200" spc="-1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ko-KR" altLang="en-US" sz="1700" spc="-50" dirty="0">
                <a:latin typeface="UKIJ CJK"/>
                <a:cs typeface="UKIJ CJK"/>
              </a:rPr>
              <a:t>                           </a:t>
            </a:r>
            <a:endParaRPr lang="en-US" altLang="ko-KR" sz="1700" spc="-50" dirty="0">
              <a:latin typeface="UKIJ CJK"/>
              <a:cs typeface="UKIJ CJK"/>
            </a:endParaRPr>
          </a:p>
          <a:p>
            <a:pPr marL="12700" marR="1456055" algn="ctr">
              <a:lnSpc>
                <a:spcPct val="133300"/>
              </a:lnSpc>
              <a:spcBef>
                <a:spcPts val="100"/>
              </a:spcBef>
            </a:pPr>
            <a:r>
              <a:rPr lang="en-US" altLang="ko-KR" sz="1700" spc="-50" dirty="0">
                <a:latin typeface="UKIJ CJK"/>
                <a:cs typeface="UKIJ CJK"/>
              </a:rPr>
              <a:t>                          </a:t>
            </a:r>
            <a:r>
              <a:rPr lang="ko-KR" altLang="en-US" sz="1700" spc="-50" dirty="0">
                <a:latin typeface="UKIJ CJK"/>
                <a:cs typeface="UKIJ CJK"/>
              </a:rPr>
              <a:t>       </a:t>
            </a:r>
            <a:r>
              <a:rPr lang="ko-KR" altLang="en-US" sz="2400" u="sng" spc="-50" dirty="0">
                <a:latin typeface="UKIJ CJK"/>
                <a:cs typeface="UKIJ CJK"/>
              </a:rPr>
              <a:t>시 </a:t>
            </a:r>
            <a:r>
              <a:rPr lang="ko-KR" altLang="en-US" sz="2400" u="sng" spc="-50" dirty="0" err="1">
                <a:latin typeface="UKIJ CJK"/>
                <a:cs typeface="UKIJ CJK"/>
              </a:rPr>
              <a:t>험</a:t>
            </a:r>
            <a:r>
              <a:rPr lang="ko-KR" altLang="en-US" sz="2400" u="sng" spc="-50" dirty="0">
                <a:latin typeface="UKIJ CJK"/>
                <a:cs typeface="UKIJ CJK"/>
              </a:rPr>
              <a:t> 결</a:t>
            </a:r>
            <a:r>
              <a:rPr lang="ko-KR" altLang="en-US" sz="2400" u="sng" spc="10" dirty="0">
                <a:latin typeface="UKIJ CJK"/>
                <a:cs typeface="UKIJ CJK"/>
              </a:rPr>
              <a:t> </a:t>
            </a:r>
            <a:r>
              <a:rPr lang="ko-KR" altLang="en-US" sz="2400" u="sng" spc="-50" dirty="0">
                <a:latin typeface="UKIJ CJK"/>
                <a:cs typeface="UKIJ CJK"/>
              </a:rPr>
              <a:t>과</a:t>
            </a:r>
            <a:endParaRPr lang="ko-KR" altLang="en-US" sz="1700" u="sng" dirty="0">
              <a:latin typeface="UKIJ CJK"/>
              <a:cs typeface="UKIJ CJK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A34492F1-E196-45CE-AAAC-24CBA4F16034}"/>
              </a:ext>
            </a:extLst>
          </p:cNvPr>
          <p:cNvSpPr txBox="1"/>
          <p:nvPr/>
        </p:nvSpPr>
        <p:spPr>
          <a:xfrm>
            <a:off x="2323052" y="5713551"/>
            <a:ext cx="4542790" cy="59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558415" algn="l"/>
              </a:tabLst>
            </a:pPr>
            <a:r>
              <a:rPr sz="1200" spc="325" dirty="0">
                <a:latin typeface="LexiGulim"/>
                <a:cs typeface="LexiGulim"/>
              </a:rPr>
              <a:t>---------- </a:t>
            </a:r>
            <a:r>
              <a:rPr sz="1200" spc="95" dirty="0">
                <a:latin typeface="LexiGulim"/>
                <a:cs typeface="LexiGulim"/>
              </a:rPr>
              <a:t>시 </a:t>
            </a:r>
            <a:r>
              <a:rPr sz="1200" spc="80" dirty="0">
                <a:latin typeface="LexiGulim"/>
                <a:cs typeface="LexiGulim"/>
              </a:rPr>
              <a:t>험 </a:t>
            </a:r>
            <a:r>
              <a:rPr sz="1200" spc="65" dirty="0">
                <a:latin typeface="LexiGulim"/>
                <a:cs typeface="LexiGulim"/>
              </a:rPr>
              <a:t>분 </a:t>
            </a:r>
            <a:r>
              <a:rPr sz="1200" spc="80" dirty="0">
                <a:latin typeface="LexiGulim"/>
                <a:cs typeface="LexiGulim"/>
              </a:rPr>
              <a:t>석 결 </a:t>
            </a:r>
            <a:r>
              <a:rPr sz="1200" spc="95" dirty="0">
                <a:latin typeface="LexiGulim"/>
                <a:cs typeface="LexiGulim"/>
              </a:rPr>
              <a:t> </a:t>
            </a:r>
            <a:r>
              <a:rPr sz="1200" spc="35" dirty="0">
                <a:latin typeface="LexiGulim"/>
                <a:cs typeface="LexiGulim"/>
              </a:rPr>
              <a:t>과</a:t>
            </a:r>
            <a:r>
              <a:rPr sz="1200" spc="204" dirty="0">
                <a:latin typeface="LexiGulim"/>
                <a:cs typeface="LexiGulim"/>
              </a:rPr>
              <a:t> </a:t>
            </a:r>
            <a:r>
              <a:rPr sz="1200" spc="65" dirty="0">
                <a:latin typeface="LexiGulim"/>
                <a:cs typeface="LexiGulim"/>
              </a:rPr>
              <a:t>는	</a:t>
            </a:r>
            <a:r>
              <a:rPr sz="1200" spc="35" dirty="0">
                <a:latin typeface="LexiGulim"/>
                <a:cs typeface="LexiGulim"/>
              </a:rPr>
              <a:t>다 </a:t>
            </a:r>
            <a:r>
              <a:rPr sz="1200" spc="65" dirty="0">
                <a:latin typeface="LexiGulim"/>
                <a:cs typeface="LexiGulim"/>
              </a:rPr>
              <a:t>음 </a:t>
            </a:r>
            <a:r>
              <a:rPr sz="1200" spc="35" dirty="0">
                <a:latin typeface="LexiGulim"/>
                <a:cs typeface="LexiGulim"/>
              </a:rPr>
              <a:t>과 같 </a:t>
            </a:r>
            <a:r>
              <a:rPr sz="1200" spc="65" dirty="0">
                <a:latin typeface="LexiGulim"/>
                <a:cs typeface="LexiGulim"/>
              </a:rPr>
              <a:t>음</a:t>
            </a:r>
            <a:r>
              <a:rPr sz="1200" spc="300" dirty="0">
                <a:latin typeface="LexiGulim"/>
                <a:cs typeface="LexiGulim"/>
              </a:rPr>
              <a:t> </a:t>
            </a:r>
            <a:r>
              <a:rPr sz="1200" spc="325" dirty="0">
                <a:latin typeface="LexiGulim"/>
                <a:cs typeface="LexiGulim"/>
              </a:rPr>
              <a:t>----------</a:t>
            </a:r>
            <a:endParaRPr sz="1200" dirty="0">
              <a:latin typeface="LexiGulim"/>
              <a:cs typeface="LexiGulim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00" dirty="0">
              <a:latin typeface="LexiGulim"/>
              <a:cs typeface="LexiGulim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LexiGulim"/>
                <a:cs typeface="LexiGulim"/>
              </a:rPr>
              <a:t>&lt;</a:t>
            </a:r>
            <a:r>
              <a:rPr lang="en-US" sz="1200" dirty="0">
                <a:latin typeface="LexiGulim"/>
                <a:cs typeface="LexiGulim"/>
              </a:rPr>
              <a:t>EPU Film </a:t>
            </a:r>
            <a:r>
              <a:rPr lang="ko-KR" altLang="en-US" sz="1200" dirty="0" err="1">
                <a:latin typeface="LexiGulim"/>
                <a:cs typeface="LexiGulim"/>
              </a:rPr>
              <a:t>표면내구성</a:t>
            </a:r>
            <a:r>
              <a:rPr lang="ko-KR" altLang="en-US" sz="1200" dirty="0">
                <a:latin typeface="LexiGulim"/>
                <a:cs typeface="LexiGulim"/>
              </a:rPr>
              <a:t> </a:t>
            </a:r>
            <a:r>
              <a:rPr lang="en-US" altLang="ko-KR" sz="1200" dirty="0">
                <a:latin typeface="LexiGulim"/>
                <a:cs typeface="LexiGulim"/>
              </a:rPr>
              <a:t>Test</a:t>
            </a:r>
            <a:r>
              <a:rPr sz="1200" dirty="0">
                <a:latin typeface="LexiGulim"/>
                <a:cs typeface="LexiGulim"/>
              </a:rPr>
              <a:t>＞</a:t>
            </a:r>
            <a:endParaRPr lang="en-US" sz="1200" dirty="0">
              <a:latin typeface="LexiGulim"/>
              <a:cs typeface="LexiGulim"/>
            </a:endParaRPr>
          </a:p>
        </p:txBody>
      </p:sp>
    </p:spTree>
    <p:extLst>
      <p:ext uri="{BB962C8B-B14F-4D97-AF65-F5344CB8AC3E}">
        <p14:creationId xmlns:p14="http://schemas.microsoft.com/office/powerpoint/2010/main" val="33055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8865</TotalTime>
  <Words>1796</Words>
  <Application>Microsoft Office PowerPoint</Application>
  <PresentationFormat>화면 슬라이드 쇼(4:3)</PresentationFormat>
  <Paragraphs>687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7" baseType="lpstr">
      <vt:lpstr>HY견고딕</vt:lpstr>
      <vt:lpstr>HY헤드라인M</vt:lpstr>
      <vt:lpstr>LexiGulim</vt:lpstr>
      <vt:lpstr>UKIJ CJK</vt:lpstr>
      <vt:lpstr>돋움</vt:lpstr>
      <vt:lpstr>돋움체</vt:lpstr>
      <vt:lpstr>맑은 고딕</vt:lpstr>
      <vt:lpstr>바른돋움 3</vt:lpstr>
      <vt:lpstr>-윤고딕330</vt:lpstr>
      <vt:lpstr>-윤고딕340</vt:lpstr>
      <vt:lpstr>한양신명조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유 용주</cp:lastModifiedBy>
  <cp:revision>410</cp:revision>
  <cp:lastPrinted>2019-09-16T00:28:29Z</cp:lastPrinted>
  <dcterms:created xsi:type="dcterms:W3CDTF">2017-03-29T07:13:25Z</dcterms:created>
  <dcterms:modified xsi:type="dcterms:W3CDTF">2022-05-05T02:34:01Z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