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4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8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9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0E27-953D-4009-9A5B-FD1E5D9B2955}" type="datetimeFigureOut">
              <a:rPr lang="ko-KR" altLang="en-US" smtClean="0"/>
              <a:t>2021-05-03-Mon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3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7651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400" b="1" dirty="0">
                <a:latin typeface="+mj-ea"/>
              </a:rPr>
              <a:t>1. </a:t>
            </a:r>
            <a:r>
              <a:rPr lang="ko-KR" altLang="en-US" sz="1400" b="1" dirty="0">
                <a:latin typeface="+mj-ea"/>
              </a:rPr>
              <a:t>교재에서 제공된  </a:t>
            </a:r>
            <a:r>
              <a:rPr lang="en-US" altLang="ko-KR" sz="1400" b="1" dirty="0">
                <a:latin typeface="+mj-ea"/>
              </a:rPr>
              <a:t>train_neuralnet.py </a:t>
            </a:r>
            <a:r>
              <a:rPr lang="ko-KR" altLang="en-US" sz="1400" b="1" dirty="0">
                <a:latin typeface="+mj-ea"/>
              </a:rPr>
              <a:t>를 수정하여  </a:t>
            </a:r>
            <a:r>
              <a:rPr lang="en-US" altLang="ko-KR" sz="1400" b="1" dirty="0">
                <a:latin typeface="+mj-ea"/>
              </a:rPr>
              <a:t>Batch </a:t>
            </a:r>
            <a:r>
              <a:rPr lang="ko-KR" altLang="en-US" sz="1400" b="1" dirty="0">
                <a:latin typeface="+mj-ea"/>
              </a:rPr>
              <a:t>사이즈를 변화 </a:t>
            </a:r>
            <a:r>
              <a:rPr lang="ko-KR" altLang="en-US" sz="1400" b="1" dirty="0" smtClean="0">
                <a:latin typeface="+mj-ea"/>
              </a:rPr>
              <a:t>시켜가며</a:t>
            </a:r>
            <a:r>
              <a:rPr lang="en-US" altLang="ko-KR" sz="1400" b="1" dirty="0" smtClean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훈련데이터와 테스트데이터에 대한  정확도 추이가 어떻게 바뀌는지 그래프와 함께 기술하시오</a:t>
            </a:r>
            <a:r>
              <a:rPr lang="en-US" altLang="ko-KR" sz="1400" b="1" dirty="0" smtClean="0">
                <a:latin typeface="+mj-ea"/>
              </a:rPr>
              <a:t>.</a:t>
            </a:r>
            <a:endParaRPr lang="ko-KR" altLang="en-US" sz="1400" b="1" dirty="0"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84628"/>
              </p:ext>
            </p:extLst>
          </p:nvPr>
        </p:nvGraphicFramePr>
        <p:xfrm>
          <a:off x="387529" y="477651"/>
          <a:ext cx="11416941" cy="5823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647">
                  <a:extLst>
                    <a:ext uri="{9D8B030D-6E8A-4147-A177-3AD203B41FA5}">
                      <a16:colId xmlns:a16="http://schemas.microsoft.com/office/drawing/2014/main" val="83513615"/>
                    </a:ext>
                  </a:extLst>
                </a:gridCol>
                <a:gridCol w="3805647">
                  <a:extLst>
                    <a:ext uri="{9D8B030D-6E8A-4147-A177-3AD203B41FA5}">
                      <a16:colId xmlns:a16="http://schemas.microsoft.com/office/drawing/2014/main" val="3412272051"/>
                    </a:ext>
                  </a:extLst>
                </a:gridCol>
                <a:gridCol w="3805647">
                  <a:extLst>
                    <a:ext uri="{9D8B030D-6E8A-4147-A177-3AD203B41FA5}">
                      <a16:colId xmlns:a16="http://schemas.microsoft.com/office/drawing/2014/main" val="1565567363"/>
                    </a:ext>
                  </a:extLst>
                </a:gridCol>
              </a:tblGrid>
              <a:tr h="33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Batch size : 10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Batch size : 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Batch size : 100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92194"/>
                  </a:ext>
                </a:extLst>
              </a:tr>
              <a:tr h="24876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04782"/>
                  </a:ext>
                </a:extLst>
              </a:tr>
              <a:tr h="410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Batch size : 300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Batch size : 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Batch size : 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52431"/>
                  </a:ext>
                </a:extLst>
              </a:tr>
              <a:tr h="25129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7439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47" t="1553"/>
          <a:stretch/>
        </p:blipFill>
        <p:spPr>
          <a:xfrm>
            <a:off x="4352652" y="954954"/>
            <a:ext cx="3547808" cy="23186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3" y="846805"/>
            <a:ext cx="3520745" cy="2363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2" y="883220"/>
            <a:ext cx="3505504" cy="23776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04" y="3835355"/>
            <a:ext cx="3513124" cy="23776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626" y="3827734"/>
            <a:ext cx="3520745" cy="238526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7514" y="6359990"/>
            <a:ext cx="11898084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Batch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Size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가 커질수록 정확도는 높아 지나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연산 시간이 더 오래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걸리는 걸 확인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할수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있었음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023" y="3827734"/>
            <a:ext cx="3490262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556" y="41111"/>
            <a:ext cx="12192000" cy="477651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dirty="0">
                <a:latin typeface="+mj-ea"/>
              </a:rPr>
              <a:t>2. Hidden neuron </a:t>
            </a:r>
            <a:r>
              <a:rPr lang="ko-KR" altLang="en-US" sz="1400" b="1" dirty="0">
                <a:latin typeface="+mj-ea"/>
              </a:rPr>
              <a:t>의 </a:t>
            </a:r>
            <a:r>
              <a:rPr lang="ko-KR" altLang="en-US" sz="1400" b="1" dirty="0" err="1">
                <a:latin typeface="+mj-ea"/>
              </a:rPr>
              <a:t>갯수를</a:t>
            </a:r>
            <a:r>
              <a:rPr lang="ko-KR" altLang="en-US" sz="1400" b="1" dirty="0">
                <a:latin typeface="+mj-ea"/>
              </a:rPr>
              <a:t> 변화 시켜가면서</a:t>
            </a:r>
            <a:r>
              <a:rPr lang="en-US" altLang="ko-KR" sz="1400" b="1" dirty="0">
                <a:latin typeface="+mj-ea"/>
              </a:rPr>
              <a:t>,  </a:t>
            </a:r>
            <a:r>
              <a:rPr lang="ko-KR" altLang="en-US" sz="1400" b="1" dirty="0">
                <a:latin typeface="+mj-ea"/>
              </a:rPr>
              <a:t>훈련데이터와 테스트데이터의 정확도 추이가 어떻게 바뀌는지 그래프와 함께 기술하시오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/>
            </a:r>
            <a:b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</a:b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19335"/>
              </p:ext>
            </p:extLst>
          </p:nvPr>
        </p:nvGraphicFramePr>
        <p:xfrm>
          <a:off x="387529" y="477651"/>
          <a:ext cx="11416941" cy="5823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647">
                  <a:extLst>
                    <a:ext uri="{9D8B030D-6E8A-4147-A177-3AD203B41FA5}">
                      <a16:colId xmlns:a16="http://schemas.microsoft.com/office/drawing/2014/main" val="83513615"/>
                    </a:ext>
                  </a:extLst>
                </a:gridCol>
                <a:gridCol w="3805647">
                  <a:extLst>
                    <a:ext uri="{9D8B030D-6E8A-4147-A177-3AD203B41FA5}">
                      <a16:colId xmlns:a16="http://schemas.microsoft.com/office/drawing/2014/main" val="3412272051"/>
                    </a:ext>
                  </a:extLst>
                </a:gridCol>
                <a:gridCol w="3805647">
                  <a:extLst>
                    <a:ext uri="{9D8B030D-6E8A-4147-A177-3AD203B41FA5}">
                      <a16:colId xmlns:a16="http://schemas.microsoft.com/office/drawing/2014/main" val="1565567363"/>
                    </a:ext>
                  </a:extLst>
                </a:gridCol>
              </a:tblGrid>
              <a:tr h="33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hidden size :10 (Batch</a:t>
                      </a:r>
                      <a:r>
                        <a:rPr lang="en-US" altLang="ko-KR" sz="1800" b="1" baseline="0" dirty="0" smtClean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 size :100)</a:t>
                      </a:r>
                      <a:endParaRPr lang="en-US" altLang="ko-KR" sz="1800" b="1" dirty="0" smtClean="0">
                        <a:solidFill>
                          <a:srgbClr val="595959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hidden size :10 (Batch</a:t>
                      </a:r>
                      <a:r>
                        <a:rPr lang="en-US" altLang="ko-KR" sz="1800" b="1" kern="1200" baseline="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 size :100)</a:t>
                      </a:r>
                      <a:endParaRPr lang="en-US" altLang="ko-KR" sz="1800" b="1" kern="1200" dirty="0" smtClean="0">
                        <a:solidFill>
                          <a:srgbClr val="595959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hidden size :50 (Batch</a:t>
                      </a:r>
                      <a:r>
                        <a:rPr lang="en-US" altLang="ko-KR" sz="1800" b="1" kern="1200" baseline="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 size :100)</a:t>
                      </a:r>
                      <a:endParaRPr lang="en-US" altLang="ko-KR" sz="1800" b="1" kern="1200" dirty="0" smtClean="0">
                        <a:solidFill>
                          <a:srgbClr val="595959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92194"/>
                  </a:ext>
                </a:extLst>
              </a:tr>
              <a:tr h="24876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04782"/>
                  </a:ext>
                </a:extLst>
              </a:tr>
              <a:tr h="410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hidden size :100 (Batch</a:t>
                      </a:r>
                      <a:r>
                        <a:rPr lang="en-US" altLang="ko-KR" sz="1800" b="1" kern="1200" baseline="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 size :100)</a:t>
                      </a:r>
                      <a:endParaRPr lang="en-US" altLang="ko-KR" sz="1800" b="1" kern="1200" dirty="0" smtClean="0">
                        <a:solidFill>
                          <a:srgbClr val="595959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hidden size :500 (Batch</a:t>
                      </a:r>
                      <a:r>
                        <a:rPr lang="en-US" altLang="ko-KR" sz="1800" b="1" kern="1200" baseline="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 size :100)</a:t>
                      </a:r>
                      <a:endParaRPr lang="en-US" altLang="ko-KR" sz="1800" b="1" kern="1200" dirty="0" smtClean="0">
                        <a:solidFill>
                          <a:srgbClr val="595959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hidden size :800 (Batch</a:t>
                      </a:r>
                      <a:r>
                        <a:rPr lang="en-US" altLang="ko-KR" sz="1800" b="1" kern="1200" baseline="0" dirty="0" smtClean="0">
                          <a:solidFill>
                            <a:srgbClr val="595959"/>
                          </a:solidFill>
                          <a:latin typeface="+mj-ea"/>
                          <a:ea typeface="+mn-ea"/>
                          <a:cs typeface="+mn-cs"/>
                        </a:rPr>
                        <a:t> size :100)</a:t>
                      </a:r>
                      <a:endParaRPr lang="en-US" altLang="ko-KR" sz="1800" b="1" kern="1200" dirty="0" smtClean="0">
                        <a:solidFill>
                          <a:srgbClr val="595959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52431"/>
                  </a:ext>
                </a:extLst>
              </a:tr>
              <a:tr h="25129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7439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7514" y="6359990"/>
            <a:ext cx="11898084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Hidden Size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가 커질수록 정확도는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높아지는 대신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batch size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와 비슷하게 시간이 증가함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11" y="871647"/>
            <a:ext cx="3520745" cy="24157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26" y="871646"/>
            <a:ext cx="3520745" cy="24157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8" y="3799201"/>
            <a:ext cx="3520745" cy="24081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" y="890697"/>
            <a:ext cx="3513124" cy="237764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626" y="3799201"/>
            <a:ext cx="3520745" cy="2370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952" y="3799200"/>
            <a:ext cx="3505504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3. </a:t>
            </a:r>
            <a:r>
              <a:rPr lang="ko-KR" altLang="en-US" sz="1400" b="1" dirty="0">
                <a:latin typeface="+mj-ea"/>
                <a:ea typeface="+mj-ea"/>
              </a:rPr>
              <a:t>위의  </a:t>
            </a:r>
            <a:r>
              <a:rPr lang="en-US" altLang="ko-KR" sz="1400" b="1" dirty="0">
                <a:latin typeface="+mj-ea"/>
                <a:ea typeface="+mj-ea"/>
              </a:rPr>
              <a:t>[1][2]</a:t>
            </a:r>
            <a:r>
              <a:rPr lang="ko-KR" altLang="en-US" sz="1400" b="1" dirty="0">
                <a:latin typeface="+mj-ea"/>
                <a:ea typeface="+mj-ea"/>
              </a:rPr>
              <a:t>에서 </a:t>
            </a:r>
            <a:r>
              <a:rPr lang="ko-KR" altLang="en-US" sz="1400" b="1" dirty="0" err="1">
                <a:latin typeface="+mj-ea"/>
                <a:ea typeface="+mj-ea"/>
              </a:rPr>
              <a:t>오버피팅</a:t>
            </a:r>
            <a:r>
              <a:rPr lang="ko-KR" altLang="en-US" sz="1400" b="1" dirty="0">
                <a:latin typeface="+mj-ea"/>
                <a:ea typeface="+mj-ea"/>
              </a:rPr>
              <a:t> 문제를 기술하시오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Batch Size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키울수록 정확도는 올라가나 학습 속도 증가되는 단점이 있고</a:t>
            </a:r>
            <a:endParaRPr lang="en-US" altLang="ko-KR" sz="1400" dirty="0" smtClean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Hidden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Size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증가시에는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정확도는 증가 하지만 일정 사이즈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이상일때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오히려 정확도 저하 되는 현상 보임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숫자가 커질수록 정확도는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올릴수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있으나 과도한 학습을 할 경우 정확도가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떨어지는걸로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보아 적절한 사이즈 선정 필요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87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223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1. 교재에서 제공된  train_neuralnet.py 를 수정하여  Batch 사이즈를 변화 시켜가며, 훈련데이터와 테스트데이터에 대한  정확도 추이가 어떻게 바뀌는지 그래프와 함께 기술하시오.</vt:lpstr>
      <vt:lpstr>2. Hidden neuron 의 갯수를 변화 시켜가면서,  훈련데이터와 테스트데이터의 정확도 추이가 어떻게 바뀌는지 그래프와 함께 기술하시오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교재에서 제공된  train_neuralnet.py 를 수정하여  Batch 사이즈를 변화 시켜가면, 훈련데이터와 테스트데이터에 대한  정확도 추이가 어떻게 바뀌는지 그래프와 함께 기술하시오. </dc:title>
  <dc:creator>고정재</dc:creator>
  <cp:lastModifiedBy>고정재</cp:lastModifiedBy>
  <cp:revision>11</cp:revision>
  <dcterms:created xsi:type="dcterms:W3CDTF">2021-05-03T13:11:45Z</dcterms:created>
  <dcterms:modified xsi:type="dcterms:W3CDTF">2021-05-03T14:24:00Z</dcterms:modified>
</cp:coreProperties>
</file>