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sldIdLst>
    <p:sldId id="256" r:id="rId5"/>
  </p:sldIdLst>
  <p:sldSz cx="43919775" cy="23760113"/>
  <p:notesSz cx="6858000" cy="9144000"/>
  <p:defaultTextStyle>
    <a:defPPr>
      <a:defRPr lang="it-IT"/>
    </a:defPPr>
    <a:lvl1pPr marL="0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108144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216290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324434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432579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540723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648867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757013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865157" algn="l" defTabSz="4216290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F5E3FF2-2C89-49D7-B43F-C6A15EE558A1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3"/>
    <p:restoredTop sz="94617"/>
  </p:normalViewPr>
  <p:slideViewPr>
    <p:cSldViewPr snapToGrid="0" snapToObjects="1">
      <p:cViewPr varScale="1">
        <p:scale>
          <a:sx n="28" d="100"/>
          <a:sy n="28" d="100"/>
        </p:scale>
        <p:origin x="24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9972" y="3888520"/>
            <a:ext cx="32939831" cy="8272039"/>
          </a:xfrm>
        </p:spPr>
        <p:txBody>
          <a:bodyPr anchor="b"/>
          <a:lstStyle>
            <a:lvl1pPr algn="ctr">
              <a:defRPr sz="2078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9972" y="12479561"/>
            <a:ext cx="32939831" cy="5736526"/>
          </a:xfrm>
        </p:spPr>
        <p:txBody>
          <a:bodyPr/>
          <a:lstStyle>
            <a:lvl1pPr marL="0" indent="0" algn="ctr">
              <a:buNone/>
              <a:defRPr sz="8315"/>
            </a:lvl1pPr>
            <a:lvl2pPr marL="1584015" indent="0" algn="ctr">
              <a:buNone/>
              <a:defRPr sz="6929"/>
            </a:lvl2pPr>
            <a:lvl3pPr marL="3168030" indent="0" algn="ctr">
              <a:buNone/>
              <a:defRPr sz="6236"/>
            </a:lvl3pPr>
            <a:lvl4pPr marL="4752045" indent="0" algn="ctr">
              <a:buNone/>
              <a:defRPr sz="5543"/>
            </a:lvl4pPr>
            <a:lvl5pPr marL="6336060" indent="0" algn="ctr">
              <a:buNone/>
              <a:defRPr sz="5543"/>
            </a:lvl5pPr>
            <a:lvl6pPr marL="7920076" indent="0" algn="ctr">
              <a:buNone/>
              <a:defRPr sz="5543"/>
            </a:lvl6pPr>
            <a:lvl7pPr marL="9504091" indent="0" algn="ctr">
              <a:buNone/>
              <a:defRPr sz="5543"/>
            </a:lvl7pPr>
            <a:lvl8pPr marL="11088106" indent="0" algn="ctr">
              <a:buNone/>
              <a:defRPr sz="5543"/>
            </a:lvl8pPr>
            <a:lvl9pPr marL="12672121" indent="0" algn="ctr">
              <a:buNone/>
              <a:defRPr sz="554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24/03/2025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24/03/2025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30089" y="1265006"/>
            <a:ext cx="9470201" cy="2013559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9485" y="1265006"/>
            <a:ext cx="27861607" cy="2013559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24/03/2025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24/03/2025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6610" y="5923532"/>
            <a:ext cx="37880806" cy="9883545"/>
          </a:xfrm>
        </p:spPr>
        <p:txBody>
          <a:bodyPr anchor="b"/>
          <a:lstStyle>
            <a:lvl1pPr>
              <a:defRPr sz="20788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6610" y="15900579"/>
            <a:ext cx="37880806" cy="5197523"/>
          </a:xfrm>
        </p:spPr>
        <p:txBody>
          <a:bodyPr/>
          <a:lstStyle>
            <a:lvl1pPr marL="0" indent="0">
              <a:buNone/>
              <a:defRPr sz="8315">
                <a:solidFill>
                  <a:schemeClr val="tx1">
                    <a:tint val="75000"/>
                  </a:schemeClr>
                </a:solidFill>
              </a:defRPr>
            </a:lvl1pPr>
            <a:lvl2pPr marL="1584015" indent="0">
              <a:buNone/>
              <a:defRPr sz="6929">
                <a:solidFill>
                  <a:schemeClr val="tx1">
                    <a:tint val="75000"/>
                  </a:schemeClr>
                </a:solidFill>
              </a:defRPr>
            </a:lvl2pPr>
            <a:lvl3pPr marL="3168030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3pPr>
            <a:lvl4pPr marL="4752045" indent="0">
              <a:buNone/>
              <a:defRPr sz="5543">
                <a:solidFill>
                  <a:schemeClr val="tx1">
                    <a:tint val="75000"/>
                  </a:schemeClr>
                </a:solidFill>
              </a:defRPr>
            </a:lvl4pPr>
            <a:lvl5pPr marL="6336060" indent="0">
              <a:buNone/>
              <a:defRPr sz="5543">
                <a:solidFill>
                  <a:schemeClr val="tx1">
                    <a:tint val="75000"/>
                  </a:schemeClr>
                </a:solidFill>
              </a:defRPr>
            </a:lvl5pPr>
            <a:lvl6pPr marL="7920076" indent="0">
              <a:buNone/>
              <a:defRPr sz="5543">
                <a:solidFill>
                  <a:schemeClr val="tx1">
                    <a:tint val="75000"/>
                  </a:schemeClr>
                </a:solidFill>
              </a:defRPr>
            </a:lvl6pPr>
            <a:lvl7pPr marL="9504091" indent="0">
              <a:buNone/>
              <a:defRPr sz="5543">
                <a:solidFill>
                  <a:schemeClr val="tx1">
                    <a:tint val="75000"/>
                  </a:schemeClr>
                </a:solidFill>
              </a:defRPr>
            </a:lvl7pPr>
            <a:lvl8pPr marL="11088106" indent="0">
              <a:buNone/>
              <a:defRPr sz="5543">
                <a:solidFill>
                  <a:schemeClr val="tx1">
                    <a:tint val="75000"/>
                  </a:schemeClr>
                </a:solidFill>
              </a:defRPr>
            </a:lvl8pPr>
            <a:lvl9pPr marL="12672121" indent="0">
              <a:buNone/>
              <a:defRPr sz="5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24/03/2025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9485" y="6325030"/>
            <a:ext cx="18665904" cy="150755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34386" y="6325030"/>
            <a:ext cx="18665904" cy="150755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24/03/2025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205" y="1265008"/>
            <a:ext cx="37880806" cy="459252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5207" y="5824529"/>
            <a:ext cx="18580122" cy="2854512"/>
          </a:xfrm>
        </p:spPr>
        <p:txBody>
          <a:bodyPr anchor="b"/>
          <a:lstStyle>
            <a:lvl1pPr marL="0" indent="0">
              <a:buNone/>
              <a:defRPr sz="8315" b="1"/>
            </a:lvl1pPr>
            <a:lvl2pPr marL="1584015" indent="0">
              <a:buNone/>
              <a:defRPr sz="6929" b="1"/>
            </a:lvl2pPr>
            <a:lvl3pPr marL="3168030" indent="0">
              <a:buNone/>
              <a:defRPr sz="6236" b="1"/>
            </a:lvl3pPr>
            <a:lvl4pPr marL="4752045" indent="0">
              <a:buNone/>
              <a:defRPr sz="5543" b="1"/>
            </a:lvl4pPr>
            <a:lvl5pPr marL="6336060" indent="0">
              <a:buNone/>
              <a:defRPr sz="5543" b="1"/>
            </a:lvl5pPr>
            <a:lvl6pPr marL="7920076" indent="0">
              <a:buNone/>
              <a:defRPr sz="5543" b="1"/>
            </a:lvl6pPr>
            <a:lvl7pPr marL="9504091" indent="0">
              <a:buNone/>
              <a:defRPr sz="5543" b="1"/>
            </a:lvl7pPr>
            <a:lvl8pPr marL="11088106" indent="0">
              <a:buNone/>
              <a:defRPr sz="5543" b="1"/>
            </a:lvl8pPr>
            <a:lvl9pPr marL="12672121" indent="0">
              <a:buNone/>
              <a:defRPr sz="554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5207" y="8679041"/>
            <a:ext cx="18580122" cy="1276556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34386" y="5824529"/>
            <a:ext cx="18671625" cy="2854512"/>
          </a:xfrm>
        </p:spPr>
        <p:txBody>
          <a:bodyPr anchor="b"/>
          <a:lstStyle>
            <a:lvl1pPr marL="0" indent="0">
              <a:buNone/>
              <a:defRPr sz="8315" b="1"/>
            </a:lvl1pPr>
            <a:lvl2pPr marL="1584015" indent="0">
              <a:buNone/>
              <a:defRPr sz="6929" b="1"/>
            </a:lvl2pPr>
            <a:lvl3pPr marL="3168030" indent="0">
              <a:buNone/>
              <a:defRPr sz="6236" b="1"/>
            </a:lvl3pPr>
            <a:lvl4pPr marL="4752045" indent="0">
              <a:buNone/>
              <a:defRPr sz="5543" b="1"/>
            </a:lvl4pPr>
            <a:lvl5pPr marL="6336060" indent="0">
              <a:buNone/>
              <a:defRPr sz="5543" b="1"/>
            </a:lvl5pPr>
            <a:lvl6pPr marL="7920076" indent="0">
              <a:buNone/>
              <a:defRPr sz="5543" b="1"/>
            </a:lvl6pPr>
            <a:lvl7pPr marL="9504091" indent="0">
              <a:buNone/>
              <a:defRPr sz="5543" b="1"/>
            </a:lvl7pPr>
            <a:lvl8pPr marL="11088106" indent="0">
              <a:buNone/>
              <a:defRPr sz="5543" b="1"/>
            </a:lvl8pPr>
            <a:lvl9pPr marL="12672121" indent="0">
              <a:buNone/>
              <a:defRPr sz="554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34386" y="8679041"/>
            <a:ext cx="18671625" cy="1276556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24/03/2025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24/03/2025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24/03/2025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207" y="1584008"/>
            <a:ext cx="14165269" cy="5544026"/>
          </a:xfrm>
        </p:spPr>
        <p:txBody>
          <a:bodyPr anchor="b"/>
          <a:lstStyle>
            <a:lvl1pPr>
              <a:defRPr sz="1108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71625" y="3421018"/>
            <a:ext cx="22234386" cy="16885080"/>
          </a:xfrm>
        </p:spPr>
        <p:txBody>
          <a:bodyPr/>
          <a:lstStyle>
            <a:lvl1pPr>
              <a:defRPr sz="11087"/>
            </a:lvl1pPr>
            <a:lvl2pPr>
              <a:defRPr sz="9701"/>
            </a:lvl2pPr>
            <a:lvl3pPr>
              <a:defRPr sz="8315"/>
            </a:lvl3pPr>
            <a:lvl4pPr>
              <a:defRPr sz="6929"/>
            </a:lvl4pPr>
            <a:lvl5pPr>
              <a:defRPr sz="6929"/>
            </a:lvl5pPr>
            <a:lvl6pPr>
              <a:defRPr sz="6929"/>
            </a:lvl6pPr>
            <a:lvl7pPr>
              <a:defRPr sz="6929"/>
            </a:lvl7pPr>
            <a:lvl8pPr>
              <a:defRPr sz="6929"/>
            </a:lvl8pPr>
            <a:lvl9pPr>
              <a:defRPr sz="6929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5207" y="7128034"/>
            <a:ext cx="14165269" cy="13205565"/>
          </a:xfrm>
        </p:spPr>
        <p:txBody>
          <a:bodyPr/>
          <a:lstStyle>
            <a:lvl1pPr marL="0" indent="0">
              <a:buNone/>
              <a:defRPr sz="5543"/>
            </a:lvl1pPr>
            <a:lvl2pPr marL="1584015" indent="0">
              <a:buNone/>
              <a:defRPr sz="4850"/>
            </a:lvl2pPr>
            <a:lvl3pPr marL="3168030" indent="0">
              <a:buNone/>
              <a:defRPr sz="4158"/>
            </a:lvl3pPr>
            <a:lvl4pPr marL="4752045" indent="0">
              <a:buNone/>
              <a:defRPr sz="3465"/>
            </a:lvl4pPr>
            <a:lvl5pPr marL="6336060" indent="0">
              <a:buNone/>
              <a:defRPr sz="3465"/>
            </a:lvl5pPr>
            <a:lvl6pPr marL="7920076" indent="0">
              <a:buNone/>
              <a:defRPr sz="3465"/>
            </a:lvl6pPr>
            <a:lvl7pPr marL="9504091" indent="0">
              <a:buNone/>
              <a:defRPr sz="3465"/>
            </a:lvl7pPr>
            <a:lvl8pPr marL="11088106" indent="0">
              <a:buNone/>
              <a:defRPr sz="3465"/>
            </a:lvl8pPr>
            <a:lvl9pPr marL="12672121" indent="0">
              <a:buNone/>
              <a:defRPr sz="346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24/03/2025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207" y="1584008"/>
            <a:ext cx="14165269" cy="5544026"/>
          </a:xfrm>
        </p:spPr>
        <p:txBody>
          <a:bodyPr anchor="b"/>
          <a:lstStyle>
            <a:lvl1pPr>
              <a:defRPr sz="1108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71625" y="3421018"/>
            <a:ext cx="22234386" cy="16885080"/>
          </a:xfrm>
        </p:spPr>
        <p:txBody>
          <a:bodyPr anchor="t"/>
          <a:lstStyle>
            <a:lvl1pPr marL="0" indent="0">
              <a:buNone/>
              <a:defRPr sz="11087"/>
            </a:lvl1pPr>
            <a:lvl2pPr marL="1584015" indent="0">
              <a:buNone/>
              <a:defRPr sz="9701"/>
            </a:lvl2pPr>
            <a:lvl3pPr marL="3168030" indent="0">
              <a:buNone/>
              <a:defRPr sz="8315"/>
            </a:lvl3pPr>
            <a:lvl4pPr marL="4752045" indent="0">
              <a:buNone/>
              <a:defRPr sz="6929"/>
            </a:lvl4pPr>
            <a:lvl5pPr marL="6336060" indent="0">
              <a:buNone/>
              <a:defRPr sz="6929"/>
            </a:lvl5pPr>
            <a:lvl6pPr marL="7920076" indent="0">
              <a:buNone/>
              <a:defRPr sz="6929"/>
            </a:lvl6pPr>
            <a:lvl7pPr marL="9504091" indent="0">
              <a:buNone/>
              <a:defRPr sz="6929"/>
            </a:lvl7pPr>
            <a:lvl8pPr marL="11088106" indent="0">
              <a:buNone/>
              <a:defRPr sz="6929"/>
            </a:lvl8pPr>
            <a:lvl9pPr marL="12672121" indent="0">
              <a:buNone/>
              <a:defRPr sz="6929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5207" y="7128034"/>
            <a:ext cx="14165269" cy="13205565"/>
          </a:xfrm>
        </p:spPr>
        <p:txBody>
          <a:bodyPr/>
          <a:lstStyle>
            <a:lvl1pPr marL="0" indent="0">
              <a:buNone/>
              <a:defRPr sz="5543"/>
            </a:lvl1pPr>
            <a:lvl2pPr marL="1584015" indent="0">
              <a:buNone/>
              <a:defRPr sz="4850"/>
            </a:lvl2pPr>
            <a:lvl3pPr marL="3168030" indent="0">
              <a:buNone/>
              <a:defRPr sz="4158"/>
            </a:lvl3pPr>
            <a:lvl4pPr marL="4752045" indent="0">
              <a:buNone/>
              <a:defRPr sz="3465"/>
            </a:lvl4pPr>
            <a:lvl5pPr marL="6336060" indent="0">
              <a:buNone/>
              <a:defRPr sz="3465"/>
            </a:lvl5pPr>
            <a:lvl6pPr marL="7920076" indent="0">
              <a:buNone/>
              <a:defRPr sz="3465"/>
            </a:lvl6pPr>
            <a:lvl7pPr marL="9504091" indent="0">
              <a:buNone/>
              <a:defRPr sz="3465"/>
            </a:lvl7pPr>
            <a:lvl8pPr marL="11088106" indent="0">
              <a:buNone/>
              <a:defRPr sz="3465"/>
            </a:lvl8pPr>
            <a:lvl9pPr marL="12672121" indent="0">
              <a:buNone/>
              <a:defRPr sz="346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49A2-50A4-A947-A20F-08D5FCCD2D46}" type="datetimeFigureOut">
              <a:rPr lang="it-IT" smtClean="0"/>
              <a:t>24/03/2025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9485" y="1265008"/>
            <a:ext cx="37880806" cy="459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9485" y="6325030"/>
            <a:ext cx="37880806" cy="15075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9485" y="22022106"/>
            <a:ext cx="9881949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49A2-50A4-A947-A20F-08D5FCCD2D46}" type="datetimeFigureOut">
              <a:rPr lang="it-IT" smtClean="0"/>
              <a:t>24/03/2025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48426" y="22022106"/>
            <a:ext cx="14822924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018341" y="22022106"/>
            <a:ext cx="9881949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54C96-5863-854B-B345-FCE956E576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98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168030" rtl="0" eaLnBrk="1" latinLnBrk="0" hangingPunct="1">
        <a:lnSpc>
          <a:spcPct val="90000"/>
        </a:lnSpc>
        <a:spcBef>
          <a:spcPct val="0"/>
        </a:spcBef>
        <a:buNone/>
        <a:defRPr sz="15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2008" indent="-792008" algn="l" defTabSz="3168030" rtl="0" eaLnBrk="1" latinLnBrk="0" hangingPunct="1">
        <a:lnSpc>
          <a:spcPct val="90000"/>
        </a:lnSpc>
        <a:spcBef>
          <a:spcPts val="3465"/>
        </a:spcBef>
        <a:buFont typeface="Arial" panose="020B0604020202020204" pitchFamily="34" charset="0"/>
        <a:buChar char="•"/>
        <a:defRPr sz="9701" kern="1200">
          <a:solidFill>
            <a:schemeClr val="tx1"/>
          </a:solidFill>
          <a:latin typeface="+mn-lt"/>
          <a:ea typeface="+mn-ea"/>
          <a:cs typeface="+mn-cs"/>
        </a:defRPr>
      </a:lvl1pPr>
      <a:lvl2pPr marL="2376023" indent="-792008" algn="l" defTabSz="316803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8315" kern="1200">
          <a:solidFill>
            <a:schemeClr val="tx1"/>
          </a:solidFill>
          <a:latin typeface="+mn-lt"/>
          <a:ea typeface="+mn-ea"/>
          <a:cs typeface="+mn-cs"/>
        </a:defRPr>
      </a:lvl2pPr>
      <a:lvl3pPr marL="3960038" indent="-792008" algn="l" defTabSz="316803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3pPr>
      <a:lvl4pPr marL="5544053" indent="-792008" algn="l" defTabSz="316803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4pPr>
      <a:lvl5pPr marL="7128068" indent="-792008" algn="l" defTabSz="316803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5pPr>
      <a:lvl6pPr marL="8712083" indent="-792008" algn="l" defTabSz="316803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6pPr>
      <a:lvl7pPr marL="10296098" indent="-792008" algn="l" defTabSz="316803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7pPr>
      <a:lvl8pPr marL="11880113" indent="-792008" algn="l" defTabSz="316803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8pPr>
      <a:lvl9pPr marL="13464129" indent="-792008" algn="l" defTabSz="316803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1pPr>
      <a:lvl2pPr marL="1584015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2pPr>
      <a:lvl3pPr marL="3168030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752045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4pPr>
      <a:lvl5pPr marL="6336060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5pPr>
      <a:lvl6pPr marL="7920076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6pPr>
      <a:lvl7pPr marL="9504091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7pPr>
      <a:lvl8pPr marL="11088106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8pPr>
      <a:lvl9pPr marL="12672121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T00714272@mytru.c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 txBox="1"/>
          <p:nvPr/>
        </p:nvSpPr>
        <p:spPr>
          <a:xfrm>
            <a:off x="-1" y="228600"/>
            <a:ext cx="439197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i="1" dirty="0" err="1">
                <a:latin typeface="Times New Roman" charset="0"/>
                <a:ea typeface="Times New Roman" charset="0"/>
                <a:cs typeface="Times New Roman" charset="0"/>
              </a:rPr>
              <a:t>YourCodex</a:t>
            </a:r>
            <a:r>
              <a:rPr lang="en-US" sz="7500" b="1" i="1" dirty="0">
                <a:latin typeface="Times New Roman" charset="0"/>
                <a:ea typeface="Times New Roman" charset="0"/>
                <a:cs typeface="Times New Roman" charset="0"/>
              </a:rPr>
              <a:t> Mobile App</a:t>
            </a:r>
          </a:p>
        </p:txBody>
      </p:sp>
      <p:sp>
        <p:nvSpPr>
          <p:cNvPr id="7" name="Rettangolo 6"/>
          <p:cNvSpPr/>
          <p:nvPr/>
        </p:nvSpPr>
        <p:spPr>
          <a:xfrm>
            <a:off x="0" y="1415326"/>
            <a:ext cx="43919774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500" b="1" dirty="0">
                <a:latin typeface="Times New Roman" charset="0"/>
                <a:ea typeface="Times New Roman" charset="0"/>
                <a:cs typeface="Times New Roman" charset="0"/>
              </a:rPr>
              <a:t>Brock Young</a:t>
            </a:r>
            <a:r>
              <a:rPr lang="en-US" sz="5500" b="1" baseline="30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5500" b="1" dirty="0">
                <a:latin typeface="Times New Roman" charset="0"/>
                <a:ea typeface="Times New Roman" charset="0"/>
                <a:cs typeface="Times New Roman" charset="0"/>
              </a:rPr>
              <a:t> and Jose Contreras</a:t>
            </a:r>
            <a:r>
              <a:rPr lang="en-US" sz="6000" baseline="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55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pPr algn="ctr"/>
            <a:r>
              <a:rPr lang="en-US" sz="5000" baseline="30000" dirty="0">
                <a:latin typeface="Times New Roman" charset="0"/>
                <a:ea typeface="Times New Roman" charset="0"/>
                <a:cs typeface="Times New Roman" charset="0"/>
              </a:rPr>
              <a:t>1, 2</a:t>
            </a:r>
            <a:r>
              <a:rPr lang="en-US" sz="5000" dirty="0">
                <a:latin typeface="Times New Roman" charset="0"/>
                <a:ea typeface="Times New Roman" charset="0"/>
                <a:cs typeface="Times New Roman" charset="0"/>
              </a:rPr>
              <a:t>Thompson Rivers University.</a:t>
            </a:r>
          </a:p>
          <a:p>
            <a:pPr algn="ctr"/>
            <a:r>
              <a:rPr lang="en-US" sz="5000" baseline="3000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sz="5000">
                <a:solidFill>
                  <a:srgbClr val="0563C1"/>
                </a:solidFill>
                <a:latin typeface="Times New Roman" charset="0"/>
                <a:ea typeface="Times New Roman" charset="0"/>
                <a:cs typeface="Times New Roman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T00708314</a:t>
            </a:r>
            <a:r>
              <a:rPr lang="en-US" sz="5000" dirty="0">
                <a:solidFill>
                  <a:srgbClr val="0563C1"/>
                </a:solidFill>
                <a:latin typeface="Times New Roman" charset="0"/>
                <a:ea typeface="Times New Roman" charset="0"/>
                <a:cs typeface="Times New Roman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@mytru.ca</a:t>
            </a:r>
            <a:r>
              <a:rPr lang="en-US" sz="5000" dirty="0">
                <a:latin typeface="Times New Roman" charset="0"/>
                <a:ea typeface="Times New Roman" charset="0"/>
                <a:cs typeface="Times New Roman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n-US" sz="5000" baseline="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sz="5000" dirty="0">
                <a:solidFill>
                  <a:srgbClr val="0563C1"/>
                </a:solidFill>
                <a:latin typeface="Times New Roman" charset="0"/>
                <a:ea typeface="Times New Roman" charset="0"/>
                <a:cs typeface="Times New Roman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T00714272@mytru.ca</a:t>
            </a:r>
            <a:r>
              <a:rPr lang="en-US" sz="50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pPr algn="ctr"/>
            <a:endParaRPr lang="en-US" sz="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C0944-4A60-499B-AE32-715D96312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704" y="1596674"/>
            <a:ext cx="2816625" cy="28166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644525D-98DD-454D-9EAA-2B2C301CB8DD}"/>
              </a:ext>
            </a:extLst>
          </p:cNvPr>
          <p:cNvSpPr/>
          <p:nvPr/>
        </p:nvSpPr>
        <p:spPr>
          <a:xfrm>
            <a:off x="1558470" y="1475095"/>
            <a:ext cx="3050339" cy="3056991"/>
          </a:xfrm>
          <a:prstGeom prst="ellipse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CC186-4560-405B-A7D1-1E498659F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8700" y="1596674"/>
            <a:ext cx="7088265" cy="2816626"/>
          </a:xfrm>
          <a:prstGeom prst="rect">
            <a:avLst/>
          </a:prstGeom>
        </p:spPr>
      </p:pic>
      <p:sp>
        <p:nvSpPr>
          <p:cNvPr id="25" name="Rettangolo arrotondato 12">
            <a:extLst>
              <a:ext uri="{FF2B5EF4-FFF2-40B4-BE49-F238E27FC236}">
                <a16:creationId xmlns:a16="http://schemas.microsoft.com/office/drawing/2014/main" id="{3BA8BE12-49E5-4A8E-8A58-80D407BF7D10}"/>
              </a:ext>
            </a:extLst>
          </p:cNvPr>
          <p:cNvSpPr/>
          <p:nvPr/>
        </p:nvSpPr>
        <p:spPr>
          <a:xfrm>
            <a:off x="510335" y="190500"/>
            <a:ext cx="42857283" cy="4548813"/>
          </a:xfrm>
          <a:prstGeom prst="roundRect">
            <a:avLst>
              <a:gd name="adj" fmla="val 5156"/>
            </a:avLst>
          </a:prstGeom>
          <a:noFill/>
          <a:ln w="174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0" tIns="360000" rIns="360000" bIns="360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3000"/>
              </a:spcAft>
            </a:pPr>
            <a:endParaRPr lang="en-US" sz="2000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EC11E8-CFFD-9C3E-1980-B05C4D3E2B91}"/>
              </a:ext>
            </a:extLst>
          </p:cNvPr>
          <p:cNvSpPr/>
          <p:nvPr/>
        </p:nvSpPr>
        <p:spPr>
          <a:xfrm>
            <a:off x="950976" y="5888736"/>
            <a:ext cx="12326112" cy="8961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81A063-B967-421B-3689-AB1E58E208CB}"/>
              </a:ext>
            </a:extLst>
          </p:cNvPr>
          <p:cNvSpPr/>
          <p:nvPr/>
        </p:nvSpPr>
        <p:spPr>
          <a:xfrm>
            <a:off x="1558469" y="6328375"/>
            <a:ext cx="11268203" cy="196218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B8B47E-9018-3241-F410-B2DBBD91CCAC}"/>
              </a:ext>
            </a:extLst>
          </p:cNvPr>
          <p:cNvSpPr/>
          <p:nvPr/>
        </p:nvSpPr>
        <p:spPr>
          <a:xfrm>
            <a:off x="957072" y="15258288"/>
            <a:ext cx="12320016" cy="7821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0B46EBA-B8B1-5FBE-3326-6F0FE9BBC0C6}"/>
              </a:ext>
            </a:extLst>
          </p:cNvPr>
          <p:cNvSpPr/>
          <p:nvPr/>
        </p:nvSpPr>
        <p:spPr>
          <a:xfrm>
            <a:off x="1564565" y="15697927"/>
            <a:ext cx="11261845" cy="155827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0E1C83-A11F-2F35-6787-3C418FD750A2}"/>
              </a:ext>
            </a:extLst>
          </p:cNvPr>
          <p:cNvSpPr/>
          <p:nvPr/>
        </p:nvSpPr>
        <p:spPr>
          <a:xfrm>
            <a:off x="13679424" y="5431810"/>
            <a:ext cx="8741664" cy="176476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E44836-467D-C15C-370A-F4F68FD71832}"/>
              </a:ext>
            </a:extLst>
          </p:cNvPr>
          <p:cNvSpPr/>
          <p:nvPr/>
        </p:nvSpPr>
        <p:spPr>
          <a:xfrm>
            <a:off x="32192976" y="5711952"/>
            <a:ext cx="10643616" cy="89611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51CA30-3E39-97C1-88FD-DB5E9F7CF340}"/>
              </a:ext>
            </a:extLst>
          </p:cNvPr>
          <p:cNvSpPr/>
          <p:nvPr/>
        </p:nvSpPr>
        <p:spPr>
          <a:xfrm>
            <a:off x="33101280" y="6151591"/>
            <a:ext cx="8894550" cy="196218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A21E6-346F-6719-65D1-DE0417D7E96F}"/>
              </a:ext>
            </a:extLst>
          </p:cNvPr>
          <p:cNvSpPr/>
          <p:nvPr/>
        </p:nvSpPr>
        <p:spPr>
          <a:xfrm>
            <a:off x="32192976" y="15081504"/>
            <a:ext cx="10643616" cy="7821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5AE589-CDE8-0BFA-EB0C-B84D6BF02A2F}"/>
              </a:ext>
            </a:extLst>
          </p:cNvPr>
          <p:cNvSpPr/>
          <p:nvPr/>
        </p:nvSpPr>
        <p:spPr>
          <a:xfrm>
            <a:off x="33028128" y="15521143"/>
            <a:ext cx="9276018" cy="155827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7C0133D-2599-E995-EA60-90C39C29B640}"/>
              </a:ext>
            </a:extLst>
          </p:cNvPr>
          <p:cNvSpPr/>
          <p:nvPr/>
        </p:nvSpPr>
        <p:spPr>
          <a:xfrm>
            <a:off x="22975824" y="5511058"/>
            <a:ext cx="8741664" cy="176476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A31154F-9CC4-BE2A-06DF-5945992EEE01}"/>
              </a:ext>
            </a:extLst>
          </p:cNvPr>
          <p:cNvSpPr/>
          <p:nvPr/>
        </p:nvSpPr>
        <p:spPr>
          <a:xfrm>
            <a:off x="14849856" y="6151591"/>
            <a:ext cx="6217920" cy="196218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Solutions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A79C57-7367-198F-FEC4-30B0853FCD3D}"/>
              </a:ext>
            </a:extLst>
          </p:cNvPr>
          <p:cNvSpPr/>
          <p:nvPr/>
        </p:nvSpPr>
        <p:spPr>
          <a:xfrm>
            <a:off x="24292560" y="5888736"/>
            <a:ext cx="6437376" cy="175564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74A5D1-B688-BE5F-F288-45FA12BEA27B}"/>
              </a:ext>
            </a:extLst>
          </p:cNvPr>
          <p:cNvSpPr txBox="1"/>
          <p:nvPr/>
        </p:nvSpPr>
        <p:spPr>
          <a:xfrm>
            <a:off x="1083183" y="8668512"/>
            <a:ext cx="1206379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design of a Book Recommender System aims to bridge the gap between avid readers and undiscovered books. As more and more technology surrounds us with each passing year, a new demographic yearns to return to more traditional media to escape the overwhelming digitalization of everything. </a:t>
            </a:r>
            <a:endParaRPr lang="en-C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094AA1-38BA-5232-6393-C10A040215C8}"/>
              </a:ext>
            </a:extLst>
          </p:cNvPr>
          <p:cNvSpPr txBox="1"/>
          <p:nvPr/>
        </p:nvSpPr>
        <p:spPr>
          <a:xfrm>
            <a:off x="1457101" y="17833647"/>
            <a:ext cx="1131386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C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society contains big flows of information across multiple media channels, making users to become tired or to do not find material that they might enjoy.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814DBE-0F07-7028-7C07-F42935DFECFC}"/>
              </a:ext>
            </a:extLst>
          </p:cNvPr>
          <p:cNvSpPr/>
          <p:nvPr/>
        </p:nvSpPr>
        <p:spPr>
          <a:xfrm>
            <a:off x="14923008" y="8924544"/>
            <a:ext cx="6217920" cy="387705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C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C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1: Make a “Simulation” with all the knowledge gathered from the labs. </a:t>
            </a:r>
          </a:p>
          <a:p>
            <a:pPr algn="ctr"/>
            <a:endParaRPr lang="en-C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C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F0F69E-6C6C-1632-B14C-35F0A7DCC851}"/>
              </a:ext>
            </a:extLst>
          </p:cNvPr>
          <p:cNvSpPr/>
          <p:nvPr/>
        </p:nvSpPr>
        <p:spPr>
          <a:xfrm>
            <a:off x="14965680" y="13941552"/>
            <a:ext cx="6217920" cy="387705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2: Use Google Books API with Picasso and Volley tool set.</a:t>
            </a:r>
          </a:p>
          <a:p>
            <a:pPr algn="ctr"/>
            <a:endParaRPr lang="en-C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DC2AAFD-AA7D-65C4-2F73-5469E6100106}"/>
              </a:ext>
            </a:extLst>
          </p:cNvPr>
          <p:cNvSpPr/>
          <p:nvPr/>
        </p:nvSpPr>
        <p:spPr>
          <a:xfrm>
            <a:off x="15002256" y="18842736"/>
            <a:ext cx="6217920" cy="387705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3: Use Google Books API with Retrofit client and Glide tool set.</a:t>
            </a:r>
          </a:p>
          <a:p>
            <a:r>
              <a:rPr lang="en-C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4DA8E8-1694-3806-5825-BF79B77C7005}"/>
              </a:ext>
            </a:extLst>
          </p:cNvPr>
          <p:cNvSpPr txBox="1"/>
          <p:nvPr/>
        </p:nvSpPr>
        <p:spPr>
          <a:xfrm>
            <a:off x="22975824" y="8113776"/>
            <a:ext cx="87416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000" dirty="0">
                <a:latin typeface="Times New Roman" panose="02020603050405020304" pitchFamily="18" charset="0"/>
              </a:rPr>
              <a:t>The final solution was Solution 3 and was implemented as follows: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525BE7-3EB9-4D89-FCA5-3E1E33261B14}"/>
              </a:ext>
            </a:extLst>
          </p:cNvPr>
          <p:cNvSpPr txBox="1"/>
          <p:nvPr/>
        </p:nvSpPr>
        <p:spPr>
          <a:xfrm>
            <a:off x="32192976" y="8631936"/>
            <a:ext cx="1064361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C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for the development of the Application…</a:t>
            </a:r>
          </a:p>
          <a:p>
            <a:pPr marL="914400" indent="-914400">
              <a:buFont typeface="+mj-lt"/>
              <a:buAutoNum type="arabicPeriod"/>
            </a:pPr>
            <a:r>
              <a:rPr lang="en-C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initial ideas were not implemented such as Google Login directly. </a:t>
            </a:r>
          </a:p>
          <a:p>
            <a:pPr marL="914400" indent="-914400">
              <a:buFont typeface="+mj-lt"/>
              <a:buAutoNum type="arabicPeriod"/>
            </a:pPr>
            <a:r>
              <a:rPr lang="en-CA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Firebase Storage </a:t>
            </a:r>
          </a:p>
          <a:p>
            <a:endParaRPr lang="en-C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AAF504-4772-A965-A3FF-27A0F6E90DF9}"/>
              </a:ext>
            </a:extLst>
          </p:cNvPr>
          <p:cNvSpPr txBox="1"/>
          <p:nvPr/>
        </p:nvSpPr>
        <p:spPr>
          <a:xfrm>
            <a:off x="32625792" y="17544015"/>
            <a:ext cx="96783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000" dirty="0">
                <a:latin typeface="Times New Roman" panose="02020603050405020304" pitchFamily="18" charset="0"/>
              </a:rPr>
              <a:t>The development of </a:t>
            </a:r>
            <a:r>
              <a:rPr lang="en-CA" sz="5000" dirty="0" err="1">
                <a:latin typeface="Times New Roman" panose="02020603050405020304" pitchFamily="18" charset="0"/>
              </a:rPr>
              <a:t>YourCodex</a:t>
            </a:r>
            <a:r>
              <a:rPr lang="en-CA" sz="5000" dirty="0">
                <a:latin typeface="Times New Roman" panose="02020603050405020304" pitchFamily="18" charset="0"/>
              </a:rPr>
              <a:t> left a few areas that need more progress, being as: </a:t>
            </a:r>
          </a:p>
          <a:p>
            <a:pPr marL="914400" indent="-914400">
              <a:buAutoNum type="arabicPeriod"/>
            </a:pPr>
            <a:r>
              <a:rPr lang="en-CA" sz="5000" dirty="0">
                <a:latin typeface="Times New Roman" panose="02020603050405020304" pitchFamily="18" charset="0"/>
              </a:rPr>
              <a:t>Recommendation algorithm should be more detailed.</a:t>
            </a:r>
          </a:p>
          <a:p>
            <a:pPr marL="914400" indent="-914400">
              <a:buAutoNum type="arabicPeriod"/>
            </a:pPr>
            <a:r>
              <a:rPr lang="en-CA" sz="5000" dirty="0">
                <a:latin typeface="Times New Roman" panose="02020603050405020304" pitchFamily="18" charset="0"/>
              </a:rPr>
              <a:t>User Interface can upgraded 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6F8658-5679-C075-539F-1C355320F320}"/>
              </a:ext>
            </a:extLst>
          </p:cNvPr>
          <p:cNvSpPr/>
          <p:nvPr/>
        </p:nvSpPr>
        <p:spPr>
          <a:xfrm>
            <a:off x="23064066" y="9759176"/>
            <a:ext cx="8596464" cy="1314349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597B2A-96B9-10F8-CA6A-02540D8A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066" y="10600796"/>
            <a:ext cx="2578880" cy="541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A6AED7D-70C2-3248-1886-0010EE92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830" y="10600796"/>
            <a:ext cx="2573976" cy="540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C483228-3FC0-0369-3C88-3435E50B4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3066" y="16454174"/>
            <a:ext cx="2587216" cy="54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169AF6B-7D25-5E0F-6470-5667DD82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541" y="16506186"/>
            <a:ext cx="2558986" cy="539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D7AD545-3C5D-E3C6-6FA6-CC1009FFB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027" y="10600796"/>
            <a:ext cx="2530721" cy="533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E871462-1554-7289-6F24-08EB060B1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126" y="16506186"/>
            <a:ext cx="2589622" cy="539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08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6213c2a-dfc1-4fcc-a520-c5f4d696dd96" xsi:nil="true"/>
    <lcf76f155ced4ddcb4097134ff3c332f xmlns="20293e81-7012-44c7-9955-9e8d6f93fef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19BCE95CBE0D41A26675C2D2595A12" ma:contentTypeVersion="18" ma:contentTypeDescription="Create a new document." ma:contentTypeScope="" ma:versionID="d681bd19409dbb7f246a3f4d85c78294">
  <xsd:schema xmlns:xsd="http://www.w3.org/2001/XMLSchema" xmlns:xs="http://www.w3.org/2001/XMLSchema" xmlns:p="http://schemas.microsoft.com/office/2006/metadata/properties" xmlns:ns2="f6213c2a-dfc1-4fcc-a520-c5f4d696dd96" xmlns:ns3="20293e81-7012-44c7-9955-9e8d6f93fef4" targetNamespace="http://schemas.microsoft.com/office/2006/metadata/properties" ma:root="true" ma:fieldsID="a7307baa1502853328323e0036c6cd25" ns2:_="" ns3:_="">
    <xsd:import namespace="f6213c2a-dfc1-4fcc-a520-c5f4d696dd96"/>
    <xsd:import namespace="20293e81-7012-44c7-9955-9e8d6f93fef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13c2a-dfc1-4fcc-a520-c5f4d696dd9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c51b16f-5857-4187-a8d0-70bd184a898a}" ma:internalName="TaxCatchAll" ma:showField="CatchAllData" ma:web="f6213c2a-dfc1-4fcc-a520-c5f4d696dd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93e81-7012-44c7-9955-9e8d6f93fe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9dd023b0-06f2-48ac-bdf3-902a2de659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CC92F3-271D-4764-99DB-89D896FFB2B5}">
  <ds:schemaRefs>
    <ds:schemaRef ds:uri="f6213c2a-dfc1-4fcc-a520-c5f4d696dd96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20293e81-7012-44c7-9955-9e8d6f93fef4"/>
  </ds:schemaRefs>
</ds:datastoreItem>
</file>

<file path=customXml/itemProps2.xml><?xml version="1.0" encoding="utf-8"?>
<ds:datastoreItem xmlns:ds="http://schemas.openxmlformats.org/officeDocument/2006/customXml" ds:itemID="{AEDAF462-D1CA-4A13-AACA-D3A9FFF3C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BBA2D6-27FD-467F-B0B5-47613058C8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13c2a-dfc1-4fcc-a520-c5f4d696dd96"/>
    <ds:schemaRef ds:uri="20293e81-7012-44c7-9955-9e8d6f93fe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3788</TotalTime>
  <Words>224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di Office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Omer Waqar</dc:creator>
  <cp:keywords/>
  <dc:description/>
  <cp:lastModifiedBy>Brock Young</cp:lastModifiedBy>
  <cp:revision>31</cp:revision>
  <cp:lastPrinted>2017-11-20T14:06:19Z</cp:lastPrinted>
  <dcterms:created xsi:type="dcterms:W3CDTF">2017-11-20T12:34:18Z</dcterms:created>
  <dcterms:modified xsi:type="dcterms:W3CDTF">2025-03-25T06:30:12Z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0x010100BD19BCE95CBE0D41A26675C2D2595A12</vt:lpwstr>
  </property>
</Properties>
</file>