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14"/>
  </p:notesMasterIdLst>
  <p:sldIdLst>
    <p:sldId id="256" r:id="rId5"/>
    <p:sldId id="257" r:id="rId6"/>
    <p:sldId id="258" r:id="rId7"/>
    <p:sldId id="259"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4091E7-E2E5-4FE6-A16B-A67591D89A17}" v="559" dt="2025-03-24T21:17:24.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4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1B992-21DB-42FA-87F9-EB767C1D9B4E}" type="datetimeFigureOut">
              <a:rPr lang="en-CA" smtClean="0"/>
              <a:t>2025-03-24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2F4F6-6242-49ED-B242-B85FBC231F2C}" type="slidenum">
              <a:rPr lang="en-CA" smtClean="0"/>
              <a:t>‹#›</a:t>
            </a:fld>
            <a:endParaRPr lang="en-CA"/>
          </a:p>
        </p:txBody>
      </p:sp>
    </p:spTree>
    <p:extLst>
      <p:ext uri="{BB962C8B-B14F-4D97-AF65-F5344CB8AC3E}">
        <p14:creationId xmlns:p14="http://schemas.microsoft.com/office/powerpoint/2010/main" val="1146278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C32F4F6-6242-49ED-B242-B85FBC231F2C}" type="slidenum">
              <a:rPr lang="en-CA" smtClean="0"/>
              <a:t>2</a:t>
            </a:fld>
            <a:endParaRPr lang="en-CA"/>
          </a:p>
        </p:txBody>
      </p:sp>
    </p:spTree>
    <p:extLst>
      <p:ext uri="{BB962C8B-B14F-4D97-AF65-F5344CB8AC3E}">
        <p14:creationId xmlns:p14="http://schemas.microsoft.com/office/powerpoint/2010/main" val="28683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3/24/2025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41999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3/24/2025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2719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3/24/2025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7481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3/24/2025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21781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3/24/2025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937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3/24/2025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9758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3/24/2025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2237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3/24/2025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7970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3/24/2025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1939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3/24/2025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9205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3/24/2025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87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3/24/2025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94591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r-IsVNwIEr0&amp;feature=youtu.b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52D76B5-7CF0-A738-0D2F-A596878A0E1C}"/>
              </a:ext>
            </a:extLst>
          </p:cNvPr>
          <p:cNvSpPr>
            <a:spLocks noGrp="1"/>
          </p:cNvSpPr>
          <p:nvPr>
            <p:ph type="subTitle" idx="1"/>
          </p:nvPr>
        </p:nvSpPr>
        <p:spPr>
          <a:xfrm>
            <a:off x="721688" y="5128443"/>
            <a:ext cx="4993312" cy="1005657"/>
          </a:xfrm>
        </p:spPr>
        <p:txBody>
          <a:bodyPr>
            <a:normAutofit/>
          </a:bodyPr>
          <a:lstStyle/>
          <a:p>
            <a:r>
              <a:rPr lang="en-CA" dirty="0"/>
              <a:t>Students: Brock Young (</a:t>
            </a:r>
            <a:r>
              <a:rPr lang="en-CA" b="0" i="0" u="none" strike="noStrike" dirty="0">
                <a:solidFill>
                  <a:srgbClr val="000000"/>
                </a:solidFill>
                <a:effectLst/>
              </a:rPr>
              <a:t>T00708314</a:t>
            </a:r>
            <a:r>
              <a:rPr lang="en-CA" dirty="0"/>
              <a:t>),</a:t>
            </a:r>
          </a:p>
          <a:p>
            <a:r>
              <a:rPr lang="en-CA" dirty="0"/>
              <a:t>	   Jose Contreras (</a:t>
            </a:r>
            <a:r>
              <a:rPr lang="en-CA" b="0" i="0" u="none" strike="noStrike" dirty="0">
                <a:solidFill>
                  <a:srgbClr val="000000"/>
                </a:solidFill>
                <a:effectLst/>
              </a:rPr>
              <a:t>T00714272</a:t>
            </a:r>
            <a:r>
              <a:rPr lang="en-CA" dirty="0"/>
              <a:t>).</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Wooden library">
            <a:extLst>
              <a:ext uri="{FF2B5EF4-FFF2-40B4-BE49-F238E27FC236}">
                <a16:creationId xmlns:a16="http://schemas.microsoft.com/office/drawing/2014/main" id="{42641606-8943-1880-8690-AA3A62F0D8A5}"/>
              </a:ext>
            </a:extLst>
          </p:cNvPr>
          <p:cNvPicPr>
            <a:picLocks noChangeAspect="1"/>
          </p:cNvPicPr>
          <p:nvPr/>
        </p:nvPicPr>
        <p:blipFill>
          <a:blip r:embed="rId2"/>
          <a:srcRect l="31362" r="13383" b="-1"/>
          <a:stretch/>
        </p:blipFill>
        <p:spPr>
          <a:xfrm>
            <a:off x="6515100" y="10"/>
            <a:ext cx="5676900" cy="6857990"/>
          </a:xfrm>
          <a:prstGeom prst="rect">
            <a:avLst/>
          </a:prstGeom>
        </p:spPr>
      </p:pic>
      <p:sp>
        <p:nvSpPr>
          <p:cNvPr id="5" name="TextBox 4">
            <a:extLst>
              <a:ext uri="{FF2B5EF4-FFF2-40B4-BE49-F238E27FC236}">
                <a16:creationId xmlns:a16="http://schemas.microsoft.com/office/drawing/2014/main" id="{D8EA1D12-9C86-C485-7079-2D4BDB8AD651}"/>
              </a:ext>
            </a:extLst>
          </p:cNvPr>
          <p:cNvSpPr txBox="1"/>
          <p:nvPr/>
        </p:nvSpPr>
        <p:spPr>
          <a:xfrm>
            <a:off x="800100" y="816429"/>
            <a:ext cx="4779445" cy="2308324"/>
          </a:xfrm>
          <a:prstGeom prst="rect">
            <a:avLst/>
          </a:prstGeom>
          <a:noFill/>
        </p:spPr>
        <p:txBody>
          <a:bodyPr wrap="square" rtlCol="0">
            <a:spAutoFit/>
          </a:bodyPr>
          <a:lstStyle/>
          <a:p>
            <a:pPr algn="ctr"/>
            <a:r>
              <a:rPr lang="en-CA" sz="7200" dirty="0" err="1">
                <a:latin typeface="+mj-lt"/>
              </a:rPr>
              <a:t>YourCodex</a:t>
            </a:r>
            <a:r>
              <a:rPr lang="en-CA" sz="7200" dirty="0">
                <a:latin typeface="+mj-lt"/>
              </a:rPr>
              <a:t> Mobile App</a:t>
            </a:r>
            <a:endParaRPr lang="en-CA" dirty="0">
              <a:latin typeface="+mj-lt"/>
            </a:endParaRPr>
          </a:p>
        </p:txBody>
      </p:sp>
      <p:sp>
        <p:nvSpPr>
          <p:cNvPr id="6" name="TextBox 5">
            <a:extLst>
              <a:ext uri="{FF2B5EF4-FFF2-40B4-BE49-F238E27FC236}">
                <a16:creationId xmlns:a16="http://schemas.microsoft.com/office/drawing/2014/main" id="{BA686B7C-EE1E-946C-1827-ED93F1691C29}"/>
              </a:ext>
            </a:extLst>
          </p:cNvPr>
          <p:cNvSpPr txBox="1"/>
          <p:nvPr/>
        </p:nvSpPr>
        <p:spPr>
          <a:xfrm>
            <a:off x="721688" y="2971800"/>
            <a:ext cx="4857857" cy="861774"/>
          </a:xfrm>
          <a:prstGeom prst="rect">
            <a:avLst/>
          </a:prstGeom>
          <a:noFill/>
        </p:spPr>
        <p:txBody>
          <a:bodyPr wrap="square" rtlCol="0">
            <a:spAutoFit/>
          </a:bodyPr>
          <a:lstStyle/>
          <a:p>
            <a:pPr algn="ctr"/>
            <a:r>
              <a:rPr lang="en-CA" sz="3200" dirty="0">
                <a:latin typeface="+mj-lt"/>
              </a:rPr>
              <a:t>SENG-3210</a:t>
            </a:r>
          </a:p>
          <a:p>
            <a:endParaRPr lang="en-CA" dirty="0"/>
          </a:p>
        </p:txBody>
      </p:sp>
    </p:spTree>
    <p:extLst>
      <p:ext uri="{BB962C8B-B14F-4D97-AF65-F5344CB8AC3E}">
        <p14:creationId xmlns:p14="http://schemas.microsoft.com/office/powerpoint/2010/main" val="406061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30FB6-63AF-8324-EC3C-11375BD9F5B1}"/>
              </a:ext>
            </a:extLst>
          </p:cNvPr>
          <p:cNvSpPr>
            <a:spLocks noGrp="1"/>
          </p:cNvSpPr>
          <p:nvPr>
            <p:ph type="title"/>
          </p:nvPr>
        </p:nvSpPr>
        <p:spPr>
          <a:xfrm>
            <a:off x="7097486" y="1177348"/>
            <a:ext cx="4371579" cy="3441068"/>
          </a:xfrm>
        </p:spPr>
        <p:txBody>
          <a:bodyPr vert="horz" lIns="91440" tIns="45720" rIns="91440" bIns="45720" rtlCol="0" anchor="t">
            <a:normAutofit/>
          </a:bodyPr>
          <a:lstStyle/>
          <a:p>
            <a:pPr algn="ctr"/>
            <a:r>
              <a:rPr lang="en-US" sz="4200" dirty="0"/>
              <a:t>Agenda </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Check List">
            <a:extLst>
              <a:ext uri="{FF2B5EF4-FFF2-40B4-BE49-F238E27FC236}">
                <a16:creationId xmlns:a16="http://schemas.microsoft.com/office/drawing/2014/main" id="{4FDE2232-297B-2D05-D63C-401CCFBE5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913" y="863602"/>
            <a:ext cx="5134757" cy="5134757"/>
          </a:xfrm>
          <a:prstGeom prst="rect">
            <a:avLst/>
          </a:prstGeom>
        </p:spPr>
      </p:pic>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0CE5816-889B-CC16-EB0C-5AF6F4D51CB2}"/>
              </a:ext>
            </a:extLst>
          </p:cNvPr>
          <p:cNvSpPr txBox="1"/>
          <p:nvPr/>
        </p:nvSpPr>
        <p:spPr>
          <a:xfrm>
            <a:off x="7097486" y="1905000"/>
            <a:ext cx="4582885" cy="3416320"/>
          </a:xfrm>
          <a:prstGeom prst="rect">
            <a:avLst/>
          </a:prstGeom>
          <a:noFill/>
        </p:spPr>
        <p:txBody>
          <a:bodyPr wrap="square" rtlCol="0">
            <a:spAutoFit/>
          </a:bodyPr>
          <a:lstStyle/>
          <a:p>
            <a:pPr marL="342900" indent="-342900">
              <a:buFont typeface="+mj-lt"/>
              <a:buAutoNum type="arabicPeriod"/>
            </a:pPr>
            <a:r>
              <a:rPr lang="en-CA" sz="2400" dirty="0"/>
              <a:t>Problem Definition </a:t>
            </a:r>
          </a:p>
          <a:p>
            <a:pPr marL="342900" indent="-342900">
              <a:buFont typeface="+mj-lt"/>
              <a:buAutoNum type="arabicPeriod"/>
            </a:pPr>
            <a:r>
              <a:rPr lang="en-CA" sz="2400" dirty="0"/>
              <a:t>Design Alternative </a:t>
            </a:r>
          </a:p>
          <a:p>
            <a:pPr marL="342900" indent="-342900">
              <a:buFont typeface="+mj-lt"/>
              <a:buAutoNum type="arabicPeriod"/>
            </a:pPr>
            <a:r>
              <a:rPr lang="en-CA" sz="2400" dirty="0"/>
              <a:t>Final Solution </a:t>
            </a:r>
          </a:p>
          <a:p>
            <a:pPr marL="342900" indent="-342900">
              <a:buFont typeface="+mj-lt"/>
              <a:buAutoNum type="arabicPeriod"/>
            </a:pPr>
            <a:r>
              <a:rPr lang="en-CA" sz="2400" dirty="0"/>
              <a:t>Important Areas of Action; Economics, Safety, Environment and Society.</a:t>
            </a:r>
          </a:p>
          <a:p>
            <a:pPr marL="342900" indent="-342900">
              <a:buFont typeface="+mj-lt"/>
              <a:buAutoNum type="arabicPeriod"/>
            </a:pPr>
            <a:r>
              <a:rPr lang="en-CA" sz="2400" dirty="0"/>
              <a:t>Limitations </a:t>
            </a:r>
          </a:p>
          <a:p>
            <a:pPr marL="342900" indent="-342900">
              <a:buFont typeface="+mj-lt"/>
              <a:buAutoNum type="arabicPeriod"/>
            </a:pPr>
            <a:r>
              <a:rPr lang="en-CA" sz="2400" dirty="0"/>
              <a:t>Lessons Learned and Future Work.</a:t>
            </a:r>
          </a:p>
        </p:txBody>
      </p:sp>
    </p:spTree>
    <p:extLst>
      <p:ext uri="{BB962C8B-B14F-4D97-AF65-F5344CB8AC3E}">
        <p14:creationId xmlns:p14="http://schemas.microsoft.com/office/powerpoint/2010/main" val="103236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E5CE-9578-00B1-FD9B-7297D01D448A}"/>
              </a:ext>
            </a:extLst>
          </p:cNvPr>
          <p:cNvSpPr>
            <a:spLocks noGrp="1"/>
          </p:cNvSpPr>
          <p:nvPr>
            <p:ph type="title"/>
          </p:nvPr>
        </p:nvSpPr>
        <p:spPr/>
        <p:txBody>
          <a:bodyPr/>
          <a:lstStyle/>
          <a:p>
            <a:r>
              <a:rPr lang="en-CA" dirty="0"/>
              <a:t>Problem Definition </a:t>
            </a:r>
          </a:p>
        </p:txBody>
      </p:sp>
      <p:sp>
        <p:nvSpPr>
          <p:cNvPr id="3" name="Content Placeholder 2">
            <a:extLst>
              <a:ext uri="{FF2B5EF4-FFF2-40B4-BE49-F238E27FC236}">
                <a16:creationId xmlns:a16="http://schemas.microsoft.com/office/drawing/2014/main" id="{2FF3C08F-CE1E-38CF-58DE-C11F5584A4A5}"/>
              </a:ext>
            </a:extLst>
          </p:cNvPr>
          <p:cNvSpPr>
            <a:spLocks noGrp="1"/>
          </p:cNvSpPr>
          <p:nvPr>
            <p:ph idx="1"/>
          </p:nvPr>
        </p:nvSpPr>
        <p:spPr>
          <a:xfrm>
            <a:off x="700635" y="1830107"/>
            <a:ext cx="6200908" cy="3739896"/>
          </a:xfrm>
        </p:spPr>
        <p:txBody>
          <a:bodyPr/>
          <a:lstStyle/>
          <a:p>
            <a:pPr marL="0" indent="0" algn="just">
              <a:buNone/>
            </a:pPr>
            <a:r>
              <a:rPr lang="en-CA" dirty="0"/>
              <a:t>The current society contains big flows of information across multiple media channels, making users to become tired or to do not find material that they might enjoy. </a:t>
            </a:r>
          </a:p>
          <a:p>
            <a:pPr marL="0" indent="0" algn="just">
              <a:buNone/>
            </a:pPr>
            <a:endParaRPr lang="en-CA" dirty="0"/>
          </a:p>
          <a:p>
            <a:pPr marL="0" indent="0" algn="just">
              <a:buNone/>
            </a:pPr>
            <a:r>
              <a:rPr lang="en-CA" dirty="0"/>
              <a:t>This situation has become a real problem for users regarding on how they spend their time with such a trivial activity as </a:t>
            </a:r>
            <a:r>
              <a:rPr lang="en-CA" i="1" u="sng" dirty="0"/>
              <a:t>Reading,</a:t>
            </a:r>
            <a:r>
              <a:rPr lang="en-CA" dirty="0"/>
              <a:t> therefore, we want to create some product to “filter” this information, being books, and making it more accessible for users</a:t>
            </a:r>
          </a:p>
          <a:p>
            <a:pPr marL="0" indent="0" algn="just">
              <a:buNone/>
            </a:pPr>
            <a:endParaRPr lang="en-CA" dirty="0"/>
          </a:p>
        </p:txBody>
      </p:sp>
      <p:pic>
        <p:nvPicPr>
          <p:cNvPr id="4" name="Picture 3">
            <a:extLst>
              <a:ext uri="{FF2B5EF4-FFF2-40B4-BE49-F238E27FC236}">
                <a16:creationId xmlns:a16="http://schemas.microsoft.com/office/drawing/2014/main" id="{A8F536B0-BDF1-2853-7CAC-FA040A44FF60}"/>
              </a:ext>
            </a:extLst>
          </p:cNvPr>
          <p:cNvPicPr>
            <a:picLocks noChangeAspect="1"/>
          </p:cNvPicPr>
          <p:nvPr/>
        </p:nvPicPr>
        <p:blipFill>
          <a:blip r:embed="rId2"/>
          <a:stretch>
            <a:fillRect/>
          </a:stretch>
        </p:blipFill>
        <p:spPr>
          <a:xfrm>
            <a:off x="6972359" y="1460046"/>
            <a:ext cx="4630664" cy="4026353"/>
          </a:xfrm>
          <a:prstGeom prst="rect">
            <a:avLst/>
          </a:prstGeom>
          <a:ln>
            <a:noFill/>
          </a:ln>
          <a:effectLst>
            <a:softEdge rad="112500"/>
          </a:effectLst>
        </p:spPr>
      </p:pic>
    </p:spTree>
    <p:extLst>
      <p:ext uri="{BB962C8B-B14F-4D97-AF65-F5344CB8AC3E}">
        <p14:creationId xmlns:p14="http://schemas.microsoft.com/office/powerpoint/2010/main" val="3319538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C4294-4A7B-508A-7BD9-9B01546F79B1}"/>
              </a:ext>
            </a:extLst>
          </p:cNvPr>
          <p:cNvSpPr>
            <a:spLocks noGrp="1"/>
          </p:cNvSpPr>
          <p:nvPr>
            <p:ph type="title"/>
          </p:nvPr>
        </p:nvSpPr>
        <p:spPr>
          <a:xfrm>
            <a:off x="800100" y="746167"/>
            <a:ext cx="10668965" cy="3441068"/>
          </a:xfrm>
        </p:spPr>
        <p:txBody>
          <a:bodyPr vert="horz" lIns="91440" tIns="45720" rIns="91440" bIns="45720" rtlCol="0" anchor="t">
            <a:normAutofit/>
          </a:bodyPr>
          <a:lstStyle/>
          <a:p>
            <a:pPr>
              <a:lnSpc>
                <a:spcPct val="90000"/>
              </a:lnSpc>
            </a:pPr>
            <a:r>
              <a:rPr lang="en-US" sz="3600" dirty="0"/>
              <a:t>The main idea is to create a book recommender app…..but how?</a:t>
            </a:r>
          </a:p>
        </p:txBody>
      </p:sp>
      <p:sp>
        <p:nvSpPr>
          <p:cNvPr id="3" name="Content Placeholder 2">
            <a:extLst>
              <a:ext uri="{FF2B5EF4-FFF2-40B4-BE49-F238E27FC236}">
                <a16:creationId xmlns:a16="http://schemas.microsoft.com/office/drawing/2014/main" id="{4B297FDC-574D-466F-2D61-B4329DF97BF8}"/>
              </a:ext>
            </a:extLst>
          </p:cNvPr>
          <p:cNvSpPr>
            <a:spLocks noGrp="1"/>
          </p:cNvSpPr>
          <p:nvPr>
            <p:ph idx="1"/>
          </p:nvPr>
        </p:nvSpPr>
        <p:spPr>
          <a:xfrm>
            <a:off x="800100" y="1596428"/>
            <a:ext cx="10668965" cy="925710"/>
          </a:xfrm>
        </p:spPr>
        <p:txBody>
          <a:bodyPr vert="horz" lIns="91440" tIns="45720" rIns="91440" bIns="45720" rtlCol="0" anchor="b">
            <a:normAutofit/>
          </a:bodyPr>
          <a:lstStyle/>
          <a:p>
            <a:pPr marL="0" indent="0" algn="ctr">
              <a:buNone/>
            </a:pPr>
            <a:r>
              <a:rPr lang="en-US" i="1" u="sng" dirty="0"/>
              <a:t>Our development team came up with three different approaches: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Light Bulb and Gear">
            <a:extLst>
              <a:ext uri="{FF2B5EF4-FFF2-40B4-BE49-F238E27FC236}">
                <a16:creationId xmlns:a16="http://schemas.microsoft.com/office/drawing/2014/main" id="{EE0A40DD-2438-71F1-5B7E-408A80EC0B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7668" y="2576566"/>
            <a:ext cx="2474307" cy="2474307"/>
          </a:xfrm>
          <a:prstGeom prst="rect">
            <a:avLst/>
          </a:prstGeom>
        </p:spPr>
      </p:pic>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descr="Light Bulb and Gear">
            <a:extLst>
              <a:ext uri="{FF2B5EF4-FFF2-40B4-BE49-F238E27FC236}">
                <a16:creationId xmlns:a16="http://schemas.microsoft.com/office/drawing/2014/main" id="{B54262B4-9090-6EC3-E9D7-AEEE8056B6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1983" y="2576567"/>
            <a:ext cx="2474307" cy="2474307"/>
          </a:xfrm>
          <a:prstGeom prst="rect">
            <a:avLst/>
          </a:prstGeom>
        </p:spPr>
      </p:pic>
      <p:pic>
        <p:nvPicPr>
          <p:cNvPr id="5" name="Graphic 4" descr="Light Bulb and Gear">
            <a:extLst>
              <a:ext uri="{FF2B5EF4-FFF2-40B4-BE49-F238E27FC236}">
                <a16:creationId xmlns:a16="http://schemas.microsoft.com/office/drawing/2014/main" id="{56E77D7D-0C81-CADC-7176-069EC625CD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691" y="2576567"/>
            <a:ext cx="2474307" cy="2474307"/>
          </a:xfrm>
          <a:prstGeom prst="rect">
            <a:avLst/>
          </a:prstGeom>
        </p:spPr>
      </p:pic>
      <p:sp>
        <p:nvSpPr>
          <p:cNvPr id="6" name="TextBox 5">
            <a:extLst>
              <a:ext uri="{FF2B5EF4-FFF2-40B4-BE49-F238E27FC236}">
                <a16:creationId xmlns:a16="http://schemas.microsoft.com/office/drawing/2014/main" id="{D49E3136-4845-7B67-551A-68D0249D002C}"/>
              </a:ext>
            </a:extLst>
          </p:cNvPr>
          <p:cNvSpPr txBox="1"/>
          <p:nvPr/>
        </p:nvSpPr>
        <p:spPr>
          <a:xfrm>
            <a:off x="764389" y="4919800"/>
            <a:ext cx="2474307" cy="923330"/>
          </a:xfrm>
          <a:prstGeom prst="rect">
            <a:avLst/>
          </a:prstGeom>
          <a:noFill/>
        </p:spPr>
        <p:txBody>
          <a:bodyPr wrap="square" rtlCol="0">
            <a:spAutoFit/>
          </a:bodyPr>
          <a:lstStyle/>
          <a:p>
            <a:pPr algn="ctr"/>
            <a:r>
              <a:rPr lang="en-CA" dirty="0"/>
              <a:t>Make a “Simulation” with all the knowledge gathered from the labs. </a:t>
            </a:r>
          </a:p>
        </p:txBody>
      </p:sp>
      <p:sp>
        <p:nvSpPr>
          <p:cNvPr id="8" name="TextBox 7">
            <a:extLst>
              <a:ext uri="{FF2B5EF4-FFF2-40B4-BE49-F238E27FC236}">
                <a16:creationId xmlns:a16="http://schemas.microsoft.com/office/drawing/2014/main" id="{ECDC824D-40B6-49F9-10A5-EE1BCABF4949}"/>
              </a:ext>
            </a:extLst>
          </p:cNvPr>
          <p:cNvSpPr txBox="1"/>
          <p:nvPr/>
        </p:nvSpPr>
        <p:spPr>
          <a:xfrm>
            <a:off x="4988043" y="4952455"/>
            <a:ext cx="2474307" cy="923330"/>
          </a:xfrm>
          <a:prstGeom prst="rect">
            <a:avLst/>
          </a:prstGeom>
          <a:noFill/>
        </p:spPr>
        <p:txBody>
          <a:bodyPr wrap="square" rtlCol="0">
            <a:spAutoFit/>
          </a:bodyPr>
          <a:lstStyle/>
          <a:p>
            <a:pPr algn="ctr"/>
            <a:r>
              <a:rPr lang="en-CA" dirty="0"/>
              <a:t>Use Google Books API with Picasso and Volley tool set.</a:t>
            </a:r>
          </a:p>
        </p:txBody>
      </p:sp>
      <p:sp>
        <p:nvSpPr>
          <p:cNvPr id="11" name="TextBox 10">
            <a:extLst>
              <a:ext uri="{FF2B5EF4-FFF2-40B4-BE49-F238E27FC236}">
                <a16:creationId xmlns:a16="http://schemas.microsoft.com/office/drawing/2014/main" id="{DD5AB22F-8C59-27D2-1BD6-7E6360B931F7}"/>
              </a:ext>
            </a:extLst>
          </p:cNvPr>
          <p:cNvSpPr txBox="1"/>
          <p:nvPr/>
        </p:nvSpPr>
        <p:spPr>
          <a:xfrm>
            <a:off x="9015754" y="4995998"/>
            <a:ext cx="2474307" cy="923330"/>
          </a:xfrm>
          <a:prstGeom prst="rect">
            <a:avLst/>
          </a:prstGeom>
          <a:noFill/>
        </p:spPr>
        <p:txBody>
          <a:bodyPr wrap="square" rtlCol="0">
            <a:spAutoFit/>
          </a:bodyPr>
          <a:lstStyle/>
          <a:p>
            <a:pPr algn="ctr"/>
            <a:r>
              <a:rPr lang="en-CA" dirty="0"/>
              <a:t>Use Google Books API with Retrofit client and Glide tool set.</a:t>
            </a:r>
          </a:p>
        </p:txBody>
      </p:sp>
    </p:spTree>
    <p:extLst>
      <p:ext uri="{BB962C8B-B14F-4D97-AF65-F5344CB8AC3E}">
        <p14:creationId xmlns:p14="http://schemas.microsoft.com/office/powerpoint/2010/main" val="28050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6633E-DA0F-5081-5835-48579495317D}"/>
            </a:ext>
          </a:extLst>
        </p:cNvPr>
        <p:cNvGrpSpPr/>
        <p:nvPr/>
      </p:nvGrpSpPr>
      <p:grpSpPr>
        <a:xfrm>
          <a:off x="0" y="0"/>
          <a:ext cx="0" cy="0"/>
          <a:chOff x="0" y="0"/>
          <a:chExt cx="0" cy="0"/>
        </a:xfrm>
      </p:grpSpPr>
      <p:pic>
        <p:nvPicPr>
          <p:cNvPr id="4" name="Picture 3" descr="Wooden library">
            <a:extLst>
              <a:ext uri="{FF2B5EF4-FFF2-40B4-BE49-F238E27FC236}">
                <a16:creationId xmlns:a16="http://schemas.microsoft.com/office/drawing/2014/main" id="{8110B406-C1F8-86F6-8711-D0B372A4FDA8}"/>
              </a:ext>
            </a:extLst>
          </p:cNvPr>
          <p:cNvPicPr>
            <a:picLocks noChangeAspect="1"/>
          </p:cNvPicPr>
          <p:nvPr/>
        </p:nvPicPr>
        <p:blipFill>
          <a:blip r:embed="rId2"/>
          <a:srcRect l="31362" r="13383" b="-1"/>
          <a:stretch/>
        </p:blipFill>
        <p:spPr>
          <a:xfrm>
            <a:off x="6515100" y="10"/>
            <a:ext cx="5676900" cy="6857990"/>
          </a:xfrm>
          <a:prstGeom prst="rect">
            <a:avLst/>
          </a:prstGeom>
        </p:spPr>
      </p:pic>
      <p:sp>
        <p:nvSpPr>
          <p:cNvPr id="5" name="TextBox 4">
            <a:extLst>
              <a:ext uri="{FF2B5EF4-FFF2-40B4-BE49-F238E27FC236}">
                <a16:creationId xmlns:a16="http://schemas.microsoft.com/office/drawing/2014/main" id="{752AC7C6-4060-D568-C6E8-C35DF892D6F7}"/>
              </a:ext>
            </a:extLst>
          </p:cNvPr>
          <p:cNvSpPr txBox="1"/>
          <p:nvPr/>
        </p:nvSpPr>
        <p:spPr>
          <a:xfrm>
            <a:off x="800100" y="816429"/>
            <a:ext cx="5295900" cy="1200329"/>
          </a:xfrm>
          <a:prstGeom prst="rect">
            <a:avLst/>
          </a:prstGeom>
          <a:noFill/>
        </p:spPr>
        <p:txBody>
          <a:bodyPr wrap="square" rtlCol="0">
            <a:spAutoFit/>
          </a:bodyPr>
          <a:lstStyle/>
          <a:p>
            <a:pPr algn="ctr"/>
            <a:r>
              <a:rPr lang="en-CA" sz="7200" dirty="0">
                <a:latin typeface="+mj-lt"/>
              </a:rPr>
              <a:t>Final Solution</a:t>
            </a:r>
            <a:endParaRPr lang="en-CA" dirty="0">
              <a:latin typeface="+mj-lt"/>
            </a:endParaRPr>
          </a:p>
        </p:txBody>
      </p:sp>
      <p:sp>
        <p:nvSpPr>
          <p:cNvPr id="7" name="Subtitle 6">
            <a:extLst>
              <a:ext uri="{FF2B5EF4-FFF2-40B4-BE49-F238E27FC236}">
                <a16:creationId xmlns:a16="http://schemas.microsoft.com/office/drawing/2014/main" id="{2391A455-5880-6D32-D47D-BF70260A1817}"/>
              </a:ext>
            </a:extLst>
          </p:cNvPr>
          <p:cNvSpPr>
            <a:spLocks noGrp="1"/>
          </p:cNvSpPr>
          <p:nvPr>
            <p:ph type="subTitle" idx="1"/>
          </p:nvPr>
        </p:nvSpPr>
        <p:spPr>
          <a:xfrm>
            <a:off x="800100" y="2016758"/>
            <a:ext cx="5546271" cy="4155442"/>
          </a:xfrm>
        </p:spPr>
        <p:txBody>
          <a:bodyPr/>
          <a:lstStyle/>
          <a:p>
            <a:endParaRPr lang="en-CA" dirty="0"/>
          </a:p>
          <a:p>
            <a:endParaRPr lang="en-CA" dirty="0"/>
          </a:p>
          <a:p>
            <a:endParaRPr lang="en-CA" dirty="0"/>
          </a:p>
          <a:p>
            <a:endParaRPr lang="en-CA" dirty="0"/>
          </a:p>
          <a:p>
            <a:endParaRPr lang="en-CA" dirty="0"/>
          </a:p>
          <a:p>
            <a:endParaRPr lang="en-CA" dirty="0"/>
          </a:p>
        </p:txBody>
      </p:sp>
      <p:sp>
        <p:nvSpPr>
          <p:cNvPr id="8" name="TextBox 7">
            <a:extLst>
              <a:ext uri="{FF2B5EF4-FFF2-40B4-BE49-F238E27FC236}">
                <a16:creationId xmlns:a16="http://schemas.microsoft.com/office/drawing/2014/main" id="{5D934E10-25DA-0AE7-81E2-7058FE0B7CBC}"/>
              </a:ext>
            </a:extLst>
          </p:cNvPr>
          <p:cNvSpPr txBox="1"/>
          <p:nvPr/>
        </p:nvSpPr>
        <p:spPr>
          <a:xfrm>
            <a:off x="1023257" y="2016758"/>
            <a:ext cx="5241472" cy="6309420"/>
          </a:xfrm>
          <a:prstGeom prst="rect">
            <a:avLst/>
          </a:prstGeom>
          <a:noFill/>
        </p:spPr>
        <p:txBody>
          <a:bodyPr wrap="square" rtlCol="0">
            <a:spAutoFit/>
          </a:bodyPr>
          <a:lstStyle/>
          <a:p>
            <a:pPr algn="just"/>
            <a:r>
              <a:rPr lang="en-CA" sz="2000" dirty="0"/>
              <a:t>The final solution is the creation of an App where Books and their details are obtained from the Google Books API by using Glide and Retrofit in order to display them into the App Interface.</a:t>
            </a:r>
          </a:p>
          <a:p>
            <a:pPr algn="just"/>
            <a:endParaRPr lang="en-CA" sz="2000" dirty="0"/>
          </a:p>
          <a:p>
            <a:pPr algn="just"/>
            <a:endParaRPr lang="en-CA" sz="2000" dirty="0"/>
          </a:p>
          <a:p>
            <a:pPr algn="just"/>
            <a:r>
              <a:rPr lang="en-CA" sz="2000" dirty="0"/>
              <a:t>It combines both the initial idea of the second solution but making it more flexible to developers (use Retrofit instead of Volley) and also focusing the knowledge obtained from the labs into the creation of the actual App User Interface.</a:t>
            </a:r>
          </a:p>
          <a:p>
            <a:endParaRPr lang="en-CA" dirty="0"/>
          </a:p>
          <a:p>
            <a:endParaRPr lang="en-CA" dirty="0"/>
          </a:p>
          <a:p>
            <a:endParaRPr lang="en-CA" dirty="0"/>
          </a:p>
          <a:p>
            <a:endParaRPr lang="en-CA" dirty="0"/>
          </a:p>
          <a:p>
            <a:endParaRPr lang="en-CA" dirty="0"/>
          </a:p>
          <a:p>
            <a:endParaRPr lang="en-CA" dirty="0"/>
          </a:p>
          <a:p>
            <a:r>
              <a:rPr lang="en-CA" dirty="0"/>
              <a:t> </a:t>
            </a:r>
          </a:p>
          <a:p>
            <a:endParaRPr lang="en-CA" dirty="0"/>
          </a:p>
        </p:txBody>
      </p:sp>
    </p:spTree>
    <p:extLst>
      <p:ext uri="{BB962C8B-B14F-4D97-AF65-F5344CB8AC3E}">
        <p14:creationId xmlns:p14="http://schemas.microsoft.com/office/powerpoint/2010/main" val="416751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F67A-D9E1-789F-F62E-5F0BE976AF61}"/>
              </a:ext>
            </a:extLst>
          </p:cNvPr>
          <p:cNvSpPr>
            <a:spLocks noGrp="1"/>
          </p:cNvSpPr>
          <p:nvPr>
            <p:ph type="title"/>
          </p:nvPr>
        </p:nvSpPr>
        <p:spPr/>
        <p:txBody>
          <a:bodyPr/>
          <a:lstStyle/>
          <a:p>
            <a:r>
              <a:rPr lang="en-CA" dirty="0"/>
              <a:t>Important considerations: </a:t>
            </a:r>
          </a:p>
        </p:txBody>
      </p:sp>
      <p:sp>
        <p:nvSpPr>
          <p:cNvPr id="10" name="Rectangle: Rounded Corners 9">
            <a:extLst>
              <a:ext uri="{FF2B5EF4-FFF2-40B4-BE49-F238E27FC236}">
                <a16:creationId xmlns:a16="http://schemas.microsoft.com/office/drawing/2014/main" id="{8B9CA88C-0530-C533-5DCE-F2A581C82005}"/>
              </a:ext>
            </a:extLst>
          </p:cNvPr>
          <p:cNvSpPr/>
          <p:nvPr/>
        </p:nvSpPr>
        <p:spPr>
          <a:xfrm>
            <a:off x="827314" y="3886192"/>
            <a:ext cx="5061859" cy="2024748"/>
          </a:xfrm>
          <a:prstGeom prst="roundRect">
            <a:avLst/>
          </a:prstGeom>
          <a:solidFill>
            <a:schemeClr val="accent1">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i="1" dirty="0"/>
              <a:t>Economics: </a:t>
            </a:r>
          </a:p>
          <a:p>
            <a:endParaRPr lang="en-CA" b="1" i="1" dirty="0"/>
          </a:p>
          <a:p>
            <a:pPr algn="just"/>
            <a:r>
              <a:rPr lang="en-US" dirty="0"/>
              <a:t>The final product was designed completely for free, and minimal external resources. Use of high-quality systems were used to enhance functionality, but only through the free tier to enable a high-quality application for small cost.</a:t>
            </a:r>
            <a:endParaRPr lang="en-CA" dirty="0"/>
          </a:p>
        </p:txBody>
      </p:sp>
      <p:sp>
        <p:nvSpPr>
          <p:cNvPr id="12" name="Rectangle: Rounded Corners 11">
            <a:extLst>
              <a:ext uri="{FF2B5EF4-FFF2-40B4-BE49-F238E27FC236}">
                <a16:creationId xmlns:a16="http://schemas.microsoft.com/office/drawing/2014/main" id="{17B6E9F6-674D-7D44-0695-28BCE6B36E30}"/>
              </a:ext>
            </a:extLst>
          </p:cNvPr>
          <p:cNvSpPr/>
          <p:nvPr/>
        </p:nvSpPr>
        <p:spPr>
          <a:xfrm>
            <a:off x="827313" y="1676392"/>
            <a:ext cx="5061859" cy="2024748"/>
          </a:xfrm>
          <a:prstGeom prst="round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b="1" i="1" dirty="0"/>
          </a:p>
          <a:p>
            <a:endParaRPr lang="en-CA" b="1" i="1" dirty="0"/>
          </a:p>
          <a:p>
            <a:endParaRPr lang="en-CA" b="1" i="1" dirty="0"/>
          </a:p>
          <a:p>
            <a:endParaRPr lang="en-CA" b="1" i="1" dirty="0"/>
          </a:p>
          <a:p>
            <a:r>
              <a:rPr lang="en-CA" b="1" i="1" dirty="0"/>
              <a:t>Societal:</a:t>
            </a:r>
          </a:p>
          <a:p>
            <a:endParaRPr lang="en-CA" b="1" i="1" dirty="0"/>
          </a:p>
          <a:p>
            <a:pPr algn="just"/>
            <a:r>
              <a:rPr lang="en-US" dirty="0"/>
              <a:t>The application aims to channel the addictive hold the smartphone has on users and redirect it into books through a similar benevolent matchmaking algorithm.</a:t>
            </a:r>
          </a:p>
          <a:p>
            <a:endParaRPr lang="en-CA" b="1" i="1" dirty="0"/>
          </a:p>
          <a:p>
            <a:endParaRPr lang="en-CA" b="1" i="1" dirty="0"/>
          </a:p>
          <a:p>
            <a:endParaRPr lang="en-CA" b="1" i="1" dirty="0"/>
          </a:p>
          <a:p>
            <a:endParaRPr lang="en-CA" b="1" i="1" dirty="0"/>
          </a:p>
        </p:txBody>
      </p:sp>
      <p:sp>
        <p:nvSpPr>
          <p:cNvPr id="13" name="Rectangle: Rounded Corners 12">
            <a:extLst>
              <a:ext uri="{FF2B5EF4-FFF2-40B4-BE49-F238E27FC236}">
                <a16:creationId xmlns:a16="http://schemas.microsoft.com/office/drawing/2014/main" id="{1A22714F-9742-6441-1CED-C00D31317AE8}"/>
              </a:ext>
            </a:extLst>
          </p:cNvPr>
          <p:cNvSpPr/>
          <p:nvPr/>
        </p:nvSpPr>
        <p:spPr>
          <a:xfrm>
            <a:off x="6346368" y="3886191"/>
            <a:ext cx="5061859" cy="2024748"/>
          </a:xfrm>
          <a:prstGeom prst="round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i="1" dirty="0"/>
              <a:t>Safety:</a:t>
            </a:r>
          </a:p>
          <a:p>
            <a:endParaRPr lang="en-CA" b="1" i="1" dirty="0"/>
          </a:p>
          <a:p>
            <a:r>
              <a:rPr lang="en-CA" dirty="0"/>
              <a:t>Key factors such as: User categories for privileges (Admin and normal users), focus into minimum data loss and finally test plans to ensure proper behavior of the system.</a:t>
            </a:r>
          </a:p>
          <a:p>
            <a:pPr algn="ctr"/>
            <a:endParaRPr lang="en-CA" b="1" i="1" dirty="0"/>
          </a:p>
        </p:txBody>
      </p:sp>
      <p:sp>
        <p:nvSpPr>
          <p:cNvPr id="14" name="Rectangle: Rounded Corners 13">
            <a:extLst>
              <a:ext uri="{FF2B5EF4-FFF2-40B4-BE49-F238E27FC236}">
                <a16:creationId xmlns:a16="http://schemas.microsoft.com/office/drawing/2014/main" id="{44309B5E-21F8-A727-094D-6E314341A28A}"/>
              </a:ext>
            </a:extLst>
          </p:cNvPr>
          <p:cNvSpPr/>
          <p:nvPr/>
        </p:nvSpPr>
        <p:spPr>
          <a:xfrm>
            <a:off x="6346367" y="1676391"/>
            <a:ext cx="5061859" cy="2024748"/>
          </a:xfrm>
          <a:prstGeom prst="roundRect">
            <a:avLst/>
          </a:prstGeom>
          <a:solidFill>
            <a:schemeClr val="accent1">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b="1" i="1" dirty="0"/>
              <a:t>Environmental: </a:t>
            </a:r>
            <a:endParaRPr lang="en-CA" dirty="0"/>
          </a:p>
          <a:p>
            <a:endParaRPr lang="en-CA" dirty="0"/>
          </a:p>
          <a:p>
            <a:pPr algn="just"/>
            <a:r>
              <a:rPr lang="en-CA" dirty="0"/>
              <a:t>Key factors are: Minimizing the paper usage per book, minimize green houses from user traffic, minimize storage for books and finally follow good coding practices. </a:t>
            </a:r>
          </a:p>
          <a:p>
            <a:endParaRPr lang="en-CA" dirty="0"/>
          </a:p>
        </p:txBody>
      </p:sp>
    </p:spTree>
    <p:extLst>
      <p:ext uri="{BB962C8B-B14F-4D97-AF65-F5344CB8AC3E}">
        <p14:creationId xmlns:p14="http://schemas.microsoft.com/office/powerpoint/2010/main" val="279758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EA4C3-571B-1572-612C-C291C3B63880}"/>
              </a:ext>
            </a:extLst>
          </p:cNvPr>
          <p:cNvSpPr>
            <a:spLocks noGrp="1"/>
          </p:cNvSpPr>
          <p:nvPr>
            <p:ph type="title"/>
          </p:nvPr>
        </p:nvSpPr>
        <p:spPr>
          <a:xfrm>
            <a:off x="7630885" y="1210005"/>
            <a:ext cx="3668485" cy="3441068"/>
          </a:xfrm>
        </p:spPr>
        <p:txBody>
          <a:bodyPr vert="horz" lIns="91440" tIns="45720" rIns="91440" bIns="45720" rtlCol="0" anchor="t">
            <a:normAutofit/>
          </a:bodyPr>
          <a:lstStyle/>
          <a:p>
            <a:pPr algn="ctr"/>
            <a:r>
              <a:rPr lang="en-US" sz="4200" dirty="0"/>
              <a:t>Limitations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Warning">
            <a:extLst>
              <a:ext uri="{FF2B5EF4-FFF2-40B4-BE49-F238E27FC236}">
                <a16:creationId xmlns:a16="http://schemas.microsoft.com/office/drawing/2014/main" id="{DC427483-CBC8-845B-1D7F-18E5402B35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5541" y="863602"/>
            <a:ext cx="5134757" cy="5134757"/>
          </a:xfrm>
          <a:prstGeom prst="rect">
            <a:avLst/>
          </a:prstGeom>
        </p:spPr>
      </p:pic>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86914C-5737-57BE-24EE-35DFEB344872}"/>
              </a:ext>
            </a:extLst>
          </p:cNvPr>
          <p:cNvSpPr txBox="1"/>
          <p:nvPr/>
        </p:nvSpPr>
        <p:spPr>
          <a:xfrm>
            <a:off x="7630885" y="2222880"/>
            <a:ext cx="3978729" cy="3170099"/>
          </a:xfrm>
          <a:prstGeom prst="rect">
            <a:avLst/>
          </a:prstGeom>
          <a:noFill/>
        </p:spPr>
        <p:txBody>
          <a:bodyPr wrap="square" rtlCol="0">
            <a:spAutoFit/>
          </a:bodyPr>
          <a:lstStyle/>
          <a:p>
            <a:r>
              <a:rPr lang="en-CA" sz="2000" dirty="0"/>
              <a:t>Unfortunately, </a:t>
            </a:r>
            <a:r>
              <a:rPr lang="en-CA" sz="2000" dirty="0" err="1"/>
              <a:t>YourCodex</a:t>
            </a:r>
            <a:r>
              <a:rPr lang="en-CA" sz="2000" dirty="0"/>
              <a:t> creation and implementation has some limitations as follows: </a:t>
            </a:r>
          </a:p>
          <a:p>
            <a:endParaRPr lang="en-CA" sz="2000" dirty="0"/>
          </a:p>
          <a:p>
            <a:pPr marL="342900" indent="-342900">
              <a:buFont typeface="+mj-lt"/>
              <a:buAutoNum type="arabicPeriod"/>
            </a:pPr>
            <a:r>
              <a:rPr lang="en-CA" sz="2000" dirty="0"/>
              <a:t>Hardware for the development of the Application…</a:t>
            </a:r>
          </a:p>
          <a:p>
            <a:pPr marL="342900" indent="-342900">
              <a:buFont typeface="+mj-lt"/>
              <a:buAutoNum type="arabicPeriod"/>
            </a:pPr>
            <a:r>
              <a:rPr lang="en-CA" sz="2000" dirty="0"/>
              <a:t>Some initial ideas were not implemented such as Google Login directly. </a:t>
            </a:r>
          </a:p>
          <a:p>
            <a:pPr marL="342900" indent="-342900">
              <a:buFont typeface="+mj-lt"/>
              <a:buAutoNum type="arabicPeriod"/>
            </a:pPr>
            <a:r>
              <a:rPr lang="en-CA" sz="2000" dirty="0"/>
              <a:t>Limited Firebase Storage </a:t>
            </a:r>
          </a:p>
        </p:txBody>
      </p:sp>
    </p:spTree>
    <p:extLst>
      <p:ext uri="{BB962C8B-B14F-4D97-AF65-F5344CB8AC3E}">
        <p14:creationId xmlns:p14="http://schemas.microsoft.com/office/powerpoint/2010/main" val="91612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B946-0A05-4D19-C2D7-A3D73F564959}"/>
              </a:ext>
            </a:extLst>
          </p:cNvPr>
          <p:cNvSpPr>
            <a:spLocks noGrp="1"/>
          </p:cNvSpPr>
          <p:nvPr>
            <p:ph type="title"/>
          </p:nvPr>
        </p:nvSpPr>
        <p:spPr>
          <a:xfrm>
            <a:off x="5519057" y="816428"/>
            <a:ext cx="5366657" cy="1307592"/>
          </a:xfrm>
        </p:spPr>
        <p:txBody>
          <a:bodyPr>
            <a:normAutofit fontScale="90000"/>
          </a:bodyPr>
          <a:lstStyle/>
          <a:p>
            <a:r>
              <a:rPr lang="en-CA" dirty="0"/>
              <a:t>Lessons learned AND Future Work </a:t>
            </a:r>
          </a:p>
        </p:txBody>
      </p:sp>
      <p:pic>
        <p:nvPicPr>
          <p:cNvPr id="4" name="Picture 3" descr="Wooden library">
            <a:extLst>
              <a:ext uri="{FF2B5EF4-FFF2-40B4-BE49-F238E27FC236}">
                <a16:creationId xmlns:a16="http://schemas.microsoft.com/office/drawing/2014/main" id="{153A29FD-C1C5-F676-7427-EADB28F26DE8}"/>
              </a:ext>
            </a:extLst>
          </p:cNvPr>
          <p:cNvPicPr>
            <a:picLocks noChangeAspect="1"/>
          </p:cNvPicPr>
          <p:nvPr/>
        </p:nvPicPr>
        <p:blipFill>
          <a:blip r:embed="rId2"/>
          <a:srcRect l="31362" r="13383" b="-1"/>
          <a:stretch/>
        </p:blipFill>
        <p:spPr>
          <a:xfrm flipH="1">
            <a:off x="0" y="10"/>
            <a:ext cx="5187043" cy="6857990"/>
          </a:xfrm>
          <a:prstGeom prst="rect">
            <a:avLst/>
          </a:prstGeom>
        </p:spPr>
      </p:pic>
      <p:sp>
        <p:nvSpPr>
          <p:cNvPr id="5" name="TextBox 4">
            <a:extLst>
              <a:ext uri="{FF2B5EF4-FFF2-40B4-BE49-F238E27FC236}">
                <a16:creationId xmlns:a16="http://schemas.microsoft.com/office/drawing/2014/main" id="{DB6A616A-5892-6F6D-0F22-3F05AD338CA7}"/>
              </a:ext>
            </a:extLst>
          </p:cNvPr>
          <p:cNvSpPr txBox="1"/>
          <p:nvPr/>
        </p:nvSpPr>
        <p:spPr>
          <a:xfrm>
            <a:off x="5627914" y="2124020"/>
            <a:ext cx="5725886" cy="3693319"/>
          </a:xfrm>
          <a:prstGeom prst="rect">
            <a:avLst/>
          </a:prstGeom>
          <a:noFill/>
        </p:spPr>
        <p:txBody>
          <a:bodyPr wrap="square" rtlCol="0">
            <a:spAutoFit/>
          </a:bodyPr>
          <a:lstStyle/>
          <a:p>
            <a:pPr marL="285750" indent="-285750">
              <a:buFont typeface="Arial" panose="020B0604020202020204" pitchFamily="34" charset="0"/>
              <a:buChar char="•"/>
            </a:pPr>
            <a:r>
              <a:rPr lang="en-CA" dirty="0"/>
              <a:t>For the developer team, it was the first time </a:t>
            </a:r>
            <a:r>
              <a:rPr lang="en-CA" i="1" dirty="0"/>
              <a:t>actually</a:t>
            </a:r>
            <a:r>
              <a:rPr lang="en-CA" dirty="0"/>
              <a:t> applying Agile Method for the development of software.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Android Studio likes to crash….</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Creation of UI components takes more time than expected </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Recommendation Algorithm is really “simple”.</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Admins should be able to actually delete users. </a:t>
            </a:r>
          </a:p>
          <a:p>
            <a:endParaRPr lang="en-CA" dirty="0"/>
          </a:p>
        </p:txBody>
      </p:sp>
    </p:spTree>
    <p:extLst>
      <p:ext uri="{BB962C8B-B14F-4D97-AF65-F5344CB8AC3E}">
        <p14:creationId xmlns:p14="http://schemas.microsoft.com/office/powerpoint/2010/main" val="110966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066C-E719-DC34-39F4-15FD5B2F99E5}"/>
              </a:ext>
            </a:extLst>
          </p:cNvPr>
          <p:cNvSpPr>
            <a:spLocks noGrp="1"/>
          </p:cNvSpPr>
          <p:nvPr>
            <p:ph type="title"/>
          </p:nvPr>
        </p:nvSpPr>
        <p:spPr>
          <a:xfrm>
            <a:off x="750367" y="2775204"/>
            <a:ext cx="10691265" cy="1307592"/>
          </a:xfrm>
        </p:spPr>
        <p:txBody>
          <a:bodyPr>
            <a:normAutofit fontScale="90000"/>
          </a:bodyPr>
          <a:lstStyle/>
          <a:p>
            <a:pPr algn="ctr"/>
            <a:r>
              <a:rPr lang="en-CA" dirty="0"/>
              <a:t>now….</a:t>
            </a:r>
            <a:r>
              <a:rPr lang="en-CA" dirty="0" err="1"/>
              <a:t>YourCODEX’s</a:t>
            </a:r>
            <a:r>
              <a:rPr lang="en-CA" dirty="0"/>
              <a:t> </a:t>
            </a:r>
            <a:r>
              <a:rPr lang="en-CA"/>
              <a:t>Demo </a:t>
            </a:r>
            <a:br>
              <a:rPr lang="en-CA"/>
            </a:br>
            <a:r>
              <a:rPr lang="en-CA" sz="1800" b="0" i="0" u="sng" strike="noStrike">
                <a:solidFill>
                  <a:srgbClr val="1155CC"/>
                </a:solidFill>
                <a:effectLst/>
                <a:latin typeface="Times New Roman" panose="02020603050405020304" pitchFamily="18" charset="0"/>
                <a:hlinkClick r:id="rId2"/>
              </a:rPr>
              <a:t>https://www.youtube.com/watch?v=r-IsVNwIEr0&amp;feature=youtu.be</a:t>
            </a:r>
            <a:r>
              <a:rPr lang="en-CA"/>
              <a:t> </a:t>
            </a:r>
            <a:endParaRPr lang="en-CA" dirty="0"/>
          </a:p>
        </p:txBody>
      </p:sp>
    </p:spTree>
    <p:extLst>
      <p:ext uri="{BB962C8B-B14F-4D97-AF65-F5344CB8AC3E}">
        <p14:creationId xmlns:p14="http://schemas.microsoft.com/office/powerpoint/2010/main" val="315412526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33A48FB1A9D7488396FD4CABFBA2E5" ma:contentTypeVersion="16" ma:contentTypeDescription="Create a new document." ma:contentTypeScope="" ma:versionID="605f48064e3d44f6796a56dd97bd05c4">
  <xsd:schema xmlns:xsd="http://www.w3.org/2001/XMLSchema" xmlns:xs="http://www.w3.org/2001/XMLSchema" xmlns:p="http://schemas.microsoft.com/office/2006/metadata/properties" xmlns:ns3="b64d7554-7e8b-4b5a-a225-2da00b5564b2" xmlns:ns4="d9c2fd2f-75f8-4b26-a9c7-e55d444322ea" targetNamespace="http://schemas.microsoft.com/office/2006/metadata/properties" ma:root="true" ma:fieldsID="1e62564487269667e5953dc1f7b7973d" ns3:_="" ns4:_="">
    <xsd:import namespace="b64d7554-7e8b-4b5a-a225-2da00b5564b2"/>
    <xsd:import namespace="d9c2fd2f-75f8-4b26-a9c7-e55d444322ea"/>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DateTaken" minOccurs="0"/>
                <xsd:element ref="ns3:MediaServiceAutoTags" minOccurs="0"/>
                <xsd:element ref="ns3:MediaLengthInSeconds"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7554-7e8b-4b5a-a225-2da00b556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c2fd2f-75f8-4b26-a9c7-e55d444322e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64d7554-7e8b-4b5a-a225-2da00b5564b2" xsi:nil="true"/>
  </documentManagement>
</p:properties>
</file>

<file path=customXml/itemProps1.xml><?xml version="1.0" encoding="utf-8"?>
<ds:datastoreItem xmlns:ds="http://schemas.openxmlformats.org/officeDocument/2006/customXml" ds:itemID="{3DDEF2D6-1A3A-461F-9D2A-B2C18F8334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4d7554-7e8b-4b5a-a225-2da00b5564b2"/>
    <ds:schemaRef ds:uri="d9c2fd2f-75f8-4b26-a9c7-e55d444322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7B08C8-E778-460A-A966-843D09806495}">
  <ds:schemaRefs>
    <ds:schemaRef ds:uri="http://schemas.microsoft.com/sharepoint/v3/contenttype/forms"/>
  </ds:schemaRefs>
</ds:datastoreItem>
</file>

<file path=customXml/itemProps3.xml><?xml version="1.0" encoding="utf-8"?>
<ds:datastoreItem xmlns:ds="http://schemas.openxmlformats.org/officeDocument/2006/customXml" ds:itemID="{910E9D5E-DCEE-434B-B7FD-F79553809D33}">
  <ds:schemaRefs>
    <ds:schemaRef ds:uri="d9c2fd2f-75f8-4b26-a9c7-e55d444322ea"/>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terms/"/>
    <ds:schemaRef ds:uri="http://schemas.microsoft.com/office/infopath/2007/PartnerControls"/>
    <ds:schemaRef ds:uri="b64d7554-7e8b-4b5a-a225-2da00b5564b2"/>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77</TotalTime>
  <Words>521</Words>
  <Application>Microsoft Office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Calisto MT</vt:lpstr>
      <vt:lpstr>Times New Roman</vt:lpstr>
      <vt:lpstr>Univers Condensed</vt:lpstr>
      <vt:lpstr>ChronicleVTI</vt:lpstr>
      <vt:lpstr>PowerPoint Presentation</vt:lpstr>
      <vt:lpstr>Agenda </vt:lpstr>
      <vt:lpstr>Problem Definition </vt:lpstr>
      <vt:lpstr>The main idea is to create a book recommender app…..but how?</vt:lpstr>
      <vt:lpstr>PowerPoint Presentation</vt:lpstr>
      <vt:lpstr>Important considerations: </vt:lpstr>
      <vt:lpstr>Limitations</vt:lpstr>
      <vt:lpstr>Lessons learned AND Future Work </vt:lpstr>
      <vt:lpstr>now….YourCODEX’s Demo  https://www.youtube.com/watch?v=r-IsVNwIEr0&amp;feature=youtu.be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Contreras Antequera</dc:creator>
  <cp:lastModifiedBy>Brock Young</cp:lastModifiedBy>
  <cp:revision>3</cp:revision>
  <dcterms:created xsi:type="dcterms:W3CDTF">2025-03-24T20:12:15Z</dcterms:created>
  <dcterms:modified xsi:type="dcterms:W3CDTF">2025-03-25T06:38:22Z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0x0101006C33A48FB1A9D7488396FD4CABFBA2E5</vt:lpwstr>
  </property>
</Properties>
</file>