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ppt/activeX/activeX20.xml" ContentType="application/vnd.ms-office.activeX+xml"/>
  <Override PartName="/ppt/activeX/activeX21.xml" ContentType="application/vnd.ms-office.activeX+xml"/>
  <Override PartName="/ppt/activeX/activeX22.xml" ContentType="application/vnd.ms-office.activeX+xml"/>
  <Override PartName="/ppt/activeX/activeX23.xml" ContentType="application/vnd.ms-office.activeX+xml"/>
  <Override PartName="/ppt/activeX/activeX24.xml" ContentType="application/vnd.ms-office.activeX+xml"/>
  <Override PartName="/ppt/activeX/activeX25.xml" ContentType="application/vnd.ms-office.activeX+xml"/>
  <Override PartName="/ppt/activeX/activeX26.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handoutMasterIdLst>
    <p:handoutMasterId r:id="rId12"/>
  </p:handoutMasterIdLst>
  <p:sldIdLst>
    <p:sldId id="1633" r:id="rId2"/>
    <p:sldId id="1634" r:id="rId3"/>
    <p:sldId id="1680" r:id="rId4"/>
    <p:sldId id="1640" r:id="rId5"/>
    <p:sldId id="1682" r:id="rId6"/>
    <p:sldId id="1641" r:id="rId7"/>
    <p:sldId id="1642" r:id="rId8"/>
    <p:sldId id="1643" r:id="rId9"/>
    <p:sldId id="1777"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33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3" autoAdjust="0"/>
    <p:restoredTop sz="94868" autoAdjust="0"/>
  </p:normalViewPr>
  <p:slideViewPr>
    <p:cSldViewPr>
      <p:cViewPr varScale="1">
        <p:scale>
          <a:sx n="74" d="100"/>
          <a:sy n="74" d="100"/>
        </p:scale>
        <p:origin x="-960" y="-67"/>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notesViewPr>
    <p:cSldViewPr>
      <p:cViewPr varScale="1">
        <p:scale>
          <a:sx n="70" d="100"/>
          <a:sy n="70" d="100"/>
        </p:scale>
        <p:origin x="2583"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19.xml.rels><?xml version="1.0" encoding="UTF-8" standalone="yes"?>
<Relationships xmlns="http://schemas.openxmlformats.org/package/2006/relationships"><Relationship Id="rId1" Type="http://schemas.microsoft.com/office/2006/relationships/activeXControlBinary" Target="activeX19.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20.xml.rels><?xml version="1.0" encoding="UTF-8" standalone="yes"?>
<Relationships xmlns="http://schemas.openxmlformats.org/package/2006/relationships"><Relationship Id="rId1" Type="http://schemas.microsoft.com/office/2006/relationships/activeXControlBinary" Target="activeX20.bin"/></Relationships>
</file>

<file path=ppt/activeX/_rels/activeX21.xml.rels><?xml version="1.0" encoding="UTF-8" standalone="yes"?>
<Relationships xmlns="http://schemas.openxmlformats.org/package/2006/relationships"><Relationship Id="rId1" Type="http://schemas.microsoft.com/office/2006/relationships/activeXControlBinary" Target="activeX21.bin"/></Relationships>
</file>

<file path=ppt/activeX/_rels/activeX22.xml.rels><?xml version="1.0" encoding="UTF-8" standalone="yes"?>
<Relationships xmlns="http://schemas.openxmlformats.org/package/2006/relationships"><Relationship Id="rId1" Type="http://schemas.microsoft.com/office/2006/relationships/activeXControlBinary" Target="activeX22.bin"/></Relationships>
</file>

<file path=ppt/activeX/_rels/activeX23.xml.rels><?xml version="1.0" encoding="UTF-8" standalone="yes"?>
<Relationships xmlns="http://schemas.openxmlformats.org/package/2006/relationships"><Relationship Id="rId1" Type="http://schemas.microsoft.com/office/2006/relationships/activeXControlBinary" Target="activeX23.bin"/></Relationships>
</file>

<file path=ppt/activeX/_rels/activeX24.xml.rels><?xml version="1.0" encoding="UTF-8" standalone="yes"?>
<Relationships xmlns="http://schemas.openxmlformats.org/package/2006/relationships"><Relationship Id="rId1" Type="http://schemas.microsoft.com/office/2006/relationships/activeXControlBinary" Target="activeX24.bin"/></Relationships>
</file>

<file path=ppt/activeX/_rels/activeX25.xml.rels><?xml version="1.0" encoding="UTF-8" standalone="yes"?>
<Relationships xmlns="http://schemas.openxmlformats.org/package/2006/relationships"><Relationship Id="rId1" Type="http://schemas.microsoft.com/office/2006/relationships/activeXControlBinary" Target="activeX25.bin"/></Relationships>
</file>

<file path=ppt/activeX/_rels/activeX26.xml.rels><?xml version="1.0" encoding="UTF-8" standalone="yes"?>
<Relationships xmlns="http://schemas.openxmlformats.org/package/2006/relationships"><Relationship Id="rId1" Type="http://schemas.microsoft.com/office/2006/relationships/activeXControlBinary" Target="activeX26.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10.xml><?xml version="1.0" encoding="utf-8"?>
<ax:ocx xmlns:ax="http://schemas.microsoft.com/office/2006/activeX" xmlns:r="http://schemas.openxmlformats.org/officeDocument/2006/relationships" ax:classid="{5512D118-5CC6-11CF-8D67-00AA00BDCE1D}" ax:persistence="persistStream" r:id="rId1"/>
</file>

<file path=ppt/activeX/activeX11.xml><?xml version="1.0" encoding="utf-8"?>
<ax:ocx xmlns:ax="http://schemas.microsoft.com/office/2006/activeX" xmlns:r="http://schemas.openxmlformats.org/officeDocument/2006/relationships" ax:classid="{5512D118-5CC6-11CF-8D67-00AA00BDCE1D}" ax:persistence="persistStream" r:id="rId1"/>
</file>

<file path=ppt/activeX/activeX12.xml><?xml version="1.0" encoding="utf-8"?>
<ax:ocx xmlns:ax="http://schemas.microsoft.com/office/2006/activeX" xmlns:r="http://schemas.openxmlformats.org/officeDocument/2006/relationships" ax:classid="{5512D118-5CC6-11CF-8D67-00AA00BDCE1D}" ax:persistence="persistStream" r:id="rId1"/>
</file>

<file path=ppt/activeX/activeX13.xml><?xml version="1.0" encoding="utf-8"?>
<ax:ocx xmlns:ax="http://schemas.microsoft.com/office/2006/activeX" xmlns:r="http://schemas.openxmlformats.org/officeDocument/2006/relationships" ax:classid="{5512D118-5CC6-11CF-8D67-00AA00BDCE1D}" ax:persistence="persistStream" r:id="rId1"/>
</file>

<file path=ppt/activeX/activeX14.xml><?xml version="1.0" encoding="utf-8"?>
<ax:ocx xmlns:ax="http://schemas.microsoft.com/office/2006/activeX" xmlns:r="http://schemas.openxmlformats.org/officeDocument/2006/relationships" ax:classid="{5512D118-5CC6-11CF-8D67-00AA00BDCE1D}" ax:persistence="persistStream" r:id="rId1"/>
</file>

<file path=ppt/activeX/activeX15.xml><?xml version="1.0" encoding="utf-8"?>
<ax:ocx xmlns:ax="http://schemas.microsoft.com/office/2006/activeX" xmlns:r="http://schemas.openxmlformats.org/officeDocument/2006/relationships" ax:classid="{5512D118-5CC6-11CF-8D67-00AA00BDCE1D}" ax:persistence="persistStream" r:id="rId1"/>
</file>

<file path=ppt/activeX/activeX16.xml><?xml version="1.0" encoding="utf-8"?>
<ax:ocx xmlns:ax="http://schemas.microsoft.com/office/2006/activeX" xmlns:r="http://schemas.openxmlformats.org/officeDocument/2006/relationships" ax:classid="{5512D118-5CC6-11CF-8D67-00AA00BDCE1D}" ax:persistence="persistStream" r:id="rId1"/>
</file>

<file path=ppt/activeX/activeX17.xml><?xml version="1.0" encoding="utf-8"?>
<ax:ocx xmlns:ax="http://schemas.microsoft.com/office/2006/activeX" xmlns:r="http://schemas.openxmlformats.org/officeDocument/2006/relationships" ax:classid="{5512D118-5CC6-11CF-8D67-00AA00BDCE1D}" ax:persistence="persistStream" r:id="rId1"/>
</file>

<file path=ppt/activeX/activeX18.xml><?xml version="1.0" encoding="utf-8"?>
<ax:ocx xmlns:ax="http://schemas.microsoft.com/office/2006/activeX" xmlns:r="http://schemas.openxmlformats.org/officeDocument/2006/relationships" ax:classid="{5512D118-5CC6-11CF-8D67-00AA00BDCE1D}" ax:persistence="persistStream" r:id="rId1"/>
</file>

<file path=ppt/activeX/activeX19.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20.xml><?xml version="1.0" encoding="utf-8"?>
<ax:ocx xmlns:ax="http://schemas.microsoft.com/office/2006/activeX" xmlns:r="http://schemas.openxmlformats.org/officeDocument/2006/relationships" ax:classid="{5512D118-5CC6-11CF-8D67-00AA00BDCE1D}" ax:persistence="persistStream" r:id="rId1"/>
</file>

<file path=ppt/activeX/activeX21.xml><?xml version="1.0" encoding="utf-8"?>
<ax:ocx xmlns:ax="http://schemas.microsoft.com/office/2006/activeX" xmlns:r="http://schemas.openxmlformats.org/officeDocument/2006/relationships" ax:classid="{5512D118-5CC6-11CF-8D67-00AA00BDCE1D}" ax:persistence="persistStream" r:id="rId1"/>
</file>

<file path=ppt/activeX/activeX22.xml><?xml version="1.0" encoding="utf-8"?>
<ax:ocx xmlns:ax="http://schemas.microsoft.com/office/2006/activeX" xmlns:r="http://schemas.openxmlformats.org/officeDocument/2006/relationships" ax:classid="{5512D118-5CC6-11CF-8D67-00AA00BDCE1D}" ax:persistence="persistStream" r:id="rId1"/>
</file>

<file path=ppt/activeX/activeX23.xml><?xml version="1.0" encoding="utf-8"?>
<ax:ocx xmlns:ax="http://schemas.microsoft.com/office/2006/activeX" xmlns:r="http://schemas.openxmlformats.org/officeDocument/2006/relationships" ax:classid="{5512D118-5CC6-11CF-8D67-00AA00BDCE1D}" ax:persistence="persistStream" r:id="rId1"/>
</file>

<file path=ppt/activeX/activeX24.xml><?xml version="1.0" encoding="utf-8"?>
<ax:ocx xmlns:ax="http://schemas.microsoft.com/office/2006/activeX" xmlns:r="http://schemas.openxmlformats.org/officeDocument/2006/relationships" ax:classid="{5512D118-5CC6-11CF-8D67-00AA00BDCE1D}" ax:persistence="persistStream" r:id="rId1"/>
</file>

<file path=ppt/activeX/activeX25.xml><?xml version="1.0" encoding="utf-8"?>
<ax:ocx xmlns:ax="http://schemas.microsoft.com/office/2006/activeX" xmlns:r="http://schemas.openxmlformats.org/officeDocument/2006/relationships" ax:classid="{5512D118-5CC6-11CF-8D67-00AA00BDCE1D}" ax:persistence="persistStream" r:id="rId1"/>
</file>

<file path=ppt/activeX/activeX26.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activeX/activeX7.xml><?xml version="1.0" encoding="utf-8"?>
<ax:ocx xmlns:ax="http://schemas.microsoft.com/office/2006/activeX" xmlns:r="http://schemas.openxmlformats.org/officeDocument/2006/relationships" ax:classid="{5512D118-5CC6-11CF-8D67-00AA00BDCE1D}" ax:persistence="persistStream" r:id="rId1"/>
</file>

<file path=ppt/activeX/activeX8.xml><?xml version="1.0" encoding="utf-8"?>
<ax:ocx xmlns:ax="http://schemas.microsoft.com/office/2006/activeX" xmlns:r="http://schemas.openxmlformats.org/officeDocument/2006/relationships" ax:classid="{5512D118-5CC6-11CF-8D67-00AA00BDCE1D}" ax:persistence="persistStream" r:id="rId1"/>
</file>

<file path=ppt/activeX/activeX9.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92DA8BC-0A41-41D4-B977-9A44C3187158}" type="datetimeFigureOut">
              <a:rPr lang="en-US" smtClean="0"/>
              <a:t>3/6/2018</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D2C70D9-57AA-4BC4-A1A7-6673B6EA9EB2}" type="slidenum">
              <a:rPr lang="en-US" smtClean="0"/>
              <a:t>‹#›</a:t>
            </a:fld>
            <a:endParaRPr lang="en-US" dirty="0"/>
          </a:p>
        </p:txBody>
      </p:sp>
    </p:spTree>
    <p:extLst>
      <p:ext uri="{BB962C8B-B14F-4D97-AF65-F5344CB8AC3E}">
        <p14:creationId xmlns:p14="http://schemas.microsoft.com/office/powerpoint/2010/main" val="598241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a:defRPr sz="1200">
                <a:cs typeface="+mn-cs"/>
              </a:defRPr>
            </a:lvl1pPr>
          </a:lstStyle>
          <a:p>
            <a:pPr>
              <a:defRPr/>
            </a:pPr>
            <a:fld id="{D7632894-2F5A-46FE-8A2B-89B309465481}" type="slidenum">
              <a:rPr lang="en-US"/>
              <a:pPr>
                <a:defRPr/>
              </a:pPr>
              <a:t>‹#›</a:t>
            </a:fld>
            <a:endParaRPr lang="en-US" dirty="0"/>
          </a:p>
        </p:txBody>
      </p:sp>
    </p:spTree>
    <p:extLst>
      <p:ext uri="{BB962C8B-B14F-4D97-AF65-F5344CB8AC3E}">
        <p14:creationId xmlns:p14="http://schemas.microsoft.com/office/powerpoint/2010/main" val="939343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598" y="170156"/>
            <a:ext cx="8153400" cy="731520"/>
          </a:xfrm>
        </p:spPr>
        <p:txBody>
          <a:bodyPr/>
          <a:lstStyle>
            <a:lvl1pPr>
              <a:defRPr sz="3600" b="1">
                <a:solidFill>
                  <a:srgbClr val="0000CC"/>
                </a:solidFill>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477078" y="1295400"/>
            <a:ext cx="8362122" cy="5454359"/>
          </a:xfrm>
        </p:spPr>
        <p:txBody>
          <a:bodyPr/>
          <a:lstStyle>
            <a:lvl1pPr>
              <a:buClr>
                <a:srgbClr val="333399"/>
              </a:buClr>
              <a:buSzPct val="80000"/>
              <a:defRPr sz="24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2"/>
          <p:cNvSpPr>
            <a:spLocks noGrp="1"/>
          </p:cNvSpPr>
          <p:nvPr>
            <p:ph type="ftr" sz="quarter" idx="11"/>
          </p:nvPr>
        </p:nvSpPr>
        <p:spPr>
          <a:xfrm>
            <a:off x="3429000" y="908818"/>
            <a:ext cx="5421313" cy="317525"/>
          </a:xfrm>
        </p:spPr>
        <p:txBody>
          <a:bodyPr/>
          <a:lstStyle>
            <a:lvl1pPr>
              <a:defRPr/>
            </a:lvl1pPr>
          </a:lstStyle>
          <a:p>
            <a:pPr>
              <a:defRPr/>
            </a:pPr>
            <a:r>
              <a:rPr lang="en-US" smtClean="0"/>
              <a:t>L06 - Railroad</a:t>
            </a:r>
            <a:endParaRPr lang="en-US" dirty="0"/>
          </a:p>
        </p:txBody>
      </p:sp>
      <p:sp>
        <p:nvSpPr>
          <p:cNvPr id="6" name="Slide Number Placeholder 22"/>
          <p:cNvSpPr>
            <a:spLocks noGrp="1"/>
          </p:cNvSpPr>
          <p:nvPr>
            <p:ph type="sldNum" sz="quarter" idx="12"/>
          </p:nvPr>
        </p:nvSpPr>
        <p:spPr>
          <a:xfrm>
            <a:off x="0" y="914400"/>
            <a:ext cx="533400" cy="30480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6375714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457200" y="1261362"/>
            <a:ext cx="4114800" cy="5520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724400" y="1261362"/>
            <a:ext cx="4070499" cy="5520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L06 - Railroad</a:t>
            </a:r>
            <a:endParaRPr lang="en-US" dirty="0"/>
          </a:p>
        </p:txBody>
      </p:sp>
    </p:spTree>
    <p:extLst>
      <p:ext uri="{BB962C8B-B14F-4D97-AF65-F5344CB8AC3E}">
        <p14:creationId xmlns:p14="http://schemas.microsoft.com/office/powerpoint/2010/main" val="1187688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smtClean="0"/>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L06 - Railroad</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14292601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6246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705620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600" b="1" cap="none">
                <a:solidFill>
                  <a:srgbClr val="FFFFFF"/>
                </a:solidFill>
              </a:defRPr>
            </a:lvl1pPr>
          </a:lstStyle>
          <a:p>
            <a:r>
              <a:rPr lang="en-US" smtClean="0"/>
              <a:t>Click to edit Master title style</a:t>
            </a:r>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L06 - Railroad</a:t>
            </a:r>
            <a:endParaRPr lang="en-US" dirty="0"/>
          </a:p>
        </p:txBody>
      </p:sp>
    </p:spTree>
    <p:extLst>
      <p:ext uri="{BB962C8B-B14F-4D97-AF65-F5344CB8AC3E}">
        <p14:creationId xmlns:p14="http://schemas.microsoft.com/office/powerpoint/2010/main" val="24684898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1">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655593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sz="3600" b="1"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5164059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594360" y="169342"/>
            <a:ext cx="8153400"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477078" y="1295400"/>
            <a:ext cx="8305800" cy="539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0" y="914400"/>
            <a:ext cx="533400"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14400"/>
            <a:ext cx="533400" cy="30480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590550" y="914400"/>
            <a:ext cx="855345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3429000" y="919164"/>
            <a:ext cx="5421313"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smtClean="0"/>
              <a:t>L06 - Railroad</a:t>
            </a:r>
            <a:endParaRPr lang="en-US" dirty="0"/>
          </a:p>
        </p:txBody>
      </p:sp>
    </p:spTree>
    <p:extLst>
      <p:ext uri="{BB962C8B-B14F-4D97-AF65-F5344CB8AC3E}">
        <p14:creationId xmlns:p14="http://schemas.microsoft.com/office/powerpoint/2010/main" val="303986979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Lst>
  <p:timing>
    <p:tnLst>
      <p:par>
        <p:cTn id="1" dur="indefinite" restart="never" nodeType="tmRoot"/>
      </p:par>
    </p:tnLst>
  </p:timing>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18" Type="http://schemas.openxmlformats.org/officeDocument/2006/relationships/control" Target="../activeX/activeX17.xml"/><Relationship Id="rId26" Type="http://schemas.openxmlformats.org/officeDocument/2006/relationships/control" Target="../activeX/activeX25.xml"/><Relationship Id="rId3" Type="http://schemas.openxmlformats.org/officeDocument/2006/relationships/control" Target="../activeX/activeX2.xml"/><Relationship Id="rId21" Type="http://schemas.openxmlformats.org/officeDocument/2006/relationships/control" Target="../activeX/activeX20.xml"/><Relationship Id="rId34" Type="http://schemas.openxmlformats.org/officeDocument/2006/relationships/hyperlink" Target="https://students.cs.byu.edu/~cs235ta/labs/L06-Railroad/lab06_in_05.txt" TargetMode="External"/><Relationship Id="rId7" Type="http://schemas.openxmlformats.org/officeDocument/2006/relationships/control" Target="../activeX/activeX6.xml"/><Relationship Id="rId12" Type="http://schemas.openxmlformats.org/officeDocument/2006/relationships/control" Target="../activeX/activeX11.xml"/><Relationship Id="rId17" Type="http://schemas.openxmlformats.org/officeDocument/2006/relationships/control" Target="../activeX/activeX16.xml"/><Relationship Id="rId25" Type="http://schemas.openxmlformats.org/officeDocument/2006/relationships/control" Target="../activeX/activeX24.xml"/><Relationship Id="rId33" Type="http://schemas.openxmlformats.org/officeDocument/2006/relationships/hyperlink" Target="https://students.cs.byu.edu/~cs235ta/labs/L06-Railroad/lab06_in_04.txt" TargetMode="External"/><Relationship Id="rId2" Type="http://schemas.openxmlformats.org/officeDocument/2006/relationships/control" Target="../activeX/activeX1.xml"/><Relationship Id="rId16" Type="http://schemas.openxmlformats.org/officeDocument/2006/relationships/control" Target="../activeX/activeX15.xml"/><Relationship Id="rId20" Type="http://schemas.openxmlformats.org/officeDocument/2006/relationships/control" Target="../activeX/activeX19.xml"/><Relationship Id="rId29" Type="http://schemas.openxmlformats.org/officeDocument/2006/relationships/hyperlink" Target="https://students.cs.byu.edu/~cs235ta/labs/L06-Railroad/DequeInterface.h" TargetMode="Externa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24" Type="http://schemas.openxmlformats.org/officeDocument/2006/relationships/control" Target="../activeX/activeX23.xml"/><Relationship Id="rId32" Type="http://schemas.openxmlformats.org/officeDocument/2006/relationships/hyperlink" Target="https://students.cs.byu.edu/~cs235ta/labs/L06-Railroad/lab06_in_03.txt" TargetMode="External"/><Relationship Id="rId5" Type="http://schemas.openxmlformats.org/officeDocument/2006/relationships/control" Target="../activeX/activeX4.xml"/><Relationship Id="rId15" Type="http://schemas.openxmlformats.org/officeDocument/2006/relationships/control" Target="../activeX/activeX14.xml"/><Relationship Id="rId23" Type="http://schemas.openxmlformats.org/officeDocument/2006/relationships/control" Target="../activeX/activeX22.xml"/><Relationship Id="rId28" Type="http://schemas.openxmlformats.org/officeDocument/2006/relationships/slideLayout" Target="../slideLayouts/slideLayout3.xml"/><Relationship Id="rId36" Type="http://schemas.openxmlformats.org/officeDocument/2006/relationships/image" Target="../media/image10.wmf"/><Relationship Id="rId10" Type="http://schemas.openxmlformats.org/officeDocument/2006/relationships/control" Target="../activeX/activeX9.xml"/><Relationship Id="rId19" Type="http://schemas.openxmlformats.org/officeDocument/2006/relationships/control" Target="../activeX/activeX18.xml"/><Relationship Id="rId31" Type="http://schemas.openxmlformats.org/officeDocument/2006/relationships/hyperlink" Target="https://students.cs.byu.edu/~cs235ta/labs/L06-Railroad/lab06_in_02.txt" TargetMode="Externa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control" Target="../activeX/activeX13.xml"/><Relationship Id="rId22" Type="http://schemas.openxmlformats.org/officeDocument/2006/relationships/control" Target="../activeX/activeX21.xml"/><Relationship Id="rId27" Type="http://schemas.openxmlformats.org/officeDocument/2006/relationships/control" Target="../activeX/activeX26.xml"/><Relationship Id="rId30" Type="http://schemas.openxmlformats.org/officeDocument/2006/relationships/hyperlink" Target="https://students.cs.byu.edu/~cs235ta/labs/L06-Railroad/lab06_in_01.txt" TargetMode="External"/><Relationship Id="rId35"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4"/>
          <p:cNvSpPr>
            <a:spLocks noGrp="1"/>
          </p:cNvSpPr>
          <p:nvPr>
            <p:ph type="subTitle" idx="1"/>
          </p:nvPr>
        </p:nvSpPr>
        <p:spPr/>
        <p:txBody>
          <a:bodyPr/>
          <a:lstStyle/>
          <a:p>
            <a:pPr eaLnBrk="1" hangingPunct="1"/>
            <a:r>
              <a:rPr lang="en-US" dirty="0" smtClean="0"/>
              <a:t>Lab 06 – Railroad</a:t>
            </a:r>
          </a:p>
        </p:txBody>
      </p:sp>
      <p:sp>
        <p:nvSpPr>
          <p:cNvPr id="2" name="Slide Number Placeholder 1"/>
          <p:cNvSpPr>
            <a:spLocks noGrp="1"/>
          </p:cNvSpPr>
          <p:nvPr>
            <p:ph type="sldNum" sz="quarter" idx="12"/>
          </p:nvPr>
        </p:nvSpPr>
        <p:spPr/>
        <p:txBody>
          <a:bodyPr/>
          <a:lstStyle/>
          <a:p>
            <a:pPr>
              <a:defRPr/>
            </a:pPr>
            <a:fld id="{A0C1462C-D640-45B3-901B-F425AA5C3674}" type="slidenum">
              <a:rPr lang="en-US" smtClean="0"/>
              <a:pPr>
                <a:defRPr/>
              </a:pPr>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43000"/>
            <a:ext cx="6719079" cy="3722370"/>
          </a:xfrm>
          <a:prstGeom prst="rect">
            <a:avLst/>
          </a:prstGeom>
        </p:spPr>
      </p:pic>
    </p:spTree>
    <p:extLst>
      <p:ext uri="{BB962C8B-B14F-4D97-AF65-F5344CB8AC3E}">
        <p14:creationId xmlns:p14="http://schemas.microsoft.com/office/powerpoint/2010/main" val="3633278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995" y="4109830"/>
            <a:ext cx="3718405" cy="2743200"/>
          </a:xfrm>
          <a:prstGeom prst="rect">
            <a:avLst/>
          </a:prstGeom>
        </p:spPr>
      </p:pic>
      <p:sp>
        <p:nvSpPr>
          <p:cNvPr id="2" name="Title 1"/>
          <p:cNvSpPr>
            <a:spLocks noGrp="1"/>
          </p:cNvSpPr>
          <p:nvPr>
            <p:ph type="title"/>
          </p:nvPr>
        </p:nvSpPr>
        <p:spPr/>
        <p:txBody>
          <a:bodyPr/>
          <a:lstStyle/>
          <a:p>
            <a:r>
              <a:rPr lang="en-US" dirty="0" smtClean="0"/>
              <a:t>Lab 06 - Railroad</a:t>
            </a:r>
            <a:endParaRPr lang="en-US" dirty="0"/>
          </a:p>
        </p:txBody>
      </p:sp>
      <p:sp>
        <p:nvSpPr>
          <p:cNvPr id="3" name="Content Placeholder 2"/>
          <p:cNvSpPr>
            <a:spLocks noGrp="1"/>
          </p:cNvSpPr>
          <p:nvPr>
            <p:ph sz="quarter" idx="1"/>
          </p:nvPr>
        </p:nvSpPr>
        <p:spPr>
          <a:xfrm>
            <a:off x="477078" y="1295401"/>
            <a:ext cx="8362122" cy="3124200"/>
          </a:xfrm>
        </p:spPr>
        <p:txBody>
          <a:bodyPr/>
          <a:lstStyle/>
          <a:p>
            <a:r>
              <a:rPr lang="en-US" dirty="0" smtClean="0"/>
              <a:t>Create </a:t>
            </a:r>
            <a:r>
              <a:rPr lang="en-US" dirty="0"/>
              <a:t>a railroad train station that </a:t>
            </a:r>
            <a:r>
              <a:rPr lang="en-US" dirty="0" smtClean="0"/>
              <a:t>uses a central turntable and roundhouses to store train </a:t>
            </a:r>
            <a:r>
              <a:rPr lang="en-US" dirty="0"/>
              <a:t>cars as well as changes the order of cars entering and leaving the station</a:t>
            </a:r>
            <a:r>
              <a:rPr lang="en-US" dirty="0" smtClean="0"/>
              <a:t>.</a:t>
            </a:r>
          </a:p>
          <a:p>
            <a:pPr lvl="1"/>
            <a:r>
              <a:rPr lang="en-US" dirty="0" smtClean="0"/>
              <a:t>Cars may enter </a:t>
            </a:r>
            <a:r>
              <a:rPr lang="en-US" dirty="0"/>
              <a:t>the train station </a:t>
            </a:r>
            <a:r>
              <a:rPr lang="en-US" dirty="0" smtClean="0"/>
              <a:t>if </a:t>
            </a:r>
            <a:r>
              <a:rPr lang="en-US" dirty="0"/>
              <a:t>the turntable is empty</a:t>
            </a:r>
            <a:r>
              <a:rPr lang="en-US" dirty="0" smtClean="0"/>
              <a:t>.</a:t>
            </a:r>
          </a:p>
          <a:p>
            <a:pPr lvl="1"/>
            <a:r>
              <a:rPr lang="en-US" dirty="0" smtClean="0"/>
              <a:t>From </a:t>
            </a:r>
            <a:r>
              <a:rPr lang="en-US" dirty="0"/>
              <a:t>the turntable cars can be moved to a "stack" </a:t>
            </a:r>
            <a:r>
              <a:rPr lang="en-US" dirty="0" smtClean="0"/>
              <a:t>roundhouse facility </a:t>
            </a:r>
            <a:r>
              <a:rPr lang="en-US" dirty="0"/>
              <a:t>(LIFO</a:t>
            </a:r>
            <a:r>
              <a:rPr lang="en-US" dirty="0" smtClean="0"/>
              <a:t>) or </a:t>
            </a:r>
            <a:r>
              <a:rPr lang="en-US" dirty="0"/>
              <a:t>a "queue" roundhouse facility (FIFO</a:t>
            </a:r>
            <a:r>
              <a:rPr lang="en-US" dirty="0" smtClean="0"/>
              <a:t>).</a:t>
            </a:r>
          </a:p>
          <a:p>
            <a:pPr lvl="1"/>
            <a:r>
              <a:rPr lang="en-US" dirty="0" smtClean="0"/>
              <a:t>Train </a:t>
            </a:r>
            <a:r>
              <a:rPr lang="en-US" dirty="0"/>
              <a:t>cars </a:t>
            </a:r>
            <a:r>
              <a:rPr lang="en-US" dirty="0" smtClean="0"/>
              <a:t>leave the train station by moving from </a:t>
            </a:r>
            <a:r>
              <a:rPr lang="en-US" dirty="0"/>
              <a:t>the turntable </a:t>
            </a:r>
            <a:r>
              <a:rPr lang="en-US" dirty="0" smtClean="0"/>
              <a:t>to </a:t>
            </a:r>
            <a:r>
              <a:rPr lang="en-US" dirty="0"/>
              <a:t>a </a:t>
            </a:r>
            <a:r>
              <a:rPr lang="en-US" dirty="0" smtClean="0"/>
              <a:t>"vector" </a:t>
            </a:r>
            <a:r>
              <a:rPr lang="en-US" dirty="0"/>
              <a:t>of </a:t>
            </a:r>
            <a:r>
              <a:rPr lang="en-US" dirty="0" smtClean="0"/>
              <a:t>outbound cars.</a:t>
            </a:r>
          </a:p>
          <a:p>
            <a:r>
              <a:rPr lang="en-US" dirty="0" smtClean="0"/>
              <a:t>What Objects?</a:t>
            </a:r>
          </a:p>
          <a:p>
            <a:pPr lvl="1"/>
            <a:r>
              <a:rPr lang="en-US" dirty="0" smtClean="0"/>
              <a:t>How to describe them?</a:t>
            </a:r>
          </a:p>
          <a:p>
            <a:pPr lvl="1"/>
            <a:r>
              <a:rPr lang="en-US" dirty="0" smtClean="0"/>
              <a:t>UML</a:t>
            </a:r>
            <a:endParaRPr lang="en-US" dirty="0"/>
          </a:p>
        </p:txBody>
      </p:sp>
      <p:sp>
        <p:nvSpPr>
          <p:cNvPr id="4" name="Footer Placeholder 3"/>
          <p:cNvSpPr>
            <a:spLocks noGrp="1"/>
          </p:cNvSpPr>
          <p:nvPr>
            <p:ph type="ftr" sz="quarter" idx="11"/>
          </p:nvPr>
        </p:nvSpPr>
        <p:spPr/>
        <p:txBody>
          <a:bodyPr/>
          <a:lstStyle/>
          <a:p>
            <a:pPr>
              <a:defRPr/>
            </a:pPr>
            <a:r>
              <a:rPr lang="en-US" smtClean="0"/>
              <a:t>L06 - Railroad</a:t>
            </a:r>
            <a:endParaRPr lang="en-US" dirty="0"/>
          </a:p>
        </p:txBody>
      </p:sp>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310860" y="6096000"/>
            <a:ext cx="2236280" cy="330211"/>
          </a:xfrm>
          <a:prstGeom prst="rect">
            <a:avLst/>
          </a:prstGeom>
        </p:spPr>
      </p:pic>
    </p:spTree>
    <p:extLst>
      <p:ext uri="{BB962C8B-B14F-4D97-AF65-F5344CB8AC3E}">
        <p14:creationId xmlns:p14="http://schemas.microsoft.com/office/powerpoint/2010/main" val="348175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6628048" y="186410"/>
            <a:ext cx="1920240" cy="3645759"/>
            <a:chOff x="6628048" y="217232"/>
            <a:chExt cx="1920240" cy="3645759"/>
          </a:xfrm>
        </p:grpSpPr>
        <p:grpSp>
          <p:nvGrpSpPr>
            <p:cNvPr id="61" name="Group 60"/>
            <p:cNvGrpSpPr/>
            <p:nvPr/>
          </p:nvGrpSpPr>
          <p:grpSpPr>
            <a:xfrm rot="5400000">
              <a:off x="7026445" y="3207148"/>
              <a:ext cx="1102136" cy="209550"/>
              <a:chOff x="4180298" y="5329336"/>
              <a:chExt cx="1333502" cy="228600"/>
            </a:xfrm>
          </p:grpSpPr>
          <p:sp>
            <p:nvSpPr>
              <p:cNvPr id="62" name="Isosceles Triangle 61"/>
              <p:cNvSpPr/>
              <p:nvPr/>
            </p:nvSpPr>
            <p:spPr>
              <a:xfrm rot="16200000">
                <a:off x="4218398" y="5291236"/>
                <a:ext cx="228600" cy="304800"/>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a:stCxn id="62" idx="3"/>
              </p:cNvCxnSpPr>
              <p:nvPr/>
            </p:nvCxnSpPr>
            <p:spPr>
              <a:xfrm>
                <a:off x="4485101" y="5443634"/>
                <a:ext cx="102869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628048" y="217232"/>
              <a:ext cx="1920240" cy="2531105"/>
              <a:chOff x="1142998" y="1937663"/>
              <a:chExt cx="4087795" cy="2839837"/>
            </a:xfrm>
          </p:grpSpPr>
          <p:sp>
            <p:nvSpPr>
              <p:cNvPr id="58" name="Rectangle 57"/>
              <p:cNvSpPr/>
              <p:nvPr/>
            </p:nvSpPr>
            <p:spPr>
              <a:xfrm>
                <a:off x="1142998" y="1937663"/>
                <a:ext cx="4087795"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&lt;&lt;interface&gt;&gt;</a:t>
                </a:r>
              </a:p>
              <a:p>
                <a:pPr algn="ctr"/>
                <a:r>
                  <a:rPr lang="en-US" sz="1200" b="1" i="1" dirty="0" smtClean="0">
                    <a:solidFill>
                      <a:schemeClr val="tx1"/>
                    </a:solidFill>
                  </a:rPr>
                  <a:t>DequeInterface&lt;T&gt;</a:t>
                </a:r>
                <a:endParaRPr lang="en-US" sz="1200" b="1" i="1" dirty="0">
                  <a:solidFill>
                    <a:schemeClr val="tx1"/>
                  </a:solidFill>
                </a:endParaRPr>
              </a:p>
            </p:txBody>
          </p:sp>
          <p:sp>
            <p:nvSpPr>
              <p:cNvPr id="59" name="Rectangle 58"/>
              <p:cNvSpPr/>
              <p:nvPr/>
            </p:nvSpPr>
            <p:spPr>
              <a:xfrm>
                <a:off x="1142998" y="2471062"/>
                <a:ext cx="4087795" cy="230643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+static </a:t>
                </a:r>
                <a:r>
                  <a:rPr lang="en-US" sz="900" b="1" dirty="0">
                    <a:solidFill>
                      <a:schemeClr val="tx1"/>
                    </a:solidFill>
                    <a:latin typeface="Consolas" panose="020B0609020204030204" pitchFamily="49" charset="0"/>
                    <a:cs typeface="Consolas" panose="020B0609020204030204" pitchFamily="49" charset="0"/>
                  </a:rPr>
                  <a:t>const </a:t>
                </a:r>
                <a:r>
                  <a:rPr lang="en-US" sz="900" b="1" dirty="0" err="1">
                    <a:solidFill>
                      <a:schemeClr val="tx1"/>
                    </a:solidFill>
                    <a:latin typeface="Consolas" panose="020B0609020204030204" pitchFamily="49" charset="0"/>
                    <a:cs typeface="Consolas" panose="020B0609020204030204" pitchFamily="49" charset="0"/>
                  </a:rPr>
                  <a:t>size_t</a:t>
                </a:r>
                <a:r>
                  <a:rPr lang="en-US" sz="900" b="1" dirty="0">
                    <a:solidFill>
                      <a:schemeClr val="tx1"/>
                    </a:solidFill>
                    <a:latin typeface="Consolas" panose="020B0609020204030204" pitchFamily="49" charset="0"/>
                    <a:cs typeface="Consolas" panose="020B0609020204030204" pitchFamily="49" charset="0"/>
                  </a:rPr>
                  <a:t> </a:t>
                </a:r>
                <a:endParaRPr lang="en-US" sz="900" b="1" dirty="0" smtClean="0">
                  <a:solidFill>
                    <a:schemeClr val="tx1"/>
                  </a:solidFill>
                  <a:latin typeface="Consolas" panose="020B0609020204030204" pitchFamily="49" charset="0"/>
                  <a:cs typeface="Consolas" panose="020B0609020204030204" pitchFamily="49" charset="0"/>
                </a:endParaRPr>
              </a:p>
              <a:p>
                <a:r>
                  <a:rPr lang="en-US" sz="900" b="1" dirty="0">
                    <a:solidFill>
                      <a:schemeClr val="tx1"/>
                    </a:solidFill>
                    <a:latin typeface="Consolas" panose="020B0609020204030204" pitchFamily="49" charset="0"/>
                    <a:cs typeface="Consolas" panose="020B0609020204030204" pitchFamily="49" charset="0"/>
                  </a:rPr>
                  <a:t> </a:t>
                </a:r>
                <a:r>
                  <a:rPr lang="en-US" sz="900" b="1" dirty="0" smtClean="0">
                    <a:solidFill>
                      <a:schemeClr val="tx1"/>
                    </a:solidFill>
                    <a:latin typeface="Consolas" panose="020B0609020204030204" pitchFamily="49" charset="0"/>
                    <a:cs typeface="Consolas" panose="020B0609020204030204" pitchFamily="49" charset="0"/>
                  </a:rPr>
                  <a:t>  DEFAULT_CAPACITY </a:t>
                </a:r>
                <a:r>
                  <a:rPr lang="en-US" sz="900" b="1" dirty="0">
                    <a:solidFill>
                      <a:schemeClr val="tx1"/>
                    </a:solidFill>
                    <a:latin typeface="Consolas" panose="020B0609020204030204" pitchFamily="49" charset="0"/>
                    <a:cs typeface="Consolas" panose="020B0609020204030204" pitchFamily="49" charset="0"/>
                  </a:rPr>
                  <a:t>= 4</a:t>
                </a:r>
                <a:endParaRPr lang="en-US" sz="900" b="1" i="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DequeInterface</a:t>
                </a:r>
                <a:r>
                  <a:rPr lang="en-US" sz="900" b="1" dirty="0" smtClean="0">
                    <a:solidFill>
                      <a:schemeClr val="tx1"/>
                    </a:solidFill>
                    <a:latin typeface="Consolas" panose="020B0609020204030204" pitchFamily="49" charset="0"/>
                    <a:cs typeface="Consolas" panose="020B0609020204030204" pitchFamily="49" charset="0"/>
                  </a:rPr>
                  <a:t>()</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DequeInterface</a:t>
                </a:r>
                <a:r>
                  <a:rPr lang="en-US" sz="900" b="1" dirty="0" smtClean="0">
                    <a:solidFill>
                      <a:schemeClr val="tx1"/>
                    </a:solidFill>
                    <a:latin typeface="Consolas" panose="020B0609020204030204" pitchFamily="49" charset="0"/>
                    <a:cs typeface="Consolas" panose="020B0609020204030204" pitchFamily="49" charset="0"/>
                  </a:rPr>
                  <a:t>()</a:t>
                </a:r>
                <a:endParaRPr lang="en-US" sz="900" b="1" dirty="0">
                  <a:solidFill>
                    <a:schemeClr val="tx1"/>
                  </a:solidFill>
                  <a:latin typeface="Consolas" panose="020B0609020204030204" pitchFamily="49" charset="0"/>
                  <a:cs typeface="Consolas" panose="020B0609020204030204" pitchFamily="49" charset="0"/>
                </a:endParaRPr>
              </a:p>
              <a:p>
                <a:r>
                  <a:rPr lang="en-US" sz="900" b="1" i="1" dirty="0" smtClean="0">
                    <a:solidFill>
                      <a:schemeClr val="tx1"/>
                    </a:solidFill>
                    <a:latin typeface="Consolas" panose="020B0609020204030204" pitchFamily="49" charset="0"/>
                    <a:cs typeface="Consolas" panose="020B0609020204030204" pitchFamily="49" charset="0"/>
                  </a:rPr>
                  <a:t>+</a:t>
                </a:r>
                <a:r>
                  <a:rPr lang="en-US" sz="900" b="1" i="1" dirty="0" err="1" smtClean="0">
                    <a:solidFill>
                      <a:schemeClr val="tx1"/>
                    </a:solidFill>
                    <a:latin typeface="Consolas" panose="020B0609020204030204" pitchFamily="49" charset="0"/>
                    <a:cs typeface="Consolas" panose="020B0609020204030204" pitchFamily="49" charset="0"/>
                  </a:rPr>
                  <a:t>push_front</a:t>
                </a:r>
                <a:r>
                  <a:rPr lang="en-US" sz="900" b="1" i="1" dirty="0" smtClean="0">
                    <a:solidFill>
                      <a:schemeClr val="tx1"/>
                    </a:solidFill>
                    <a:latin typeface="Consolas" panose="020B0609020204030204" pitchFamily="49" charset="0"/>
                    <a:cs typeface="Consolas" panose="020B0609020204030204" pitchFamily="49" charset="0"/>
                  </a:rPr>
                  <a:t>(const </a:t>
                </a:r>
                <a:r>
                  <a:rPr lang="en-US" sz="900" b="1" i="1" dirty="0">
                    <a:solidFill>
                      <a:schemeClr val="tx1"/>
                    </a:solidFill>
                    <a:latin typeface="Consolas" panose="020B0609020204030204" pitchFamily="49" charset="0"/>
                    <a:cs typeface="Consolas" panose="020B0609020204030204" pitchFamily="49" charset="0"/>
                  </a:rPr>
                  <a:t>T</a:t>
                </a:r>
                <a:r>
                  <a:rPr lang="en-US" sz="900" b="1" i="1" dirty="0" smtClean="0">
                    <a:solidFill>
                      <a:schemeClr val="tx1"/>
                    </a:solidFill>
                    <a:latin typeface="Consolas" panose="020B0609020204030204" pitchFamily="49" charset="0"/>
                    <a:cs typeface="Consolas" panose="020B0609020204030204" pitchFamily="49" charset="0"/>
                  </a:rPr>
                  <a:t>&amp;):void </a:t>
                </a:r>
              </a:p>
              <a:p>
                <a:r>
                  <a:rPr lang="en-US" sz="900" b="1" i="1" dirty="0">
                    <a:solidFill>
                      <a:schemeClr val="tx1"/>
                    </a:solidFill>
                    <a:latin typeface="Consolas" panose="020B0609020204030204" pitchFamily="49" charset="0"/>
                    <a:cs typeface="Consolas" panose="020B0609020204030204" pitchFamily="49" charset="0"/>
                  </a:rPr>
                  <a:t>+</a:t>
                </a:r>
                <a:r>
                  <a:rPr lang="en-US" sz="900" b="1" i="1" dirty="0" err="1" smtClean="0">
                    <a:solidFill>
                      <a:schemeClr val="tx1"/>
                    </a:solidFill>
                    <a:latin typeface="Consolas" panose="020B0609020204030204" pitchFamily="49" charset="0"/>
                    <a:cs typeface="Consolas" panose="020B0609020204030204" pitchFamily="49" charset="0"/>
                  </a:rPr>
                  <a:t>push_back</a:t>
                </a:r>
                <a:r>
                  <a:rPr lang="en-US" sz="900" b="1" i="1" dirty="0" smtClean="0">
                    <a:solidFill>
                      <a:schemeClr val="tx1"/>
                    </a:solidFill>
                    <a:latin typeface="Consolas" panose="020B0609020204030204" pitchFamily="49" charset="0"/>
                    <a:cs typeface="Consolas" panose="020B0609020204030204" pitchFamily="49" charset="0"/>
                  </a:rPr>
                  <a:t>(const </a:t>
                </a:r>
                <a:r>
                  <a:rPr lang="en-US" sz="900" b="1" i="1" dirty="0">
                    <a:solidFill>
                      <a:schemeClr val="tx1"/>
                    </a:solidFill>
                    <a:latin typeface="Consolas" panose="020B0609020204030204" pitchFamily="49" charset="0"/>
                    <a:cs typeface="Consolas" panose="020B0609020204030204" pitchFamily="49" charset="0"/>
                  </a:rPr>
                  <a:t>T</a:t>
                </a:r>
                <a:r>
                  <a:rPr lang="en-US" sz="900" b="1" i="1" dirty="0" smtClean="0">
                    <a:solidFill>
                      <a:schemeClr val="tx1"/>
                    </a:solidFill>
                    <a:latin typeface="Consolas" panose="020B0609020204030204" pitchFamily="49" charset="0"/>
                    <a:cs typeface="Consolas" panose="020B0609020204030204" pitchFamily="49" charset="0"/>
                  </a:rPr>
                  <a:t>&amp;):void</a:t>
                </a:r>
                <a:endParaRPr lang="en-US" sz="900" b="1" i="1" dirty="0">
                  <a:solidFill>
                    <a:schemeClr val="tx1"/>
                  </a:solidFill>
                  <a:latin typeface="Consolas" panose="020B0609020204030204" pitchFamily="49" charset="0"/>
                  <a:cs typeface="Consolas" panose="020B0609020204030204" pitchFamily="49" charset="0"/>
                </a:endParaRPr>
              </a:p>
              <a:p>
                <a:r>
                  <a:rPr lang="en-US" sz="900" b="1" i="1" dirty="0" smtClean="0">
                    <a:solidFill>
                      <a:schemeClr val="tx1"/>
                    </a:solidFill>
                    <a:latin typeface="Consolas" panose="020B0609020204030204" pitchFamily="49" charset="0"/>
                    <a:cs typeface="Consolas" panose="020B0609020204030204" pitchFamily="49" charset="0"/>
                  </a:rPr>
                  <a:t>+</a:t>
                </a:r>
                <a:r>
                  <a:rPr lang="en-US" sz="900" b="1" i="1" dirty="0" err="1" smtClean="0">
                    <a:solidFill>
                      <a:schemeClr val="tx1"/>
                    </a:solidFill>
                    <a:latin typeface="Consolas" panose="020B0609020204030204" pitchFamily="49" charset="0"/>
                    <a:cs typeface="Consolas" panose="020B0609020204030204" pitchFamily="49" charset="0"/>
                  </a:rPr>
                  <a:t>pop_front</a:t>
                </a:r>
                <a:r>
                  <a:rPr lang="en-US" sz="900" b="1" i="1" dirty="0" smtClean="0">
                    <a:solidFill>
                      <a:schemeClr val="tx1"/>
                    </a:solidFill>
                    <a:latin typeface="Consolas" panose="020B0609020204030204" pitchFamily="49" charset="0"/>
                    <a:cs typeface="Consolas" panose="020B0609020204030204" pitchFamily="49" charset="0"/>
                  </a:rPr>
                  <a:t>():void</a:t>
                </a:r>
              </a:p>
              <a:p>
                <a:r>
                  <a:rPr lang="en-US" sz="900" b="1" i="1" dirty="0" smtClean="0">
                    <a:solidFill>
                      <a:schemeClr val="tx1"/>
                    </a:solidFill>
                    <a:latin typeface="Consolas" panose="020B0609020204030204" pitchFamily="49" charset="0"/>
                    <a:cs typeface="Consolas" panose="020B0609020204030204" pitchFamily="49" charset="0"/>
                  </a:rPr>
                  <a:t>+</a:t>
                </a:r>
                <a:r>
                  <a:rPr lang="en-US" sz="900" b="1" i="1" dirty="0" err="1" smtClean="0">
                    <a:solidFill>
                      <a:schemeClr val="tx1"/>
                    </a:solidFill>
                    <a:latin typeface="Consolas" panose="020B0609020204030204" pitchFamily="49" charset="0"/>
                    <a:cs typeface="Consolas" panose="020B0609020204030204" pitchFamily="49" charset="0"/>
                  </a:rPr>
                  <a:t>pop_back</a:t>
                </a:r>
                <a:r>
                  <a:rPr lang="en-US" sz="900" b="1" i="1" dirty="0" smtClean="0">
                    <a:solidFill>
                      <a:schemeClr val="tx1"/>
                    </a:solidFill>
                    <a:latin typeface="Consolas" panose="020B0609020204030204" pitchFamily="49" charset="0"/>
                    <a:cs typeface="Consolas" panose="020B0609020204030204" pitchFamily="49" charset="0"/>
                  </a:rPr>
                  <a:t>():void</a:t>
                </a:r>
              </a:p>
              <a:p>
                <a:r>
                  <a:rPr lang="en-US" sz="900" b="1" i="1" dirty="0" smtClean="0">
                    <a:solidFill>
                      <a:schemeClr val="tx1"/>
                    </a:solidFill>
                    <a:latin typeface="Consolas" panose="020B0609020204030204" pitchFamily="49" charset="0"/>
                    <a:cs typeface="Consolas" panose="020B0609020204030204" pitchFamily="49" charset="0"/>
                  </a:rPr>
                  <a:t>+front():</a:t>
                </a:r>
                <a:r>
                  <a:rPr lang="en-US" sz="900" b="1" i="1" dirty="0">
                    <a:solidFill>
                      <a:schemeClr val="tx1"/>
                    </a:solidFill>
                    <a:latin typeface="Consolas" panose="020B0609020204030204" pitchFamily="49" charset="0"/>
                    <a:cs typeface="Consolas" panose="020B0609020204030204" pitchFamily="49" charset="0"/>
                  </a:rPr>
                  <a:t>T</a:t>
                </a:r>
                <a:r>
                  <a:rPr lang="en-US" sz="900" b="1" i="1" dirty="0" smtClean="0">
                    <a:solidFill>
                      <a:schemeClr val="tx1"/>
                    </a:solidFill>
                    <a:latin typeface="Consolas" panose="020B0609020204030204" pitchFamily="49" charset="0"/>
                    <a:cs typeface="Consolas" panose="020B0609020204030204" pitchFamily="49" charset="0"/>
                  </a:rPr>
                  <a:t>&amp;</a:t>
                </a:r>
              </a:p>
              <a:p>
                <a:r>
                  <a:rPr lang="en-US" sz="900" b="1" i="1" dirty="0" smtClean="0">
                    <a:solidFill>
                      <a:schemeClr val="tx1"/>
                    </a:solidFill>
                    <a:latin typeface="Consolas" panose="020B0609020204030204" pitchFamily="49" charset="0"/>
                    <a:cs typeface="Consolas" panose="020B0609020204030204" pitchFamily="49" charset="0"/>
                  </a:rPr>
                  <a:t>+back():T&amp;</a:t>
                </a:r>
                <a:endParaRPr lang="en-US" sz="900" b="1" i="1" dirty="0">
                  <a:solidFill>
                    <a:schemeClr val="tx1"/>
                  </a:solidFill>
                  <a:latin typeface="Consolas" panose="020B0609020204030204" pitchFamily="49" charset="0"/>
                  <a:cs typeface="Consolas" panose="020B0609020204030204" pitchFamily="49" charset="0"/>
                </a:endParaRPr>
              </a:p>
              <a:p>
                <a:r>
                  <a:rPr lang="en-US" sz="900" b="1" i="1" dirty="0" smtClean="0">
                    <a:solidFill>
                      <a:schemeClr val="tx1"/>
                    </a:solidFill>
                    <a:latin typeface="Consolas" panose="020B0609020204030204" pitchFamily="49" charset="0"/>
                    <a:cs typeface="Consolas" panose="020B0609020204030204" pitchFamily="49" charset="0"/>
                  </a:rPr>
                  <a:t>+size():</a:t>
                </a:r>
                <a:r>
                  <a:rPr lang="en-US" sz="900" b="1" i="1" dirty="0" err="1" smtClean="0">
                    <a:solidFill>
                      <a:schemeClr val="tx1"/>
                    </a:solidFill>
                    <a:latin typeface="Consolas" panose="020B0609020204030204" pitchFamily="49" charset="0"/>
                    <a:cs typeface="Consolas" panose="020B0609020204030204" pitchFamily="49" charset="0"/>
                  </a:rPr>
                  <a:t>size_t</a:t>
                </a:r>
                <a:endParaRPr lang="en-US" sz="900" b="1" i="1" dirty="0" smtClean="0">
                  <a:solidFill>
                    <a:schemeClr val="tx1"/>
                  </a:solidFill>
                  <a:latin typeface="Consolas" panose="020B0609020204030204" pitchFamily="49" charset="0"/>
                  <a:cs typeface="Consolas" panose="020B0609020204030204" pitchFamily="49" charset="0"/>
                </a:endParaRPr>
              </a:p>
              <a:p>
                <a:r>
                  <a:rPr lang="en-US" sz="900" b="1" i="1" dirty="0" smtClean="0">
                    <a:solidFill>
                      <a:schemeClr val="tx1"/>
                    </a:solidFill>
                    <a:latin typeface="Consolas" panose="020B0609020204030204" pitchFamily="49" charset="0"/>
                    <a:cs typeface="Consolas" panose="020B0609020204030204" pitchFamily="49" charset="0"/>
                  </a:rPr>
                  <a:t>+empty() </a:t>
                </a:r>
                <a:r>
                  <a:rPr lang="en-US" sz="900" b="1" i="1" dirty="0" err="1" smtClean="0">
                    <a:solidFill>
                      <a:schemeClr val="tx1"/>
                    </a:solidFill>
                    <a:latin typeface="Consolas" panose="020B0609020204030204" pitchFamily="49" charset="0"/>
                    <a:cs typeface="Consolas" panose="020B0609020204030204" pitchFamily="49" charset="0"/>
                  </a:rPr>
                  <a:t>const:bool</a:t>
                </a:r>
                <a:endParaRPr lang="en-US" sz="900" b="1" i="1" dirty="0" smtClean="0">
                  <a:solidFill>
                    <a:schemeClr val="tx1"/>
                  </a:solidFill>
                  <a:latin typeface="Consolas" panose="020B0609020204030204" pitchFamily="49" charset="0"/>
                  <a:cs typeface="Consolas" panose="020B0609020204030204" pitchFamily="49" charset="0"/>
                </a:endParaRPr>
              </a:p>
              <a:p>
                <a:r>
                  <a:rPr lang="en-US" sz="900" b="1" i="1" dirty="0" smtClean="0">
                    <a:solidFill>
                      <a:schemeClr val="tx1"/>
                    </a:solidFill>
                    <a:latin typeface="Consolas" panose="020B0609020204030204" pitchFamily="49" charset="0"/>
                    <a:cs typeface="Consolas" panose="020B0609020204030204" pitchFamily="49" charset="0"/>
                  </a:rPr>
                  <a:t>+at(</a:t>
                </a:r>
                <a:r>
                  <a:rPr lang="en-US" sz="900" b="1" i="1" dirty="0" err="1" smtClean="0">
                    <a:solidFill>
                      <a:schemeClr val="tx1"/>
                    </a:solidFill>
                    <a:latin typeface="Consolas" panose="020B0609020204030204" pitchFamily="49" charset="0"/>
                    <a:cs typeface="Consolas" panose="020B0609020204030204" pitchFamily="49" charset="0"/>
                  </a:rPr>
                  <a:t>size_t</a:t>
                </a:r>
                <a:r>
                  <a:rPr lang="en-US" sz="900" b="1" i="1" dirty="0" smtClean="0">
                    <a:solidFill>
                      <a:schemeClr val="tx1"/>
                    </a:solidFill>
                    <a:latin typeface="Consolas" panose="020B0609020204030204" pitchFamily="49" charset="0"/>
                    <a:cs typeface="Consolas" panose="020B0609020204030204" pitchFamily="49" charset="0"/>
                  </a:rPr>
                  <a:t>):</a:t>
                </a:r>
                <a:r>
                  <a:rPr lang="en-US" sz="900" b="1" i="1" dirty="0">
                    <a:solidFill>
                      <a:schemeClr val="tx1"/>
                    </a:solidFill>
                    <a:latin typeface="Consolas" panose="020B0609020204030204" pitchFamily="49" charset="0"/>
                    <a:cs typeface="Consolas" panose="020B0609020204030204" pitchFamily="49" charset="0"/>
                  </a:rPr>
                  <a:t>T</a:t>
                </a:r>
                <a:r>
                  <a:rPr lang="en-US" sz="900" b="1" i="1" dirty="0" smtClean="0">
                    <a:solidFill>
                      <a:schemeClr val="tx1"/>
                    </a:solidFill>
                    <a:latin typeface="Consolas" panose="020B0609020204030204" pitchFamily="49" charset="0"/>
                    <a:cs typeface="Consolas" panose="020B0609020204030204" pitchFamily="49" charset="0"/>
                  </a:rPr>
                  <a:t>&amp;</a:t>
                </a:r>
              </a:p>
              <a:p>
                <a:r>
                  <a:rPr lang="en-US" sz="900" b="1" i="1" dirty="0" smtClean="0">
                    <a:solidFill>
                      <a:schemeClr val="tx1"/>
                    </a:solidFill>
                    <a:latin typeface="Consolas" panose="020B0609020204030204" pitchFamily="49" charset="0"/>
                    <a:cs typeface="Consolas" panose="020B0609020204030204" pitchFamily="49" charset="0"/>
                  </a:rPr>
                  <a:t>+</a:t>
                </a:r>
                <a:r>
                  <a:rPr lang="en-US" sz="900" b="1" i="1" dirty="0" err="1" smtClean="0">
                    <a:solidFill>
                      <a:schemeClr val="tx1"/>
                    </a:solidFill>
                    <a:latin typeface="Consolas" panose="020B0609020204030204" pitchFamily="49" charset="0"/>
                    <a:cs typeface="Consolas" panose="020B0609020204030204" pitchFamily="49" charset="0"/>
                  </a:rPr>
                  <a:t>toString</a:t>
                </a:r>
                <a:r>
                  <a:rPr lang="en-US" sz="900" b="1" i="1" dirty="0">
                    <a:solidFill>
                      <a:schemeClr val="tx1"/>
                    </a:solidFill>
                    <a:latin typeface="Consolas" panose="020B0609020204030204" pitchFamily="49" charset="0"/>
                    <a:cs typeface="Consolas" panose="020B0609020204030204" pitchFamily="49" charset="0"/>
                  </a:rPr>
                  <a:t>() </a:t>
                </a:r>
                <a:r>
                  <a:rPr lang="en-US" sz="900" b="1" i="1" dirty="0" err="1" smtClean="0">
                    <a:solidFill>
                      <a:schemeClr val="tx1"/>
                    </a:solidFill>
                    <a:latin typeface="Consolas" panose="020B0609020204030204" pitchFamily="49" charset="0"/>
                    <a:cs typeface="Consolas" panose="020B0609020204030204" pitchFamily="49" charset="0"/>
                  </a:rPr>
                  <a:t>const:string</a:t>
                </a:r>
                <a:endParaRPr lang="en-US" sz="900" b="1" i="1" dirty="0">
                  <a:solidFill>
                    <a:schemeClr val="tx1"/>
                  </a:solidFill>
                  <a:latin typeface="Consolas" panose="020B0609020204030204" pitchFamily="49" charset="0"/>
                  <a:cs typeface="Consolas" panose="020B0609020204030204" pitchFamily="49" charset="0"/>
                </a:endParaRPr>
              </a:p>
            </p:txBody>
          </p:sp>
        </p:grpSp>
      </p:grpSp>
      <p:grpSp>
        <p:nvGrpSpPr>
          <p:cNvPr id="17" name="Group 16"/>
          <p:cNvGrpSpPr/>
          <p:nvPr/>
        </p:nvGrpSpPr>
        <p:grpSpPr>
          <a:xfrm>
            <a:off x="452907" y="1062810"/>
            <a:ext cx="1828800" cy="3432989"/>
            <a:chOff x="5257800" y="2061585"/>
            <a:chExt cx="2808369" cy="3822097"/>
          </a:xfrm>
        </p:grpSpPr>
        <p:sp>
          <p:nvSpPr>
            <p:cNvPr id="18" name="Rectangle 17"/>
            <p:cNvSpPr/>
            <p:nvPr/>
          </p:nvSpPr>
          <p:spPr>
            <a:xfrm>
              <a:off x="5257800" y="2061585"/>
              <a:ext cx="2808369" cy="305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Station&lt;T&gt;</a:t>
              </a:r>
              <a:endParaRPr lang="en-US" sz="1200" b="1" i="1" dirty="0">
                <a:solidFill>
                  <a:schemeClr val="tx1"/>
                </a:solidFill>
              </a:endParaRPr>
            </a:p>
          </p:txBody>
        </p:sp>
        <p:sp>
          <p:nvSpPr>
            <p:cNvPr id="19" name="Rectangle 18"/>
            <p:cNvSpPr/>
            <p:nvPr/>
          </p:nvSpPr>
          <p:spPr>
            <a:xfrm>
              <a:off x="5257800" y="2366246"/>
              <a:ext cx="2808369" cy="9696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1" dirty="0" smtClean="0">
                  <a:solidFill>
                    <a:schemeClr val="tx1"/>
                  </a:solidFill>
                  <a:latin typeface="Consolas" panose="020B0609020204030204" pitchFamily="49" charset="0"/>
                  <a:cs typeface="Consolas" panose="020B0609020204030204" pitchFamily="49" charset="0"/>
                </a:rPr>
                <a:t>-train_:</a:t>
              </a:r>
              <a:r>
                <a:rPr lang="fr-FR" sz="900" b="1" dirty="0" err="1" smtClean="0">
                  <a:solidFill>
                    <a:schemeClr val="tx1"/>
                  </a:solidFill>
                  <a:latin typeface="Consolas" panose="020B0609020204030204" pitchFamily="49" charset="0"/>
                  <a:cs typeface="Consolas" panose="020B0609020204030204" pitchFamily="49" charset="0"/>
                </a:rPr>
                <a:t>Vector</a:t>
              </a:r>
              <a:r>
                <a:rPr lang="fr-FR" sz="900" b="1" dirty="0" smtClean="0">
                  <a:solidFill>
                    <a:schemeClr val="tx1"/>
                  </a:solidFill>
                  <a:latin typeface="Consolas" panose="020B0609020204030204" pitchFamily="49" charset="0"/>
                  <a:cs typeface="Consolas" panose="020B0609020204030204" pitchFamily="49" charset="0"/>
                </a:rPr>
                <a:t>&lt;T&gt;</a:t>
              </a:r>
              <a:endParaRPr lang="fr-FR" sz="900" b="1" dirty="0">
                <a:solidFill>
                  <a:schemeClr val="tx1"/>
                </a:solidFill>
                <a:latin typeface="Consolas" panose="020B0609020204030204" pitchFamily="49" charset="0"/>
                <a:cs typeface="Consolas" panose="020B0609020204030204" pitchFamily="49" charset="0"/>
              </a:endParaRPr>
            </a:p>
            <a:p>
              <a:r>
                <a:rPr lang="fr-FR" sz="900" b="1" dirty="0" smtClean="0">
                  <a:solidFill>
                    <a:schemeClr val="tx1"/>
                  </a:solidFill>
                  <a:latin typeface="Consolas" panose="020B0609020204030204" pitchFamily="49" charset="0"/>
                  <a:cs typeface="Consolas" panose="020B0609020204030204" pitchFamily="49" charset="0"/>
                </a:rPr>
                <a:t>-</a:t>
              </a:r>
              <a:r>
                <a:rPr lang="fr-FR" sz="900" b="1" dirty="0" err="1" smtClean="0">
                  <a:solidFill>
                    <a:schemeClr val="tx1"/>
                  </a:solidFill>
                  <a:latin typeface="Consolas" panose="020B0609020204030204" pitchFamily="49" charset="0"/>
                  <a:cs typeface="Consolas" panose="020B0609020204030204" pitchFamily="49" charset="0"/>
                </a:rPr>
                <a:t>stack</a:t>
              </a:r>
              <a:r>
                <a:rPr lang="fr-FR" sz="900" b="1" dirty="0" smtClean="0">
                  <a:solidFill>
                    <a:schemeClr val="tx1"/>
                  </a:solidFill>
                  <a:latin typeface="Consolas" panose="020B0609020204030204" pitchFamily="49" charset="0"/>
                  <a:cs typeface="Consolas" panose="020B0609020204030204" pitchFamily="49" charset="0"/>
                </a:rPr>
                <a:t>_:</a:t>
              </a:r>
              <a:r>
                <a:rPr lang="fr-FR" sz="900" b="1" dirty="0">
                  <a:solidFill>
                    <a:schemeClr val="tx1"/>
                  </a:solidFill>
                  <a:latin typeface="Consolas" panose="020B0609020204030204" pitchFamily="49" charset="0"/>
                  <a:cs typeface="Consolas" panose="020B0609020204030204" pitchFamily="49" charset="0"/>
                </a:rPr>
                <a:t>Stack&lt;T&gt;</a:t>
              </a:r>
            </a:p>
            <a:p>
              <a:r>
                <a:rPr lang="fr-FR" sz="900" b="1" dirty="0" smtClean="0">
                  <a:solidFill>
                    <a:schemeClr val="tx1"/>
                  </a:solidFill>
                  <a:latin typeface="Consolas" panose="020B0609020204030204" pitchFamily="49" charset="0"/>
                  <a:cs typeface="Consolas" panose="020B0609020204030204" pitchFamily="49" charset="0"/>
                </a:rPr>
                <a:t>-</a:t>
              </a:r>
              <a:r>
                <a:rPr lang="fr-FR" sz="900" b="1" dirty="0" err="1" smtClean="0">
                  <a:solidFill>
                    <a:schemeClr val="tx1"/>
                  </a:solidFill>
                  <a:latin typeface="Consolas" panose="020B0609020204030204" pitchFamily="49" charset="0"/>
                  <a:cs typeface="Consolas" panose="020B0609020204030204" pitchFamily="49" charset="0"/>
                </a:rPr>
                <a:t>queue_:</a:t>
              </a:r>
              <a:r>
                <a:rPr lang="fr-FR" sz="900" b="1" dirty="0" err="1">
                  <a:solidFill>
                    <a:schemeClr val="tx1"/>
                  </a:solidFill>
                  <a:latin typeface="Consolas" panose="020B0609020204030204" pitchFamily="49" charset="0"/>
                  <a:cs typeface="Consolas" panose="020B0609020204030204" pitchFamily="49" charset="0"/>
                </a:rPr>
                <a:t>Queue</a:t>
              </a:r>
              <a:r>
                <a:rPr lang="fr-FR" sz="900" b="1" dirty="0">
                  <a:solidFill>
                    <a:schemeClr val="tx1"/>
                  </a:solidFill>
                  <a:latin typeface="Consolas" panose="020B0609020204030204" pitchFamily="49" charset="0"/>
                  <a:cs typeface="Consolas" panose="020B0609020204030204" pitchFamily="49" charset="0"/>
                </a:rPr>
                <a:t>&lt;T&gt;</a:t>
              </a:r>
            </a:p>
            <a:p>
              <a:r>
                <a:rPr lang="fr-FR" sz="900" b="1" dirty="0" smtClean="0">
                  <a:solidFill>
                    <a:schemeClr val="tx1"/>
                  </a:solidFill>
                  <a:latin typeface="Consolas" panose="020B0609020204030204" pitchFamily="49" charset="0"/>
                  <a:cs typeface="Consolas" panose="020B0609020204030204" pitchFamily="49" charset="0"/>
                </a:rPr>
                <a:t>-</a:t>
              </a:r>
              <a:r>
                <a:rPr lang="fr-FR" sz="900" b="1" dirty="0" err="1" smtClean="0">
                  <a:solidFill>
                    <a:schemeClr val="tx1"/>
                  </a:solidFill>
                  <a:latin typeface="Consolas" panose="020B0609020204030204" pitchFamily="49" charset="0"/>
                  <a:cs typeface="Consolas" panose="020B0609020204030204" pitchFamily="49" charset="0"/>
                </a:rPr>
                <a:t>turnTableCar</a:t>
              </a:r>
              <a:r>
                <a:rPr lang="fr-FR" sz="900" b="1" dirty="0" smtClean="0">
                  <a:solidFill>
                    <a:schemeClr val="tx1"/>
                  </a:solidFill>
                  <a:latin typeface="Consolas" panose="020B0609020204030204" pitchFamily="49" charset="0"/>
                  <a:cs typeface="Consolas" panose="020B0609020204030204" pitchFamily="49" charset="0"/>
                </a:rPr>
                <a:t>_:</a:t>
              </a:r>
              <a:r>
                <a:rPr lang="fr-FR" sz="900" b="1" dirty="0">
                  <a:solidFill>
                    <a:schemeClr val="tx1"/>
                  </a:solidFill>
                  <a:latin typeface="Consolas" panose="020B0609020204030204" pitchFamily="49" charset="0"/>
                  <a:cs typeface="Consolas" panose="020B0609020204030204" pitchFamily="49" charset="0"/>
                </a:rPr>
                <a:t>T</a:t>
              </a:r>
            </a:p>
            <a:p>
              <a:r>
                <a:rPr lang="fr-FR" sz="900" b="1" dirty="0" smtClean="0">
                  <a:solidFill>
                    <a:schemeClr val="tx1"/>
                  </a:solidFill>
                  <a:latin typeface="Consolas" panose="020B0609020204030204" pitchFamily="49" charset="0"/>
                  <a:cs typeface="Consolas" panose="020B0609020204030204" pitchFamily="49" charset="0"/>
                </a:rPr>
                <a:t>-</a:t>
              </a:r>
              <a:r>
                <a:rPr lang="fr-FR" sz="900" b="1" dirty="0" err="1" smtClean="0">
                  <a:solidFill>
                    <a:schemeClr val="tx1"/>
                  </a:solidFill>
                  <a:latin typeface="Consolas" panose="020B0609020204030204" pitchFamily="49" charset="0"/>
                  <a:cs typeface="Consolas" panose="020B0609020204030204" pitchFamily="49" charset="0"/>
                </a:rPr>
                <a:t>empty:bool</a:t>
              </a:r>
              <a:endParaRPr lang="en-US" sz="900" b="1" i="1" dirty="0">
                <a:solidFill>
                  <a:schemeClr val="tx1"/>
                </a:solidFill>
                <a:latin typeface="Consolas" panose="020B0609020204030204" pitchFamily="49" charset="0"/>
                <a:cs typeface="Consolas" panose="020B0609020204030204" pitchFamily="49" charset="0"/>
              </a:endParaRPr>
            </a:p>
          </p:txBody>
        </p:sp>
        <p:sp>
          <p:nvSpPr>
            <p:cNvPr id="20" name="Rectangle 19"/>
            <p:cNvSpPr/>
            <p:nvPr/>
          </p:nvSpPr>
          <p:spPr>
            <a:xfrm>
              <a:off x="5257800" y="3336791"/>
              <a:ext cx="2808369" cy="254689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+Station()</a:t>
              </a:r>
            </a:p>
            <a:p>
              <a:r>
                <a:rPr lang="en-US" sz="900" b="1" dirty="0" smtClean="0">
                  <a:solidFill>
                    <a:schemeClr val="tx1"/>
                  </a:solidFill>
                  <a:latin typeface="Consolas" panose="020B0609020204030204" pitchFamily="49" charset="0"/>
                  <a:cs typeface="Consolas" panose="020B0609020204030204" pitchFamily="49" charset="0"/>
                </a:rPr>
                <a:t>+~Station()</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addCar</a:t>
              </a:r>
              <a:r>
                <a:rPr lang="en-US" sz="900" b="1" dirty="0" smtClean="0">
                  <a:solidFill>
                    <a:schemeClr val="tx1"/>
                  </a:solidFill>
                  <a:latin typeface="Consolas" panose="020B0609020204030204" pitchFamily="49" charset="0"/>
                  <a:cs typeface="Consolas" panose="020B0609020204030204" pitchFamily="49" charset="0"/>
                </a:rPr>
                <a:t>(const T&amp;):</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removeCar</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topCar</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addStack</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removeStack</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topStack</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sizeStack</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addQueue</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removeQueue</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topQueue</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sizeQueue</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+find(T):</a:t>
              </a:r>
              <a:r>
                <a:rPr lang="en-US" sz="900" b="1" dirty="0">
                  <a:solidFill>
                    <a:schemeClr val="tx1"/>
                  </a:solidFill>
                  <a:latin typeface="Consolas" panose="020B0609020204030204" pitchFamily="49" charset="0"/>
                  <a:cs typeface="Consolas" panose="020B0609020204030204" pitchFamily="49" charset="0"/>
                </a:rPr>
                <a:t>string</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toString</a:t>
              </a:r>
              <a:r>
                <a:rPr lang="en-US" sz="900" b="1" dirty="0">
                  <a:solidFill>
                    <a:schemeClr val="tx1"/>
                  </a:solidFill>
                  <a:latin typeface="Consolas" panose="020B0609020204030204" pitchFamily="49" charset="0"/>
                  <a:cs typeface="Consolas" panose="020B0609020204030204" pitchFamily="49" charset="0"/>
                </a:rPr>
                <a:t>() </a:t>
              </a:r>
              <a:r>
                <a:rPr lang="en-US" sz="900" b="1" dirty="0" err="1" smtClean="0">
                  <a:solidFill>
                    <a:schemeClr val="tx1"/>
                  </a:solidFill>
                  <a:latin typeface="Consolas" panose="020B0609020204030204" pitchFamily="49" charset="0"/>
                  <a:cs typeface="Consolas" panose="020B0609020204030204" pitchFamily="49" charset="0"/>
                </a:rPr>
                <a:t>const:string</a:t>
              </a:r>
              <a:endParaRPr lang="en-US" sz="900" b="1" dirty="0">
                <a:solidFill>
                  <a:schemeClr val="tx1"/>
                </a:solidFill>
                <a:latin typeface="Consolas" panose="020B0609020204030204" pitchFamily="49" charset="0"/>
                <a:cs typeface="Consolas" panose="020B0609020204030204" pitchFamily="49" charset="0"/>
              </a:endParaRPr>
            </a:p>
          </p:txBody>
        </p:sp>
      </p:grpSp>
      <p:grpSp>
        <p:nvGrpSpPr>
          <p:cNvPr id="78" name="Group 77"/>
          <p:cNvGrpSpPr/>
          <p:nvPr/>
        </p:nvGrpSpPr>
        <p:grpSpPr>
          <a:xfrm>
            <a:off x="2297134" y="2379557"/>
            <a:ext cx="2931535" cy="1802235"/>
            <a:chOff x="2297134" y="2379557"/>
            <a:chExt cx="2931535" cy="1802235"/>
          </a:xfrm>
        </p:grpSpPr>
        <p:grpSp>
          <p:nvGrpSpPr>
            <p:cNvPr id="2" name="Group 1"/>
            <p:cNvGrpSpPr/>
            <p:nvPr/>
          </p:nvGrpSpPr>
          <p:grpSpPr>
            <a:xfrm>
              <a:off x="2297134" y="3015189"/>
              <a:ext cx="1522287" cy="236178"/>
              <a:chOff x="2736779" y="6079089"/>
              <a:chExt cx="2063425" cy="262420"/>
            </a:xfrm>
          </p:grpSpPr>
          <p:cxnSp>
            <p:nvCxnSpPr>
              <p:cNvPr id="3" name="Straight Connector 2"/>
              <p:cNvCxnSpPr/>
              <p:nvPr/>
            </p:nvCxnSpPr>
            <p:spPr>
              <a:xfrm flipV="1">
                <a:off x="3162300" y="6200899"/>
                <a:ext cx="1637904" cy="94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Flowchart: Decision 3"/>
              <p:cNvSpPr/>
              <p:nvPr/>
            </p:nvSpPr>
            <p:spPr>
              <a:xfrm>
                <a:off x="2736779" y="6079089"/>
                <a:ext cx="457200" cy="2624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21" name="Group 20"/>
            <p:cNvGrpSpPr/>
            <p:nvPr/>
          </p:nvGrpSpPr>
          <p:grpSpPr>
            <a:xfrm>
              <a:off x="3399869" y="2379557"/>
              <a:ext cx="1828800" cy="1802235"/>
              <a:chOff x="5257800" y="1953725"/>
              <a:chExt cx="2743200" cy="2057668"/>
            </a:xfrm>
          </p:grpSpPr>
          <p:sp>
            <p:nvSpPr>
              <p:cNvPr id="22" name="Rectangle 21"/>
              <p:cNvSpPr/>
              <p:nvPr/>
            </p:nvSpPr>
            <p:spPr>
              <a:xfrm>
                <a:off x="5257800" y="1953725"/>
                <a:ext cx="2743200" cy="31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Queue&lt;T&gt;</a:t>
                </a:r>
                <a:endParaRPr lang="en-US" sz="1200" b="1" i="1" dirty="0">
                  <a:solidFill>
                    <a:schemeClr val="tx1"/>
                  </a:solidFill>
                </a:endParaRPr>
              </a:p>
            </p:txBody>
          </p:sp>
          <p:sp>
            <p:nvSpPr>
              <p:cNvPr id="23" name="Rectangle 22"/>
              <p:cNvSpPr/>
              <p:nvPr/>
            </p:nvSpPr>
            <p:spPr>
              <a:xfrm>
                <a:off x="5257800" y="2263993"/>
                <a:ext cx="2743200" cy="2818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1" dirty="0" smtClean="0">
                    <a:solidFill>
                      <a:schemeClr val="tx1"/>
                    </a:solidFill>
                    <a:latin typeface="Consolas" panose="020B0609020204030204" pitchFamily="49" charset="0"/>
                    <a:cs typeface="Consolas" panose="020B0609020204030204" pitchFamily="49" charset="0"/>
                  </a:rPr>
                  <a:t>-</a:t>
                </a:r>
                <a:r>
                  <a:rPr lang="fr-FR" sz="900" b="1" dirty="0" err="1" smtClean="0">
                    <a:solidFill>
                      <a:schemeClr val="tx1"/>
                    </a:solidFill>
                    <a:latin typeface="Consolas" panose="020B0609020204030204" pitchFamily="49" charset="0"/>
                    <a:cs typeface="Consolas" panose="020B0609020204030204" pitchFamily="49" charset="0"/>
                  </a:rPr>
                  <a:t>container__:</a:t>
                </a:r>
                <a:r>
                  <a:rPr lang="fr-FR" sz="900" b="1" dirty="0" err="1">
                    <a:solidFill>
                      <a:schemeClr val="tx1"/>
                    </a:solidFill>
                    <a:latin typeface="Consolas" panose="020B0609020204030204" pitchFamily="49" charset="0"/>
                    <a:cs typeface="Consolas" panose="020B0609020204030204" pitchFamily="49" charset="0"/>
                  </a:rPr>
                  <a:t>Deque</a:t>
                </a:r>
                <a:r>
                  <a:rPr lang="fr-FR" sz="900" b="1" dirty="0">
                    <a:solidFill>
                      <a:schemeClr val="tx1"/>
                    </a:solidFill>
                    <a:latin typeface="Consolas" panose="020B0609020204030204" pitchFamily="49" charset="0"/>
                    <a:cs typeface="Consolas" panose="020B0609020204030204" pitchFamily="49" charset="0"/>
                  </a:rPr>
                  <a:t>&lt;T</a:t>
                </a:r>
                <a:r>
                  <a:rPr lang="fr-FR" sz="900" b="1" dirty="0" smtClean="0">
                    <a:solidFill>
                      <a:schemeClr val="tx1"/>
                    </a:solidFill>
                    <a:latin typeface="Consolas" panose="020B0609020204030204" pitchFamily="49" charset="0"/>
                    <a:cs typeface="Consolas" panose="020B0609020204030204" pitchFamily="49" charset="0"/>
                  </a:rPr>
                  <a:t>&gt;</a:t>
                </a:r>
                <a:endParaRPr lang="fr-FR" sz="900" b="1" dirty="0">
                  <a:solidFill>
                    <a:schemeClr val="tx1"/>
                  </a:solidFill>
                  <a:latin typeface="Consolas" panose="020B0609020204030204" pitchFamily="49" charset="0"/>
                  <a:cs typeface="Consolas" panose="020B0609020204030204" pitchFamily="49" charset="0"/>
                </a:endParaRPr>
              </a:p>
            </p:txBody>
          </p:sp>
          <p:sp>
            <p:nvSpPr>
              <p:cNvPr id="24" name="Rectangle 23"/>
              <p:cNvSpPr/>
              <p:nvPr/>
            </p:nvSpPr>
            <p:spPr>
              <a:xfrm>
                <a:off x="5257800" y="2549794"/>
                <a:ext cx="2743200" cy="146159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+Queue()</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+~Queue()</a:t>
                </a:r>
              </a:p>
              <a:p>
                <a:r>
                  <a:rPr lang="en-US" sz="900" b="1" dirty="0" smtClean="0">
                    <a:solidFill>
                      <a:schemeClr val="tx1"/>
                    </a:solidFill>
                    <a:latin typeface="Consolas" panose="020B0609020204030204" pitchFamily="49" charset="0"/>
                    <a:cs typeface="Consolas" panose="020B0609020204030204" pitchFamily="49" charset="0"/>
                  </a:rPr>
                  <a:t>+push(const T&amp;):string</a:t>
                </a:r>
              </a:p>
              <a:p>
                <a:r>
                  <a:rPr lang="en-US" sz="900" b="1" dirty="0" smtClean="0">
                    <a:solidFill>
                      <a:schemeClr val="tx1"/>
                    </a:solidFill>
                    <a:latin typeface="Consolas" panose="020B0609020204030204" pitchFamily="49" charset="0"/>
                    <a:cs typeface="Consolas" panose="020B0609020204030204" pitchFamily="49" charset="0"/>
                  </a:rPr>
                  <a:t>+pop():void</a:t>
                </a:r>
              </a:p>
              <a:p>
                <a:r>
                  <a:rPr lang="en-US" sz="900" b="1" dirty="0" smtClean="0">
                    <a:solidFill>
                      <a:schemeClr val="tx1"/>
                    </a:solidFill>
                    <a:latin typeface="Consolas" panose="020B0609020204030204" pitchFamily="49" charset="0"/>
                    <a:cs typeface="Consolas" panose="020B0609020204030204" pitchFamily="49" charset="0"/>
                  </a:rPr>
                  <a:t>+top():T&amp;</a:t>
                </a:r>
              </a:p>
              <a:p>
                <a:r>
                  <a:rPr lang="en-US" sz="900" b="1" dirty="0" smtClean="0">
                    <a:solidFill>
                      <a:schemeClr val="tx1"/>
                    </a:solidFill>
                    <a:latin typeface="Consolas" panose="020B0609020204030204" pitchFamily="49" charset="0"/>
                    <a:cs typeface="Consolas" panose="020B0609020204030204" pitchFamily="49" charset="0"/>
                  </a:rPr>
                  <a:t>+size():</a:t>
                </a:r>
                <a:r>
                  <a:rPr lang="en-US" sz="900" b="1" dirty="0" err="1" smtClean="0">
                    <a:solidFill>
                      <a:schemeClr val="tx1"/>
                    </a:solidFill>
                    <a:latin typeface="Consolas" panose="020B0609020204030204" pitchFamily="49" charset="0"/>
                    <a:cs typeface="Consolas" panose="020B0609020204030204" pitchFamily="49" charset="0"/>
                  </a:rPr>
                  <a:t>size_t</a:t>
                </a:r>
                <a:endParaRPr lang="en-US" sz="900" b="1" dirty="0" smtClean="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a:t>
                </a:r>
                <a:r>
                  <a:rPr lang="en-US" sz="900" b="1" dirty="0" err="1" smtClean="0">
                    <a:solidFill>
                      <a:schemeClr val="tx1"/>
                    </a:solidFill>
                    <a:latin typeface="Consolas" panose="020B0609020204030204" pitchFamily="49" charset="0"/>
                    <a:cs typeface="Consolas" panose="020B0609020204030204" pitchFamily="49" charset="0"/>
                  </a:rPr>
                  <a:t>size_t</a:t>
                </a:r>
                <a:r>
                  <a:rPr lang="en-US" sz="900" b="1" dirty="0" smtClean="0">
                    <a:solidFill>
                      <a:schemeClr val="tx1"/>
                    </a:solidFill>
                    <a:latin typeface="Consolas" panose="020B0609020204030204" pitchFamily="49" charset="0"/>
                    <a:cs typeface="Consolas" panose="020B0609020204030204" pitchFamily="49" charset="0"/>
                  </a:rPr>
                  <a:t>):T&amp;</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toString</a:t>
                </a:r>
                <a:r>
                  <a:rPr lang="en-US" sz="900" b="1" dirty="0" smtClean="0">
                    <a:solidFill>
                      <a:schemeClr val="tx1"/>
                    </a:solidFill>
                    <a:latin typeface="Consolas" panose="020B0609020204030204" pitchFamily="49" charset="0"/>
                    <a:cs typeface="Consolas" panose="020B0609020204030204" pitchFamily="49" charset="0"/>
                  </a:rPr>
                  <a:t>() </a:t>
                </a:r>
                <a:r>
                  <a:rPr lang="en-US" sz="900" b="1" dirty="0" err="1" smtClean="0">
                    <a:solidFill>
                      <a:schemeClr val="tx1"/>
                    </a:solidFill>
                    <a:latin typeface="Consolas" panose="020B0609020204030204" pitchFamily="49" charset="0"/>
                    <a:cs typeface="Consolas" panose="020B0609020204030204" pitchFamily="49" charset="0"/>
                  </a:rPr>
                  <a:t>const:string</a:t>
                </a:r>
                <a:endParaRPr lang="en-US" sz="900" b="1" dirty="0">
                  <a:solidFill>
                    <a:schemeClr val="tx1"/>
                  </a:solidFill>
                  <a:latin typeface="Consolas" panose="020B0609020204030204" pitchFamily="49" charset="0"/>
                  <a:cs typeface="Consolas" panose="020B0609020204030204" pitchFamily="49" charset="0"/>
                </a:endParaRPr>
              </a:p>
            </p:txBody>
          </p:sp>
        </p:grpSp>
      </p:grpSp>
      <p:grpSp>
        <p:nvGrpSpPr>
          <p:cNvPr id="79" name="Group 78"/>
          <p:cNvGrpSpPr/>
          <p:nvPr/>
        </p:nvGrpSpPr>
        <p:grpSpPr>
          <a:xfrm>
            <a:off x="2286000" y="3809999"/>
            <a:ext cx="2942669" cy="2597092"/>
            <a:chOff x="2286000" y="3809999"/>
            <a:chExt cx="2942669" cy="2597092"/>
          </a:xfrm>
        </p:grpSpPr>
        <p:grpSp>
          <p:nvGrpSpPr>
            <p:cNvPr id="44" name="Group 43"/>
            <p:cNvGrpSpPr/>
            <p:nvPr/>
          </p:nvGrpSpPr>
          <p:grpSpPr>
            <a:xfrm>
              <a:off x="2286000" y="3809999"/>
              <a:ext cx="1222094" cy="1363023"/>
              <a:chOff x="2590800" y="3904009"/>
              <a:chExt cx="1656520" cy="1514471"/>
            </a:xfrm>
          </p:grpSpPr>
          <p:grpSp>
            <p:nvGrpSpPr>
              <p:cNvPr id="14" name="Group 13"/>
              <p:cNvGrpSpPr/>
              <p:nvPr/>
            </p:nvGrpSpPr>
            <p:grpSpPr>
              <a:xfrm>
                <a:off x="2590800" y="3904009"/>
                <a:ext cx="826299" cy="262420"/>
                <a:chOff x="2736779" y="5401756"/>
                <a:chExt cx="826299" cy="262420"/>
              </a:xfrm>
            </p:grpSpPr>
            <p:cxnSp>
              <p:nvCxnSpPr>
                <p:cNvPr id="15" name="Straight Connector 14"/>
                <p:cNvCxnSpPr/>
                <p:nvPr/>
              </p:nvCxnSpPr>
              <p:spPr>
                <a:xfrm flipV="1">
                  <a:off x="3162300" y="5532966"/>
                  <a:ext cx="400778" cy="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Flowchart: Decision 15"/>
                <p:cNvSpPr/>
                <p:nvPr/>
              </p:nvSpPr>
              <p:spPr>
                <a:xfrm>
                  <a:off x="2736779" y="5401756"/>
                  <a:ext cx="457200" cy="2624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cxnSp>
            <p:nvCxnSpPr>
              <p:cNvPr id="38" name="Straight Connector 37"/>
              <p:cNvCxnSpPr/>
              <p:nvPr/>
            </p:nvCxnSpPr>
            <p:spPr>
              <a:xfrm>
                <a:off x="3417099" y="5418480"/>
                <a:ext cx="8302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17097" y="4035219"/>
                <a:ext cx="3" cy="1383261"/>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399869" y="4606023"/>
              <a:ext cx="1828800" cy="1801068"/>
              <a:chOff x="5257800" y="1949112"/>
              <a:chExt cx="2743200" cy="2001188"/>
            </a:xfrm>
          </p:grpSpPr>
          <p:sp>
            <p:nvSpPr>
              <p:cNvPr id="26" name="Rectangle 25"/>
              <p:cNvSpPr/>
              <p:nvPr/>
            </p:nvSpPr>
            <p:spPr>
              <a:xfrm>
                <a:off x="5257800" y="1949112"/>
                <a:ext cx="2743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Stack&lt;T&gt;</a:t>
                </a:r>
                <a:endParaRPr lang="en-US" sz="1200" b="1" i="1" dirty="0">
                  <a:solidFill>
                    <a:schemeClr val="tx1"/>
                  </a:solidFill>
                </a:endParaRPr>
              </a:p>
            </p:txBody>
          </p:sp>
          <p:sp>
            <p:nvSpPr>
              <p:cNvPr id="27" name="Rectangle 26"/>
              <p:cNvSpPr/>
              <p:nvPr/>
            </p:nvSpPr>
            <p:spPr>
              <a:xfrm>
                <a:off x="5257800" y="2252919"/>
                <a:ext cx="2743200" cy="2743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1" dirty="0" smtClean="0">
                    <a:solidFill>
                      <a:schemeClr val="tx1"/>
                    </a:solidFill>
                    <a:latin typeface="Consolas" panose="020B0609020204030204" pitchFamily="49" charset="0"/>
                    <a:cs typeface="Consolas" panose="020B0609020204030204" pitchFamily="49" charset="0"/>
                  </a:rPr>
                  <a:t>-</a:t>
                </a:r>
                <a:r>
                  <a:rPr lang="fr-FR" sz="900" b="1" dirty="0" err="1" smtClean="0">
                    <a:solidFill>
                      <a:schemeClr val="tx1"/>
                    </a:solidFill>
                    <a:latin typeface="Consolas" panose="020B0609020204030204" pitchFamily="49" charset="0"/>
                    <a:cs typeface="Consolas" panose="020B0609020204030204" pitchFamily="49" charset="0"/>
                  </a:rPr>
                  <a:t>container__:</a:t>
                </a:r>
                <a:r>
                  <a:rPr lang="fr-FR" sz="900" b="1" dirty="0" err="1">
                    <a:solidFill>
                      <a:schemeClr val="tx1"/>
                    </a:solidFill>
                    <a:latin typeface="Consolas" panose="020B0609020204030204" pitchFamily="49" charset="0"/>
                    <a:cs typeface="Consolas" panose="020B0609020204030204" pitchFamily="49" charset="0"/>
                  </a:rPr>
                  <a:t>Deque</a:t>
                </a:r>
                <a:r>
                  <a:rPr lang="fr-FR" sz="900" b="1" dirty="0">
                    <a:solidFill>
                      <a:schemeClr val="tx1"/>
                    </a:solidFill>
                    <a:latin typeface="Consolas" panose="020B0609020204030204" pitchFamily="49" charset="0"/>
                    <a:cs typeface="Consolas" panose="020B0609020204030204" pitchFamily="49" charset="0"/>
                  </a:rPr>
                  <a:t>&lt;T</a:t>
                </a:r>
                <a:r>
                  <a:rPr lang="fr-FR" sz="900" b="1" dirty="0" smtClean="0">
                    <a:solidFill>
                      <a:schemeClr val="tx1"/>
                    </a:solidFill>
                    <a:latin typeface="Consolas" panose="020B0609020204030204" pitchFamily="49" charset="0"/>
                    <a:cs typeface="Consolas" panose="020B0609020204030204" pitchFamily="49" charset="0"/>
                  </a:rPr>
                  <a:t>&gt;</a:t>
                </a:r>
                <a:endParaRPr lang="fr-FR" sz="900" b="1" dirty="0">
                  <a:solidFill>
                    <a:schemeClr val="tx1"/>
                  </a:solidFill>
                  <a:latin typeface="Consolas" panose="020B0609020204030204" pitchFamily="49" charset="0"/>
                  <a:cs typeface="Consolas" panose="020B0609020204030204" pitchFamily="49" charset="0"/>
                </a:endParaRPr>
              </a:p>
            </p:txBody>
          </p:sp>
          <p:sp>
            <p:nvSpPr>
              <p:cNvPr id="28" name="Rectangle 27"/>
              <p:cNvSpPr/>
              <p:nvPr/>
            </p:nvSpPr>
            <p:spPr>
              <a:xfrm>
                <a:off x="5257800" y="2527899"/>
                <a:ext cx="2743200" cy="142240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+Stack()</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+~Stack()</a:t>
                </a:r>
              </a:p>
              <a:p>
                <a:r>
                  <a:rPr lang="en-US" sz="900" b="1" dirty="0" smtClean="0">
                    <a:solidFill>
                      <a:schemeClr val="tx1"/>
                    </a:solidFill>
                    <a:latin typeface="Consolas" panose="020B0609020204030204" pitchFamily="49" charset="0"/>
                    <a:cs typeface="Consolas" panose="020B0609020204030204" pitchFamily="49" charset="0"/>
                  </a:rPr>
                  <a:t>+push(const T&amp;):string</a:t>
                </a:r>
              </a:p>
              <a:p>
                <a:r>
                  <a:rPr lang="en-US" sz="900" b="1" dirty="0" smtClean="0">
                    <a:solidFill>
                      <a:schemeClr val="tx1"/>
                    </a:solidFill>
                    <a:latin typeface="Consolas" panose="020B0609020204030204" pitchFamily="49" charset="0"/>
                    <a:cs typeface="Consolas" panose="020B0609020204030204" pitchFamily="49" charset="0"/>
                  </a:rPr>
                  <a:t>+pop():void</a:t>
                </a:r>
              </a:p>
              <a:p>
                <a:r>
                  <a:rPr lang="en-US" sz="900" b="1" dirty="0" smtClean="0">
                    <a:solidFill>
                      <a:schemeClr val="tx1"/>
                    </a:solidFill>
                    <a:latin typeface="Consolas" panose="020B0609020204030204" pitchFamily="49" charset="0"/>
                    <a:cs typeface="Consolas" panose="020B0609020204030204" pitchFamily="49" charset="0"/>
                  </a:rPr>
                  <a:t>+top():T&amp;</a:t>
                </a:r>
              </a:p>
              <a:p>
                <a:r>
                  <a:rPr lang="en-US" sz="900" b="1" dirty="0" smtClean="0">
                    <a:solidFill>
                      <a:schemeClr val="tx1"/>
                    </a:solidFill>
                    <a:latin typeface="Consolas" panose="020B0609020204030204" pitchFamily="49" charset="0"/>
                    <a:cs typeface="Consolas" panose="020B0609020204030204" pitchFamily="49" charset="0"/>
                  </a:rPr>
                  <a:t>+size():</a:t>
                </a:r>
                <a:r>
                  <a:rPr lang="en-US" sz="900" b="1" dirty="0" err="1" smtClean="0">
                    <a:solidFill>
                      <a:schemeClr val="tx1"/>
                    </a:solidFill>
                    <a:latin typeface="Consolas" panose="020B0609020204030204" pitchFamily="49" charset="0"/>
                    <a:cs typeface="Consolas" panose="020B0609020204030204" pitchFamily="49" charset="0"/>
                  </a:rPr>
                  <a:t>size_t</a:t>
                </a:r>
                <a:endParaRPr lang="en-US" sz="900" b="1" dirty="0" smtClean="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a:t>
                </a:r>
                <a:r>
                  <a:rPr lang="en-US" sz="900" b="1" dirty="0" err="1" smtClean="0">
                    <a:solidFill>
                      <a:schemeClr val="tx1"/>
                    </a:solidFill>
                    <a:latin typeface="Consolas" panose="020B0609020204030204" pitchFamily="49" charset="0"/>
                    <a:cs typeface="Consolas" panose="020B0609020204030204" pitchFamily="49" charset="0"/>
                  </a:rPr>
                  <a:t>size_t</a:t>
                </a:r>
                <a:r>
                  <a:rPr lang="en-US" sz="900" b="1" dirty="0" smtClean="0">
                    <a:solidFill>
                      <a:schemeClr val="tx1"/>
                    </a:solidFill>
                    <a:latin typeface="Consolas" panose="020B0609020204030204" pitchFamily="49" charset="0"/>
                    <a:cs typeface="Consolas" panose="020B0609020204030204" pitchFamily="49" charset="0"/>
                  </a:rPr>
                  <a:t>):T&amp;</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toString</a:t>
                </a:r>
                <a:r>
                  <a:rPr lang="en-US" sz="900" b="1" dirty="0" smtClean="0">
                    <a:solidFill>
                      <a:schemeClr val="tx1"/>
                    </a:solidFill>
                    <a:latin typeface="Consolas" panose="020B0609020204030204" pitchFamily="49" charset="0"/>
                    <a:cs typeface="Consolas" panose="020B0609020204030204" pitchFamily="49" charset="0"/>
                  </a:rPr>
                  <a:t>() </a:t>
                </a:r>
                <a:r>
                  <a:rPr lang="en-US" sz="900" b="1" dirty="0" err="1" smtClean="0">
                    <a:solidFill>
                      <a:schemeClr val="tx1"/>
                    </a:solidFill>
                    <a:latin typeface="Consolas" panose="020B0609020204030204" pitchFamily="49" charset="0"/>
                    <a:cs typeface="Consolas" panose="020B0609020204030204" pitchFamily="49" charset="0"/>
                  </a:rPr>
                  <a:t>const:string</a:t>
                </a:r>
                <a:endParaRPr lang="en-US" sz="900" b="1" dirty="0">
                  <a:solidFill>
                    <a:schemeClr val="tx1"/>
                  </a:solidFill>
                  <a:latin typeface="Consolas" panose="020B0609020204030204" pitchFamily="49" charset="0"/>
                  <a:cs typeface="Consolas" panose="020B0609020204030204" pitchFamily="49" charset="0"/>
                </a:endParaRPr>
              </a:p>
            </p:txBody>
          </p:sp>
        </p:grpSp>
      </p:grpSp>
      <p:grpSp>
        <p:nvGrpSpPr>
          <p:cNvPr id="77" name="Group 76"/>
          <p:cNvGrpSpPr/>
          <p:nvPr/>
        </p:nvGrpSpPr>
        <p:grpSpPr>
          <a:xfrm>
            <a:off x="2287712" y="152401"/>
            <a:ext cx="2940957" cy="1773639"/>
            <a:chOff x="2287712" y="152401"/>
            <a:chExt cx="2940957" cy="1773639"/>
          </a:xfrm>
        </p:grpSpPr>
        <p:grpSp>
          <p:nvGrpSpPr>
            <p:cNvPr id="5" name="Group 4"/>
            <p:cNvGrpSpPr/>
            <p:nvPr/>
          </p:nvGrpSpPr>
          <p:grpSpPr>
            <a:xfrm>
              <a:off x="2287712" y="1447800"/>
              <a:ext cx="1123065" cy="236178"/>
              <a:chOff x="2736779" y="6079089"/>
              <a:chExt cx="1522288" cy="262420"/>
            </a:xfrm>
          </p:grpSpPr>
          <p:cxnSp>
            <p:nvCxnSpPr>
              <p:cNvPr id="6" name="Straight Connector 5"/>
              <p:cNvCxnSpPr/>
              <p:nvPr/>
            </p:nvCxnSpPr>
            <p:spPr>
              <a:xfrm flipV="1">
                <a:off x="3162300" y="6189145"/>
                <a:ext cx="1096767" cy="2115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Flowchart: Decision 6"/>
              <p:cNvSpPr/>
              <p:nvPr/>
            </p:nvSpPr>
            <p:spPr>
              <a:xfrm>
                <a:off x="2736779" y="6079089"/>
                <a:ext cx="457200" cy="2624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29" name="Group 28"/>
            <p:cNvGrpSpPr/>
            <p:nvPr/>
          </p:nvGrpSpPr>
          <p:grpSpPr>
            <a:xfrm>
              <a:off x="3399868" y="152401"/>
              <a:ext cx="1828801" cy="1773639"/>
              <a:chOff x="5257798" y="1981200"/>
              <a:chExt cx="2860266" cy="1970710"/>
            </a:xfrm>
          </p:grpSpPr>
          <p:sp>
            <p:nvSpPr>
              <p:cNvPr id="30" name="Rectangle 29"/>
              <p:cNvSpPr/>
              <p:nvPr/>
            </p:nvSpPr>
            <p:spPr>
              <a:xfrm>
                <a:off x="5257800" y="1981200"/>
                <a:ext cx="2860264"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Vector&lt;T&gt;</a:t>
                </a:r>
                <a:endParaRPr lang="en-US" sz="1200" b="1" i="1" dirty="0">
                  <a:solidFill>
                    <a:schemeClr val="tx1"/>
                  </a:solidFill>
                </a:endParaRPr>
              </a:p>
            </p:txBody>
          </p:sp>
          <p:sp>
            <p:nvSpPr>
              <p:cNvPr id="31" name="Rectangle 30"/>
              <p:cNvSpPr/>
              <p:nvPr/>
            </p:nvSpPr>
            <p:spPr>
              <a:xfrm>
                <a:off x="5257798" y="2256840"/>
                <a:ext cx="2860264" cy="2743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1" dirty="0">
                    <a:solidFill>
                      <a:schemeClr val="tx1"/>
                    </a:solidFill>
                    <a:latin typeface="Consolas" panose="020B0609020204030204" pitchFamily="49" charset="0"/>
                    <a:cs typeface="Consolas" panose="020B0609020204030204" pitchFamily="49" charset="0"/>
                  </a:rPr>
                  <a:t>-container__:</a:t>
                </a:r>
                <a:r>
                  <a:rPr lang="fr-FR" sz="900" b="1" dirty="0" err="1">
                    <a:solidFill>
                      <a:schemeClr val="tx1"/>
                    </a:solidFill>
                    <a:latin typeface="Consolas" panose="020B0609020204030204" pitchFamily="49" charset="0"/>
                    <a:cs typeface="Consolas" panose="020B0609020204030204" pitchFamily="49" charset="0"/>
                  </a:rPr>
                  <a:t>Deque</a:t>
                </a:r>
                <a:r>
                  <a:rPr lang="fr-FR" sz="900" b="1" dirty="0">
                    <a:solidFill>
                      <a:schemeClr val="tx1"/>
                    </a:solidFill>
                    <a:latin typeface="Consolas" panose="020B0609020204030204" pitchFamily="49" charset="0"/>
                    <a:cs typeface="Consolas" panose="020B0609020204030204" pitchFamily="49" charset="0"/>
                  </a:rPr>
                  <a:t>&lt;T&gt;</a:t>
                </a:r>
              </a:p>
            </p:txBody>
          </p:sp>
          <p:sp>
            <p:nvSpPr>
              <p:cNvPr id="32" name="Rectangle 31"/>
              <p:cNvSpPr/>
              <p:nvPr/>
            </p:nvSpPr>
            <p:spPr>
              <a:xfrm>
                <a:off x="5257798" y="2529510"/>
                <a:ext cx="2860264" cy="1422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+Vector()</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+~Vector()</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push_back(const T&amp;):void</a:t>
                </a: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pop_back</a:t>
                </a:r>
                <a:r>
                  <a:rPr lang="en-US" sz="900" b="1" dirty="0" smtClean="0">
                    <a:solidFill>
                      <a:schemeClr val="tx1"/>
                    </a:solidFill>
                    <a:latin typeface="Consolas" panose="020B0609020204030204" pitchFamily="49" charset="0"/>
                    <a:cs typeface="Consolas" panose="020B0609020204030204" pitchFamily="49" charset="0"/>
                  </a:rPr>
                  <a:t>():void</a:t>
                </a:r>
              </a:p>
              <a:p>
                <a:r>
                  <a:rPr lang="en-US" sz="900" b="1" dirty="0" smtClean="0">
                    <a:solidFill>
                      <a:schemeClr val="tx1"/>
                    </a:solidFill>
                    <a:latin typeface="Consolas" panose="020B0609020204030204" pitchFamily="49" charset="0"/>
                    <a:cs typeface="Consolas" panose="020B0609020204030204" pitchFamily="49" charset="0"/>
                  </a:rPr>
                  <a:t>+back():T&amp;</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size</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size_t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at(</a:t>
                </a:r>
                <a:r>
                  <a:rPr lang="en-US" sz="900" b="1" dirty="0" err="1">
                    <a:solidFill>
                      <a:schemeClr val="tx1"/>
                    </a:solidFill>
                    <a:latin typeface="Consolas" panose="020B0609020204030204" pitchFamily="49" charset="0"/>
                    <a:cs typeface="Consolas" panose="020B0609020204030204" pitchFamily="49" charset="0"/>
                  </a:rPr>
                  <a:t>size_t</a:t>
                </a:r>
                <a:r>
                  <a:rPr lang="en-US" sz="900" b="1" dirty="0">
                    <a:solidFill>
                      <a:schemeClr val="tx1"/>
                    </a:solidFill>
                    <a:latin typeface="Consolas" panose="020B0609020204030204" pitchFamily="49" charset="0"/>
                    <a:cs typeface="Consolas" panose="020B0609020204030204" pitchFamily="49" charset="0"/>
                  </a:rPr>
                  <a:t>):T&amp;</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toString</a:t>
                </a:r>
                <a:r>
                  <a:rPr lang="en-US" sz="900" b="1" dirty="0">
                    <a:solidFill>
                      <a:schemeClr val="tx1"/>
                    </a:solidFill>
                    <a:latin typeface="Consolas" panose="020B0609020204030204" pitchFamily="49" charset="0"/>
                    <a:cs typeface="Consolas" panose="020B0609020204030204" pitchFamily="49" charset="0"/>
                  </a:rPr>
                  <a:t>() </a:t>
                </a:r>
                <a:r>
                  <a:rPr lang="en-US" sz="900" b="1" dirty="0" err="1" smtClean="0">
                    <a:solidFill>
                      <a:schemeClr val="tx1"/>
                    </a:solidFill>
                    <a:latin typeface="Consolas" panose="020B0609020204030204" pitchFamily="49" charset="0"/>
                    <a:cs typeface="Consolas" panose="020B0609020204030204" pitchFamily="49" charset="0"/>
                  </a:rPr>
                  <a:t>const:string</a:t>
                </a:r>
                <a:endParaRPr lang="en-US" sz="900" b="1" dirty="0">
                  <a:solidFill>
                    <a:schemeClr val="tx1"/>
                  </a:solidFill>
                  <a:latin typeface="Consolas" panose="020B0609020204030204" pitchFamily="49" charset="0"/>
                  <a:cs typeface="Consolas" panose="020B0609020204030204" pitchFamily="49" charset="0"/>
                </a:endParaRPr>
              </a:p>
            </p:txBody>
          </p:sp>
        </p:grpSp>
      </p:grpSp>
      <p:grpSp>
        <p:nvGrpSpPr>
          <p:cNvPr id="80" name="Group 79"/>
          <p:cNvGrpSpPr/>
          <p:nvPr/>
        </p:nvGrpSpPr>
        <p:grpSpPr>
          <a:xfrm>
            <a:off x="5242560" y="1291850"/>
            <a:ext cx="3305728" cy="5069673"/>
            <a:chOff x="5242560" y="1307261"/>
            <a:chExt cx="3305728" cy="5069673"/>
          </a:xfrm>
        </p:grpSpPr>
        <p:grpSp>
          <p:nvGrpSpPr>
            <p:cNvPr id="66" name="Group 65"/>
            <p:cNvGrpSpPr/>
            <p:nvPr/>
          </p:nvGrpSpPr>
          <p:grpSpPr>
            <a:xfrm>
              <a:off x="5242560" y="1307261"/>
              <a:ext cx="1488260" cy="2274139"/>
              <a:chOff x="2230022" y="4581342"/>
              <a:chExt cx="2017298" cy="2526827"/>
            </a:xfrm>
          </p:grpSpPr>
          <p:grpSp>
            <p:nvGrpSpPr>
              <p:cNvPr id="67" name="Group 66"/>
              <p:cNvGrpSpPr/>
              <p:nvPr/>
            </p:nvGrpSpPr>
            <p:grpSpPr>
              <a:xfrm>
                <a:off x="2230022" y="4581342"/>
                <a:ext cx="988598" cy="262420"/>
                <a:chOff x="2376001" y="6079089"/>
                <a:chExt cx="988598" cy="262420"/>
              </a:xfrm>
            </p:grpSpPr>
            <p:cxnSp>
              <p:nvCxnSpPr>
                <p:cNvPr id="70" name="Straight Connector 69"/>
                <p:cNvCxnSpPr>
                  <a:stCxn id="71" idx="3"/>
                </p:cNvCxnSpPr>
                <p:nvPr/>
              </p:nvCxnSpPr>
              <p:spPr>
                <a:xfrm flipV="1">
                  <a:off x="2833199" y="6210299"/>
                  <a:ext cx="531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1" name="Flowchart: Decision 70"/>
                <p:cNvSpPr/>
                <p:nvPr/>
              </p:nvSpPr>
              <p:spPr>
                <a:xfrm>
                  <a:off x="2376001" y="6079089"/>
                  <a:ext cx="457198" cy="2624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cxnSp>
            <p:nvCxnSpPr>
              <p:cNvPr id="68" name="Straight Connector 67"/>
              <p:cNvCxnSpPr/>
              <p:nvPr/>
            </p:nvCxnSpPr>
            <p:spPr>
              <a:xfrm>
                <a:off x="3218619" y="7108169"/>
                <a:ext cx="102870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218619" y="4699642"/>
                <a:ext cx="0" cy="2408527"/>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flipV="1">
              <a:off x="5242560" y="4371026"/>
              <a:ext cx="1488260" cy="753424"/>
              <a:chOff x="2230022" y="4581342"/>
              <a:chExt cx="2017298" cy="837138"/>
            </a:xfrm>
          </p:grpSpPr>
          <p:grpSp>
            <p:nvGrpSpPr>
              <p:cNvPr id="46" name="Group 45"/>
              <p:cNvGrpSpPr/>
              <p:nvPr/>
            </p:nvGrpSpPr>
            <p:grpSpPr>
              <a:xfrm>
                <a:off x="2230022" y="4581342"/>
                <a:ext cx="988598" cy="262420"/>
                <a:chOff x="2376001" y="6079089"/>
                <a:chExt cx="988598" cy="262420"/>
              </a:xfrm>
            </p:grpSpPr>
            <p:cxnSp>
              <p:nvCxnSpPr>
                <p:cNvPr id="49" name="Straight Connector 48"/>
                <p:cNvCxnSpPr>
                  <a:stCxn id="50" idx="3"/>
                </p:cNvCxnSpPr>
                <p:nvPr/>
              </p:nvCxnSpPr>
              <p:spPr>
                <a:xfrm flipV="1">
                  <a:off x="2833199" y="6210299"/>
                  <a:ext cx="531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Flowchart: Decision 49"/>
                <p:cNvSpPr/>
                <p:nvPr/>
              </p:nvSpPr>
              <p:spPr>
                <a:xfrm>
                  <a:off x="2376001" y="6079089"/>
                  <a:ext cx="457198" cy="2624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cxnSp>
            <p:nvCxnSpPr>
              <p:cNvPr id="47" name="Straight Connector 46"/>
              <p:cNvCxnSpPr/>
              <p:nvPr/>
            </p:nvCxnSpPr>
            <p:spPr>
              <a:xfrm>
                <a:off x="3218620" y="5418480"/>
                <a:ext cx="10287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218620" y="4699642"/>
                <a:ext cx="0" cy="718838"/>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242560" y="3886200"/>
              <a:ext cx="2225040" cy="236178"/>
              <a:chOff x="2736779" y="6079089"/>
              <a:chExt cx="3015991" cy="262420"/>
            </a:xfrm>
          </p:grpSpPr>
          <p:cxnSp>
            <p:nvCxnSpPr>
              <p:cNvPr id="12" name="Straight Connector 11"/>
              <p:cNvCxnSpPr/>
              <p:nvPr/>
            </p:nvCxnSpPr>
            <p:spPr>
              <a:xfrm flipV="1">
                <a:off x="3162300" y="6204191"/>
                <a:ext cx="2590470"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2736779" y="6079089"/>
                <a:ext cx="457200" cy="2624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33" name="Group 32"/>
            <p:cNvGrpSpPr/>
            <p:nvPr/>
          </p:nvGrpSpPr>
          <p:grpSpPr>
            <a:xfrm>
              <a:off x="6628048" y="3368211"/>
              <a:ext cx="1920240" cy="3008723"/>
              <a:chOff x="5257800" y="1974474"/>
              <a:chExt cx="2862378" cy="3343025"/>
            </a:xfrm>
          </p:grpSpPr>
          <p:sp>
            <p:nvSpPr>
              <p:cNvPr id="34" name="Rectangle 33"/>
              <p:cNvSpPr/>
              <p:nvPr/>
            </p:nvSpPr>
            <p:spPr>
              <a:xfrm>
                <a:off x="5257800" y="1974474"/>
                <a:ext cx="2862378"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Deque&lt;T&gt;</a:t>
                </a:r>
                <a:endParaRPr lang="en-US" sz="1200" b="1" i="1" dirty="0">
                  <a:solidFill>
                    <a:schemeClr val="tx1"/>
                  </a:solidFill>
                </a:endParaRPr>
              </a:p>
            </p:txBody>
          </p:sp>
          <p:sp>
            <p:nvSpPr>
              <p:cNvPr id="35" name="Rectangle 34"/>
              <p:cNvSpPr/>
              <p:nvPr/>
            </p:nvSpPr>
            <p:spPr>
              <a:xfrm>
                <a:off x="5257800" y="2280454"/>
                <a:ext cx="2862378" cy="101566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capacity:size_t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num_items:size_t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front_index:size_t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rear_index:size_t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the_data:T</a:t>
                </a:r>
                <a:r>
                  <a:rPr lang="en-US" sz="900" b="1" dirty="0" smtClean="0">
                    <a:solidFill>
                      <a:schemeClr val="tx1"/>
                    </a:solidFill>
                    <a:latin typeface="Consolas" panose="020B0609020204030204" pitchFamily="49" charset="0"/>
                    <a:cs typeface="Consolas" panose="020B0609020204030204" pitchFamily="49" charset="0"/>
                  </a:rPr>
                  <a: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-reallocate():void</a:t>
                </a:r>
                <a:endParaRPr lang="en-US" sz="900" b="1" i="1" dirty="0">
                  <a:solidFill>
                    <a:schemeClr val="tx1"/>
                  </a:solidFill>
                  <a:latin typeface="Consolas" panose="020B0609020204030204" pitchFamily="49" charset="0"/>
                  <a:cs typeface="Consolas" panose="020B0609020204030204" pitchFamily="49" charset="0"/>
                </a:endParaRPr>
              </a:p>
            </p:txBody>
          </p:sp>
          <p:sp>
            <p:nvSpPr>
              <p:cNvPr id="36" name="Rectangle 35"/>
              <p:cNvSpPr/>
              <p:nvPr/>
            </p:nvSpPr>
            <p:spPr>
              <a:xfrm>
                <a:off x="5257800" y="3294847"/>
                <a:ext cx="2862378" cy="20226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smtClean="0">
                    <a:solidFill>
                      <a:schemeClr val="tx1"/>
                    </a:solidFill>
                    <a:latin typeface="Consolas" panose="020B0609020204030204" pitchFamily="49" charset="0"/>
                    <a:cs typeface="Consolas" panose="020B0609020204030204" pitchFamily="49" charset="0"/>
                  </a:rPr>
                  <a:t>Deque</a:t>
                </a:r>
                <a:r>
                  <a:rPr lang="en-US" sz="900" b="1" dirty="0" smtClean="0">
                    <a:solidFill>
                      <a:schemeClr val="tx1"/>
                    </a:solidFill>
                    <a:latin typeface="Consolas" panose="020B0609020204030204" pitchFamily="49" charset="0"/>
                    <a:cs typeface="Consolas" panose="020B0609020204030204" pitchFamily="49" charset="0"/>
                  </a:rPr>
                  <a: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Deque</a:t>
                </a:r>
                <a:r>
                  <a:rPr lang="en-US" sz="900" b="1" dirty="0" smtClean="0">
                    <a:solidFill>
                      <a:schemeClr val="tx1"/>
                    </a:solidFill>
                    <a:latin typeface="Consolas" panose="020B0609020204030204" pitchFamily="49" charset="0"/>
                    <a:cs typeface="Consolas" panose="020B0609020204030204" pitchFamily="49" charset="0"/>
                  </a:rPr>
                  <a:t>()</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push_front</a:t>
                </a:r>
                <a:r>
                  <a:rPr lang="en-US" sz="900" b="1" dirty="0">
                    <a:solidFill>
                      <a:schemeClr val="tx1"/>
                    </a:solidFill>
                    <a:latin typeface="Consolas" panose="020B0609020204030204" pitchFamily="49" charset="0"/>
                    <a:cs typeface="Consolas" panose="020B0609020204030204" pitchFamily="49" charset="0"/>
                  </a:rPr>
                  <a:t>(const T&amp;):void </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push_back</a:t>
                </a:r>
                <a:r>
                  <a:rPr lang="en-US" sz="900" b="1" dirty="0">
                    <a:solidFill>
                      <a:schemeClr val="tx1"/>
                    </a:solidFill>
                    <a:latin typeface="Consolas" panose="020B0609020204030204" pitchFamily="49" charset="0"/>
                    <a:cs typeface="Consolas" panose="020B0609020204030204" pitchFamily="49" charset="0"/>
                  </a:rPr>
                  <a:t>(const T&amp;):void</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pop_front</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void</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pop_back</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void</a:t>
                </a:r>
              </a:p>
              <a:p>
                <a:r>
                  <a:rPr lang="en-US" sz="900" b="1" dirty="0">
                    <a:solidFill>
                      <a:schemeClr val="tx1"/>
                    </a:solidFill>
                    <a:latin typeface="Consolas" panose="020B0609020204030204" pitchFamily="49" charset="0"/>
                    <a:cs typeface="Consolas" panose="020B0609020204030204" pitchFamily="49" charset="0"/>
                  </a:rPr>
                  <a:t>+</a:t>
                </a:r>
                <a:r>
                  <a:rPr lang="en-US" sz="900" b="1" dirty="0" smtClean="0">
                    <a:solidFill>
                      <a:schemeClr val="tx1"/>
                    </a:solidFill>
                    <a:latin typeface="Consolas" panose="020B0609020204030204" pitchFamily="49" charset="0"/>
                    <a:cs typeface="Consolas" panose="020B0609020204030204" pitchFamily="49" charset="0"/>
                  </a:rPr>
                  <a:t>front():T</a:t>
                </a:r>
                <a:r>
                  <a:rPr lang="en-US" sz="900" b="1" dirty="0">
                    <a:solidFill>
                      <a:schemeClr val="tx1"/>
                    </a:solidFill>
                    <a:latin typeface="Consolas" panose="020B0609020204030204" pitchFamily="49" charset="0"/>
                    <a:cs typeface="Consolas" panose="020B0609020204030204" pitchFamily="49" charset="0"/>
                  </a:rPr>
                  <a:t>&amp;</a:t>
                </a:r>
              </a:p>
              <a:p>
                <a:r>
                  <a:rPr lang="en-US" sz="900" b="1" dirty="0">
                    <a:solidFill>
                      <a:schemeClr val="tx1"/>
                    </a:solidFill>
                    <a:latin typeface="Consolas" panose="020B0609020204030204" pitchFamily="49" charset="0"/>
                    <a:cs typeface="Consolas" panose="020B0609020204030204" pitchFamily="49" charset="0"/>
                  </a:rPr>
                  <a:t>+back</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a:solidFill>
                      <a:schemeClr val="tx1"/>
                    </a:solidFill>
                    <a:latin typeface="Consolas" panose="020B0609020204030204" pitchFamily="49" charset="0"/>
                    <a:cs typeface="Consolas" panose="020B0609020204030204" pitchFamily="49" charset="0"/>
                  </a:rPr>
                  <a:t>T&amp;</a:t>
                </a:r>
              </a:p>
              <a:p>
                <a:r>
                  <a:rPr lang="en-US" sz="900" b="1" dirty="0">
                    <a:solidFill>
                      <a:schemeClr val="tx1"/>
                    </a:solidFill>
                    <a:latin typeface="Consolas" panose="020B0609020204030204" pitchFamily="49" charset="0"/>
                    <a:cs typeface="Consolas" panose="020B0609020204030204" pitchFamily="49" charset="0"/>
                  </a:rPr>
                  <a:t>+size</a:t>
                </a:r>
                <a:r>
                  <a:rPr lang="en-US" sz="900" b="1" dirty="0" smtClean="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size_t</a:t>
                </a:r>
                <a:endParaRPr lang="en-US" sz="900" b="1" dirty="0">
                  <a:solidFill>
                    <a:schemeClr val="tx1"/>
                  </a:solidFill>
                  <a:latin typeface="Consolas" panose="020B0609020204030204" pitchFamily="49" charset="0"/>
                  <a:cs typeface="Consolas" panose="020B0609020204030204" pitchFamily="49" charset="0"/>
                </a:endParaRPr>
              </a:p>
              <a:p>
                <a:r>
                  <a:rPr lang="en-US" sz="900" b="1" dirty="0">
                    <a:solidFill>
                      <a:schemeClr val="tx1"/>
                    </a:solidFill>
                    <a:latin typeface="Consolas" panose="020B0609020204030204" pitchFamily="49" charset="0"/>
                    <a:cs typeface="Consolas" panose="020B0609020204030204" pitchFamily="49" charset="0"/>
                  </a:rPr>
                  <a:t>+empty</a:t>
                </a:r>
                <a:r>
                  <a:rPr lang="en-US" sz="900" b="1" dirty="0" smtClean="0">
                    <a:solidFill>
                      <a:schemeClr val="tx1"/>
                    </a:solidFill>
                    <a:latin typeface="Consolas" panose="020B0609020204030204" pitchFamily="49" charset="0"/>
                    <a:cs typeface="Consolas" panose="020B0609020204030204" pitchFamily="49" charset="0"/>
                  </a:rPr>
                  <a:t>() </a:t>
                </a:r>
                <a:r>
                  <a:rPr lang="en-US" sz="900" b="1" dirty="0" err="1">
                    <a:solidFill>
                      <a:schemeClr val="tx1"/>
                    </a:solidFill>
                    <a:latin typeface="Consolas" panose="020B0609020204030204" pitchFamily="49" charset="0"/>
                    <a:cs typeface="Consolas" panose="020B0609020204030204" pitchFamily="49" charset="0"/>
                  </a:rPr>
                  <a:t>const:bool</a:t>
                </a:r>
                <a:endParaRPr lang="en-US" sz="900" b="1" dirty="0">
                  <a:solidFill>
                    <a:schemeClr val="tx1"/>
                  </a:solidFill>
                  <a:latin typeface="Consolas" panose="020B0609020204030204" pitchFamily="49" charset="0"/>
                  <a:cs typeface="Consolas" panose="020B0609020204030204" pitchFamily="49" charset="0"/>
                </a:endParaRPr>
              </a:p>
              <a:p>
                <a:r>
                  <a:rPr lang="en-US" sz="900" b="1" dirty="0">
                    <a:solidFill>
                      <a:schemeClr val="tx1"/>
                    </a:solidFill>
                    <a:latin typeface="Consolas" panose="020B0609020204030204" pitchFamily="49" charset="0"/>
                    <a:cs typeface="Consolas" panose="020B0609020204030204" pitchFamily="49" charset="0"/>
                  </a:rPr>
                  <a:t>+at(</a:t>
                </a:r>
                <a:r>
                  <a:rPr lang="en-US" sz="900" b="1" dirty="0" err="1">
                    <a:solidFill>
                      <a:schemeClr val="tx1"/>
                    </a:solidFill>
                    <a:latin typeface="Consolas" panose="020B0609020204030204" pitchFamily="49" charset="0"/>
                    <a:cs typeface="Consolas" panose="020B0609020204030204" pitchFamily="49" charset="0"/>
                  </a:rPr>
                  <a:t>size_t</a:t>
                </a:r>
                <a:r>
                  <a:rPr lang="en-US" sz="900" b="1" dirty="0">
                    <a:solidFill>
                      <a:schemeClr val="tx1"/>
                    </a:solidFill>
                    <a:latin typeface="Consolas" panose="020B0609020204030204" pitchFamily="49" charset="0"/>
                    <a:cs typeface="Consolas" panose="020B0609020204030204" pitchFamily="49" charset="0"/>
                  </a:rPr>
                  <a:t>):T&amp;</a:t>
                </a:r>
              </a:p>
              <a:p>
                <a:r>
                  <a:rPr lang="en-US" sz="900" b="1" dirty="0">
                    <a:solidFill>
                      <a:schemeClr val="tx1"/>
                    </a:solidFill>
                    <a:latin typeface="Consolas" panose="020B0609020204030204" pitchFamily="49" charset="0"/>
                    <a:cs typeface="Consolas" panose="020B0609020204030204" pitchFamily="49" charset="0"/>
                  </a:rPr>
                  <a:t>+</a:t>
                </a:r>
                <a:r>
                  <a:rPr lang="en-US" sz="900" b="1" dirty="0" err="1">
                    <a:solidFill>
                      <a:schemeClr val="tx1"/>
                    </a:solidFill>
                    <a:latin typeface="Consolas" panose="020B0609020204030204" pitchFamily="49" charset="0"/>
                    <a:cs typeface="Consolas" panose="020B0609020204030204" pitchFamily="49" charset="0"/>
                  </a:rPr>
                  <a:t>toString</a:t>
                </a:r>
                <a:r>
                  <a:rPr lang="en-US" sz="900" b="1" dirty="0">
                    <a:solidFill>
                      <a:schemeClr val="tx1"/>
                    </a:solidFill>
                    <a:latin typeface="Consolas" panose="020B0609020204030204" pitchFamily="49" charset="0"/>
                    <a:cs typeface="Consolas" panose="020B0609020204030204" pitchFamily="49" charset="0"/>
                  </a:rPr>
                  <a:t>() </a:t>
                </a:r>
                <a:r>
                  <a:rPr lang="en-US" sz="900" b="1" dirty="0" err="1" smtClean="0">
                    <a:solidFill>
                      <a:schemeClr val="tx1"/>
                    </a:solidFill>
                    <a:latin typeface="Consolas" panose="020B0609020204030204" pitchFamily="49" charset="0"/>
                    <a:cs typeface="Consolas" panose="020B0609020204030204" pitchFamily="49" charset="0"/>
                  </a:rPr>
                  <a:t>const:string</a:t>
                </a:r>
                <a:endParaRPr lang="en-US" sz="900" b="1" dirty="0">
                  <a:solidFill>
                    <a:schemeClr val="tx1"/>
                  </a:solidFill>
                  <a:latin typeface="Consolas" panose="020B0609020204030204" pitchFamily="49" charset="0"/>
                  <a:cs typeface="Consolas" panose="020B0609020204030204" pitchFamily="49" charset="0"/>
                </a:endParaRPr>
              </a:p>
            </p:txBody>
          </p:sp>
        </p:grpSp>
      </p:grpSp>
    </p:spTree>
    <p:extLst>
      <p:ext uri="{BB962C8B-B14F-4D97-AF65-F5344CB8AC3E}">
        <p14:creationId xmlns:p14="http://schemas.microsoft.com/office/powerpoint/2010/main" val="45521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Buffer</a:t>
            </a:r>
            <a:endParaRPr lang="en-US" dirty="0"/>
          </a:p>
        </p:txBody>
      </p:sp>
      <p:sp>
        <p:nvSpPr>
          <p:cNvPr id="3" name="Footer Placeholder 2"/>
          <p:cNvSpPr>
            <a:spLocks noGrp="1"/>
          </p:cNvSpPr>
          <p:nvPr>
            <p:ph type="ftr" sz="quarter" idx="11"/>
          </p:nvPr>
        </p:nvSpPr>
        <p:spPr/>
        <p:txBody>
          <a:bodyPr/>
          <a:lstStyle/>
          <a:p>
            <a:pPr>
              <a:defRPr/>
            </a:pPr>
            <a:r>
              <a:rPr lang="en-US" smtClean="0"/>
              <a:t>L06 - Railroad</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83774624"/>
              </p:ext>
            </p:extLst>
          </p:nvPr>
        </p:nvGraphicFramePr>
        <p:xfrm>
          <a:off x="2429928" y="2328061"/>
          <a:ext cx="5418672" cy="370840"/>
        </p:xfrm>
        <a:graphic>
          <a:graphicData uri="http://schemas.openxmlformats.org/drawingml/2006/table">
            <a:tbl>
              <a:tblPr firstRow="1" bandRow="1">
                <a:tableStyleId>{5C22544A-7EE6-4342-B048-85BDC9FD1C3A}</a:tableStyleId>
              </a:tblPr>
              <a:tblGrid>
                <a:gridCol w="338667">
                  <a:extLst>
                    <a:ext uri="{9D8B030D-6E8A-4147-A177-3AD203B41FA5}">
                      <a16:colId xmlns:a16="http://schemas.microsoft.com/office/drawing/2014/main" xmlns="" val="20000"/>
                    </a:ext>
                  </a:extLst>
                </a:gridCol>
                <a:gridCol w="338667">
                  <a:extLst>
                    <a:ext uri="{9D8B030D-6E8A-4147-A177-3AD203B41FA5}">
                      <a16:colId xmlns:a16="http://schemas.microsoft.com/office/drawing/2014/main" xmlns="" val="20001"/>
                    </a:ext>
                  </a:extLst>
                </a:gridCol>
                <a:gridCol w="338667">
                  <a:extLst>
                    <a:ext uri="{9D8B030D-6E8A-4147-A177-3AD203B41FA5}">
                      <a16:colId xmlns:a16="http://schemas.microsoft.com/office/drawing/2014/main" xmlns="" val="20002"/>
                    </a:ext>
                  </a:extLst>
                </a:gridCol>
                <a:gridCol w="338667">
                  <a:extLst>
                    <a:ext uri="{9D8B030D-6E8A-4147-A177-3AD203B41FA5}">
                      <a16:colId xmlns:a16="http://schemas.microsoft.com/office/drawing/2014/main" xmlns="" val="20003"/>
                    </a:ext>
                  </a:extLst>
                </a:gridCol>
                <a:gridCol w="338667">
                  <a:extLst>
                    <a:ext uri="{9D8B030D-6E8A-4147-A177-3AD203B41FA5}">
                      <a16:colId xmlns:a16="http://schemas.microsoft.com/office/drawing/2014/main" xmlns="" val="20004"/>
                    </a:ext>
                  </a:extLst>
                </a:gridCol>
                <a:gridCol w="338667">
                  <a:extLst>
                    <a:ext uri="{9D8B030D-6E8A-4147-A177-3AD203B41FA5}">
                      <a16:colId xmlns:a16="http://schemas.microsoft.com/office/drawing/2014/main" xmlns="" val="20005"/>
                    </a:ext>
                  </a:extLst>
                </a:gridCol>
                <a:gridCol w="338667">
                  <a:extLst>
                    <a:ext uri="{9D8B030D-6E8A-4147-A177-3AD203B41FA5}">
                      <a16:colId xmlns:a16="http://schemas.microsoft.com/office/drawing/2014/main" xmlns="" val="20006"/>
                    </a:ext>
                  </a:extLst>
                </a:gridCol>
                <a:gridCol w="338667">
                  <a:extLst>
                    <a:ext uri="{9D8B030D-6E8A-4147-A177-3AD203B41FA5}">
                      <a16:colId xmlns:a16="http://schemas.microsoft.com/office/drawing/2014/main" xmlns="" val="20007"/>
                    </a:ext>
                  </a:extLst>
                </a:gridCol>
                <a:gridCol w="338667">
                  <a:extLst>
                    <a:ext uri="{9D8B030D-6E8A-4147-A177-3AD203B41FA5}">
                      <a16:colId xmlns:a16="http://schemas.microsoft.com/office/drawing/2014/main" xmlns="" val="20008"/>
                    </a:ext>
                  </a:extLst>
                </a:gridCol>
                <a:gridCol w="338667">
                  <a:extLst>
                    <a:ext uri="{9D8B030D-6E8A-4147-A177-3AD203B41FA5}">
                      <a16:colId xmlns:a16="http://schemas.microsoft.com/office/drawing/2014/main" xmlns="" val="20009"/>
                    </a:ext>
                  </a:extLst>
                </a:gridCol>
                <a:gridCol w="338667">
                  <a:extLst>
                    <a:ext uri="{9D8B030D-6E8A-4147-A177-3AD203B41FA5}">
                      <a16:colId xmlns:a16="http://schemas.microsoft.com/office/drawing/2014/main" xmlns="" val="20010"/>
                    </a:ext>
                  </a:extLst>
                </a:gridCol>
                <a:gridCol w="338667">
                  <a:extLst>
                    <a:ext uri="{9D8B030D-6E8A-4147-A177-3AD203B41FA5}">
                      <a16:colId xmlns:a16="http://schemas.microsoft.com/office/drawing/2014/main" xmlns="" val="20011"/>
                    </a:ext>
                  </a:extLst>
                </a:gridCol>
                <a:gridCol w="338667">
                  <a:extLst>
                    <a:ext uri="{9D8B030D-6E8A-4147-A177-3AD203B41FA5}">
                      <a16:colId xmlns:a16="http://schemas.microsoft.com/office/drawing/2014/main" xmlns="" val="20012"/>
                    </a:ext>
                  </a:extLst>
                </a:gridCol>
                <a:gridCol w="338667">
                  <a:extLst>
                    <a:ext uri="{9D8B030D-6E8A-4147-A177-3AD203B41FA5}">
                      <a16:colId xmlns:a16="http://schemas.microsoft.com/office/drawing/2014/main" xmlns="" val="20013"/>
                    </a:ext>
                  </a:extLst>
                </a:gridCol>
                <a:gridCol w="338667">
                  <a:extLst>
                    <a:ext uri="{9D8B030D-6E8A-4147-A177-3AD203B41FA5}">
                      <a16:colId xmlns:a16="http://schemas.microsoft.com/office/drawing/2014/main" xmlns="" val="20014"/>
                    </a:ext>
                  </a:extLst>
                </a:gridCol>
                <a:gridCol w="338667">
                  <a:extLst>
                    <a:ext uri="{9D8B030D-6E8A-4147-A177-3AD203B41FA5}">
                      <a16:colId xmlns:a16="http://schemas.microsoft.com/office/drawing/2014/main" xmlns="" val="20015"/>
                    </a:ext>
                  </a:extLst>
                </a:gridCol>
              </a:tblGrid>
              <a:tr h="370840">
                <a:tc>
                  <a:txBody>
                    <a:bodyPr/>
                    <a:lstStyle/>
                    <a:p>
                      <a:r>
                        <a:rPr lang="en-US" dirty="0" smtClean="0"/>
                        <a:t>L</a:t>
                      </a:r>
                      <a:endParaRPr lang="en-US" dirty="0"/>
                    </a:p>
                  </a:txBody>
                  <a:tcPr>
                    <a:solidFill>
                      <a:srgbClr val="00B050"/>
                    </a:solidFill>
                  </a:tcPr>
                </a:tc>
                <a:tc>
                  <a:txBody>
                    <a:bodyPr/>
                    <a:lstStyle/>
                    <a:p>
                      <a:r>
                        <a:rPr lang="en-US" dirty="0" smtClean="0"/>
                        <a:t>O</a:t>
                      </a:r>
                      <a:endParaRPr lang="en-US" dirty="0"/>
                    </a:p>
                  </a:txBody>
                  <a:tcPr>
                    <a:solidFill>
                      <a:srgbClr val="00B050"/>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r>
                        <a:rPr lang="en-US" dirty="0" smtClean="0"/>
                        <a:t>H</a:t>
                      </a:r>
                      <a:endParaRPr lang="en-US" dirty="0"/>
                    </a:p>
                  </a:txBody>
                  <a:tcPr>
                    <a:solidFill>
                      <a:srgbClr val="00B050"/>
                    </a:solidFill>
                  </a:tcPr>
                </a:tc>
                <a:tc>
                  <a:txBody>
                    <a:bodyPr/>
                    <a:lstStyle/>
                    <a:p>
                      <a:r>
                        <a:rPr lang="en-US" dirty="0" smtClean="0"/>
                        <a:t>E</a:t>
                      </a:r>
                      <a:endParaRPr lang="en-US" dirty="0"/>
                    </a:p>
                  </a:txBody>
                  <a:tcPr>
                    <a:solidFill>
                      <a:srgbClr val="00B050"/>
                    </a:solidFill>
                  </a:tcPr>
                </a:tc>
                <a:tc>
                  <a:txBody>
                    <a:bodyPr/>
                    <a:lstStyle/>
                    <a:p>
                      <a:r>
                        <a:rPr lang="en-US" dirty="0" smtClean="0"/>
                        <a:t>L</a:t>
                      </a:r>
                      <a:endParaRPr lang="en-US" dirty="0"/>
                    </a:p>
                  </a:txBody>
                  <a:tcPr>
                    <a:solidFill>
                      <a:srgbClr val="00B050"/>
                    </a:solidFill>
                  </a:tcPr>
                </a:tc>
                <a:extLst>
                  <a:ext uri="{0D108BD9-81ED-4DB2-BD59-A6C34878D82A}">
                    <a16:rowId xmlns:a16="http://schemas.microsoft.com/office/drawing/2014/main" xmlns="" val="10000"/>
                  </a:ext>
                </a:extLst>
              </a:tr>
            </a:tbl>
          </a:graphicData>
        </a:graphic>
      </p:graphicFrame>
      <p:grpSp>
        <p:nvGrpSpPr>
          <p:cNvPr id="41" name="Group 40"/>
          <p:cNvGrpSpPr/>
          <p:nvPr/>
        </p:nvGrpSpPr>
        <p:grpSpPr>
          <a:xfrm>
            <a:off x="2224789" y="2694608"/>
            <a:ext cx="1447800" cy="688585"/>
            <a:chOff x="2224789" y="2694608"/>
            <a:chExt cx="1447800" cy="688585"/>
          </a:xfrm>
        </p:grpSpPr>
        <p:sp>
          <p:nvSpPr>
            <p:cNvPr id="11" name="TextBox 10"/>
            <p:cNvSpPr txBox="1"/>
            <p:nvPr/>
          </p:nvSpPr>
          <p:spPr>
            <a:xfrm>
              <a:off x="2224789" y="3013861"/>
              <a:ext cx="1447800" cy="369332"/>
            </a:xfrm>
            <a:prstGeom prst="rect">
              <a:avLst/>
            </a:prstGeom>
            <a:noFill/>
          </p:spPr>
          <p:txBody>
            <a:bodyPr wrap="square" rtlCol="0">
              <a:spAutoFit/>
            </a:bodyPr>
            <a:lstStyle/>
            <a:p>
              <a:r>
                <a:rPr lang="en-US" b="1" dirty="0" err="1" smtClean="0">
                  <a:latin typeface="Consolas" panose="020B0609020204030204" pitchFamily="49" charset="0"/>
                </a:rPr>
                <a:t>rear_index</a:t>
              </a:r>
              <a:endParaRPr lang="en-US" b="1" dirty="0">
                <a:latin typeface="Consolas" panose="020B0609020204030204" pitchFamily="49" charset="0"/>
              </a:endParaRPr>
            </a:p>
          </p:txBody>
        </p:sp>
        <p:cxnSp>
          <p:nvCxnSpPr>
            <p:cNvPr id="16" name="Straight Arrow Connector 15"/>
            <p:cNvCxnSpPr/>
            <p:nvPr/>
          </p:nvCxnSpPr>
          <p:spPr>
            <a:xfrm flipV="1">
              <a:off x="2952445" y="2694608"/>
              <a:ext cx="0" cy="370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186114" y="2694608"/>
            <a:ext cx="1619555" cy="688585"/>
            <a:chOff x="6186114" y="2694608"/>
            <a:chExt cx="1619555" cy="688585"/>
          </a:xfrm>
        </p:grpSpPr>
        <p:cxnSp>
          <p:nvCxnSpPr>
            <p:cNvPr id="9" name="Straight Arrow Connector 8"/>
            <p:cNvCxnSpPr/>
            <p:nvPr/>
          </p:nvCxnSpPr>
          <p:spPr>
            <a:xfrm flipV="1">
              <a:off x="6991045" y="2694608"/>
              <a:ext cx="0" cy="370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86114" y="3013861"/>
              <a:ext cx="1619555" cy="369332"/>
            </a:xfrm>
            <a:prstGeom prst="rect">
              <a:avLst/>
            </a:prstGeom>
            <a:noFill/>
          </p:spPr>
          <p:txBody>
            <a:bodyPr wrap="square" rtlCol="0">
              <a:spAutoFit/>
            </a:bodyPr>
            <a:lstStyle/>
            <a:p>
              <a:r>
                <a:rPr lang="en-US" b="1" dirty="0" err="1" smtClean="0">
                  <a:latin typeface="Consolas" panose="020B0609020204030204" pitchFamily="49" charset="0"/>
                </a:rPr>
                <a:t>front_index</a:t>
              </a:r>
              <a:endParaRPr lang="en-US" b="1" dirty="0">
                <a:latin typeface="Consolas" panose="020B0609020204030204" pitchFamily="49" charset="0"/>
              </a:endParaRPr>
            </a:p>
          </p:txBody>
        </p:sp>
      </p:grpSp>
      <p:sp>
        <p:nvSpPr>
          <p:cNvPr id="20" name="TextBox 19"/>
          <p:cNvSpPr txBox="1"/>
          <p:nvPr/>
        </p:nvSpPr>
        <p:spPr>
          <a:xfrm>
            <a:off x="2388530" y="1371600"/>
            <a:ext cx="2133600" cy="646331"/>
          </a:xfrm>
          <a:prstGeom prst="rect">
            <a:avLst/>
          </a:prstGeom>
          <a:noFill/>
        </p:spPr>
        <p:txBody>
          <a:bodyPr wrap="square" rtlCol="0">
            <a:spAutoFit/>
          </a:bodyPr>
          <a:lstStyle/>
          <a:p>
            <a:r>
              <a:rPr lang="en-US" b="1" dirty="0" smtClean="0">
                <a:latin typeface="Consolas" panose="020B0609020204030204" pitchFamily="49" charset="0"/>
              </a:rPr>
              <a:t>capacity = 16</a:t>
            </a:r>
          </a:p>
          <a:p>
            <a:r>
              <a:rPr lang="en-US" b="1" dirty="0" err="1" smtClean="0">
                <a:latin typeface="Consolas" panose="020B0609020204030204" pitchFamily="49" charset="0"/>
              </a:rPr>
              <a:t>num_items</a:t>
            </a:r>
            <a:r>
              <a:rPr lang="en-US" b="1" dirty="0" smtClean="0">
                <a:latin typeface="Consolas" panose="020B0609020204030204" pitchFamily="49" charset="0"/>
              </a:rPr>
              <a:t> = 5</a:t>
            </a:r>
          </a:p>
        </p:txBody>
      </p:sp>
      <p:grpSp>
        <p:nvGrpSpPr>
          <p:cNvPr id="42" name="Group 41"/>
          <p:cNvGrpSpPr/>
          <p:nvPr/>
        </p:nvGrpSpPr>
        <p:grpSpPr>
          <a:xfrm>
            <a:off x="779172" y="2337217"/>
            <a:ext cx="1572868" cy="369332"/>
            <a:chOff x="779172" y="2337217"/>
            <a:chExt cx="1572868" cy="369332"/>
          </a:xfrm>
        </p:grpSpPr>
        <p:sp>
          <p:nvSpPr>
            <p:cNvPr id="22" name="TextBox 21"/>
            <p:cNvSpPr txBox="1"/>
            <p:nvPr/>
          </p:nvSpPr>
          <p:spPr>
            <a:xfrm>
              <a:off x="779172" y="2337217"/>
              <a:ext cx="1280160" cy="369332"/>
            </a:xfrm>
            <a:prstGeom prst="rect">
              <a:avLst/>
            </a:prstGeom>
            <a:noFill/>
          </p:spPr>
          <p:txBody>
            <a:bodyPr wrap="square" rtlCol="0">
              <a:spAutoFit/>
            </a:bodyPr>
            <a:lstStyle/>
            <a:p>
              <a:r>
                <a:rPr lang="en-US" b="1" dirty="0" err="1">
                  <a:latin typeface="Consolas" panose="020B0609020204030204" pitchFamily="49" charset="0"/>
                </a:rPr>
                <a:t>the_data</a:t>
              </a:r>
              <a:endParaRPr lang="en-US" b="1" dirty="0">
                <a:latin typeface="Consolas" panose="020B0609020204030204" pitchFamily="49" charset="0"/>
              </a:endParaRPr>
            </a:p>
          </p:txBody>
        </p:sp>
        <p:cxnSp>
          <p:nvCxnSpPr>
            <p:cNvPr id="23" name="Straight Arrow Connector 22"/>
            <p:cNvCxnSpPr/>
            <p:nvPr/>
          </p:nvCxnSpPr>
          <p:spPr>
            <a:xfrm rot="5400000" flipV="1">
              <a:off x="2166620" y="2339115"/>
              <a:ext cx="0" cy="370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786" y="3962400"/>
            <a:ext cx="2450242" cy="2252241"/>
          </a:xfrm>
          <a:prstGeom prst="rect">
            <a:avLst/>
          </a:prstGeom>
        </p:spPr>
      </p:pic>
      <p:grpSp>
        <p:nvGrpSpPr>
          <p:cNvPr id="44" name="Group 43"/>
          <p:cNvGrpSpPr/>
          <p:nvPr/>
        </p:nvGrpSpPr>
        <p:grpSpPr>
          <a:xfrm>
            <a:off x="5334000" y="3898318"/>
            <a:ext cx="1911381" cy="276999"/>
            <a:chOff x="5390845" y="3898318"/>
            <a:chExt cx="1911381" cy="276999"/>
          </a:xfrm>
        </p:grpSpPr>
        <p:sp>
          <p:nvSpPr>
            <p:cNvPr id="25" name="TextBox 24"/>
            <p:cNvSpPr txBox="1"/>
            <p:nvPr/>
          </p:nvSpPr>
          <p:spPr>
            <a:xfrm>
              <a:off x="5682671" y="3898318"/>
              <a:ext cx="1619555" cy="276999"/>
            </a:xfrm>
            <a:prstGeom prst="rect">
              <a:avLst/>
            </a:prstGeom>
            <a:noFill/>
          </p:spPr>
          <p:txBody>
            <a:bodyPr wrap="square" rtlCol="0">
              <a:spAutoFit/>
            </a:bodyPr>
            <a:lstStyle/>
            <a:p>
              <a:r>
                <a:rPr lang="en-US" sz="1200" b="1" dirty="0" err="1" smtClean="0">
                  <a:latin typeface="Consolas" panose="020B0609020204030204" pitchFamily="49" charset="0"/>
                </a:rPr>
                <a:t>front_index</a:t>
              </a:r>
              <a:endParaRPr lang="en-US" sz="1200" b="1" dirty="0">
                <a:latin typeface="Consolas" panose="020B0609020204030204" pitchFamily="49" charset="0"/>
              </a:endParaRPr>
            </a:p>
          </p:txBody>
        </p:sp>
        <p:cxnSp>
          <p:nvCxnSpPr>
            <p:cNvPr id="27" name="Straight Arrow Connector 26"/>
            <p:cNvCxnSpPr/>
            <p:nvPr/>
          </p:nvCxnSpPr>
          <p:spPr>
            <a:xfrm flipH="1">
              <a:off x="5390845" y="4036817"/>
              <a:ext cx="291826" cy="466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867400" y="5422717"/>
            <a:ext cx="1525971" cy="276999"/>
            <a:chOff x="5750519" y="5164190"/>
            <a:chExt cx="1525971" cy="276999"/>
          </a:xfrm>
        </p:grpSpPr>
        <p:sp>
          <p:nvSpPr>
            <p:cNvPr id="26" name="TextBox 25"/>
            <p:cNvSpPr txBox="1"/>
            <p:nvPr/>
          </p:nvSpPr>
          <p:spPr>
            <a:xfrm>
              <a:off x="5953277" y="5164190"/>
              <a:ext cx="1323213" cy="276999"/>
            </a:xfrm>
            <a:prstGeom prst="rect">
              <a:avLst/>
            </a:prstGeom>
            <a:noFill/>
          </p:spPr>
          <p:txBody>
            <a:bodyPr wrap="square" rtlCol="0">
              <a:spAutoFit/>
            </a:bodyPr>
            <a:lstStyle/>
            <a:p>
              <a:r>
                <a:rPr lang="en-US" sz="1200" b="1" dirty="0" err="1" smtClean="0">
                  <a:latin typeface="Consolas" panose="020B0609020204030204" pitchFamily="49" charset="0"/>
                </a:rPr>
                <a:t>rear_index</a:t>
              </a:r>
              <a:endParaRPr lang="en-US" sz="1200" b="1" dirty="0">
                <a:latin typeface="Consolas" panose="020B0609020204030204" pitchFamily="49" charset="0"/>
              </a:endParaRPr>
            </a:p>
          </p:txBody>
        </p:sp>
        <p:cxnSp>
          <p:nvCxnSpPr>
            <p:cNvPr id="29" name="Straight Arrow Connector 28"/>
            <p:cNvCxnSpPr/>
            <p:nvPr/>
          </p:nvCxnSpPr>
          <p:spPr>
            <a:xfrm flipH="1" flipV="1">
              <a:off x="5750519" y="5265958"/>
              <a:ext cx="249926" cy="367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Arc 30"/>
          <p:cNvSpPr/>
          <p:nvPr/>
        </p:nvSpPr>
        <p:spPr>
          <a:xfrm>
            <a:off x="4118006" y="4495800"/>
            <a:ext cx="1280160" cy="1280160"/>
          </a:xfrm>
          <a:prstGeom prst="arc">
            <a:avLst>
              <a:gd name="adj1" fmla="val 17523038"/>
              <a:gd name="adj2" fmla="val 2615704"/>
            </a:avLst>
          </a:prstGeom>
          <a:ln w="381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5" name="Group 44"/>
          <p:cNvGrpSpPr/>
          <p:nvPr/>
        </p:nvGrpSpPr>
        <p:grpSpPr>
          <a:xfrm>
            <a:off x="5943600" y="4938381"/>
            <a:ext cx="2049318" cy="276999"/>
            <a:chOff x="5875482" y="4631161"/>
            <a:chExt cx="2049318" cy="276999"/>
          </a:xfrm>
        </p:grpSpPr>
        <p:cxnSp>
          <p:nvCxnSpPr>
            <p:cNvPr id="32" name="Straight Arrow Connector 31"/>
            <p:cNvCxnSpPr/>
            <p:nvPr/>
          </p:nvCxnSpPr>
          <p:spPr>
            <a:xfrm flipH="1">
              <a:off x="5875482" y="4769290"/>
              <a:ext cx="44601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05245" y="4631161"/>
              <a:ext cx="1619555" cy="276999"/>
            </a:xfrm>
            <a:prstGeom prst="rect">
              <a:avLst/>
            </a:prstGeom>
            <a:noFill/>
          </p:spPr>
          <p:txBody>
            <a:bodyPr wrap="square" rtlCol="0">
              <a:spAutoFit/>
            </a:bodyPr>
            <a:lstStyle/>
            <a:p>
              <a:r>
                <a:rPr lang="en-US" sz="1200" b="1" dirty="0" err="1" smtClean="0">
                  <a:latin typeface="Consolas" panose="020B0609020204030204" pitchFamily="49" charset="0"/>
                </a:rPr>
                <a:t>the_data</a:t>
              </a:r>
              <a:endParaRPr lang="en-US" sz="1200" b="1" dirty="0">
                <a:latin typeface="Consolas" panose="020B0609020204030204" pitchFamily="49" charset="0"/>
              </a:endParaRPr>
            </a:p>
          </p:txBody>
        </p:sp>
      </p:grpSp>
    </p:spTree>
    <p:extLst>
      <p:ext uri="{BB962C8B-B14F-4D97-AF65-F5344CB8AC3E}">
        <p14:creationId xmlns:p14="http://schemas.microsoft.com/office/powerpoint/2010/main" val="16534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 of the </a:t>
            </a:r>
            <a:r>
              <a:rPr lang="en-US" dirty="0" err="1"/>
              <a:t>Deque</a:t>
            </a:r>
            <a:endParaRPr lang="en-US" dirty="0"/>
          </a:p>
        </p:txBody>
      </p:sp>
      <p:sp>
        <p:nvSpPr>
          <p:cNvPr id="4" name="Footer Placeholder 3"/>
          <p:cNvSpPr>
            <a:spLocks noGrp="1"/>
          </p:cNvSpPr>
          <p:nvPr>
            <p:ph type="ftr" sz="quarter" idx="11"/>
          </p:nvPr>
        </p:nvSpPr>
        <p:spPr/>
        <p:txBody>
          <a:bodyPr/>
          <a:lstStyle/>
          <a:p>
            <a:pPr>
              <a:defRPr/>
            </a:pPr>
            <a:r>
              <a:rPr lang="en-US" smtClean="0"/>
              <a:t>L06 - Railroad</a:t>
            </a:r>
            <a:endParaRPr lang="en-US" dirty="0"/>
          </a:p>
        </p:txBody>
      </p:sp>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35492446"/>
              </p:ext>
            </p:extLst>
          </p:nvPr>
        </p:nvGraphicFramePr>
        <p:xfrm>
          <a:off x="609600" y="1371600"/>
          <a:ext cx="7924800" cy="519176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xmlns="" val="20000"/>
                    </a:ext>
                  </a:extLst>
                </a:gridCol>
                <a:gridCol w="4648200">
                  <a:extLst>
                    <a:ext uri="{9D8B030D-6E8A-4147-A177-3AD203B41FA5}">
                      <a16:colId xmlns:a16="http://schemas.microsoft.com/office/drawing/2014/main" xmlns="" val="20001"/>
                    </a:ext>
                  </a:extLst>
                </a:gridCol>
              </a:tblGrid>
              <a:tr h="370840">
                <a:tc>
                  <a:txBody>
                    <a:bodyPr/>
                    <a:lstStyle/>
                    <a:p>
                      <a:r>
                        <a:rPr lang="en-US" sz="2000" dirty="0" smtClean="0"/>
                        <a:t>Behavior</a:t>
                      </a:r>
                      <a:endParaRPr lang="en-US" sz="2000" dirty="0"/>
                    </a:p>
                  </a:txBody>
                  <a:tcPr marL="55628" marR="55628" marT="27814" marB="27814" anchor="ctr"/>
                </a:tc>
                <a:tc>
                  <a:txBody>
                    <a:bodyPr/>
                    <a:lstStyle/>
                    <a:p>
                      <a:r>
                        <a:rPr lang="en-US" sz="2000" dirty="0" smtClean="0"/>
                        <a:t>Member Function</a:t>
                      </a:r>
                      <a:endParaRPr lang="en-US" sz="2000" dirty="0"/>
                    </a:p>
                  </a:txBody>
                  <a:tcPr marL="55628" marR="55628" marT="27814" marB="27814" anchor="ctr"/>
                </a:tc>
                <a:extLst>
                  <a:ext uri="{0D108BD9-81ED-4DB2-BD59-A6C34878D82A}">
                    <a16:rowId xmlns:a16="http://schemas.microsoft.com/office/drawing/2014/main" xmlns="" val="10000"/>
                  </a:ext>
                </a:extLst>
              </a:tr>
              <a:tr h="370840">
                <a:tc>
                  <a:txBody>
                    <a:bodyPr/>
                    <a:lstStyle/>
                    <a:p>
                      <a:r>
                        <a:rPr lang="en-US" sz="2000" dirty="0"/>
                        <a:t>I</a:t>
                      </a:r>
                      <a:r>
                        <a:rPr lang="en-US" sz="2000" dirty="0" smtClean="0"/>
                        <a:t>nsert </a:t>
                      </a:r>
                      <a:r>
                        <a:rPr lang="en-US" sz="2000" dirty="0"/>
                        <a:t>element at back</a:t>
                      </a:r>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void </a:t>
                      </a:r>
                      <a:r>
                        <a:rPr lang="en-US" sz="2000" b="1" dirty="0" err="1" smtClean="0">
                          <a:latin typeface="Consolas" panose="020B0609020204030204" pitchFamily="49" charset="0"/>
                          <a:cs typeface="Consolas" panose="020B0609020204030204" pitchFamily="49" charset="0"/>
                        </a:rPr>
                        <a:t>push_back</a:t>
                      </a:r>
                      <a:r>
                        <a:rPr lang="en-US" sz="2000" b="1" dirty="0" smtClean="0">
                          <a:latin typeface="Consolas" panose="020B0609020204030204" pitchFamily="49" charset="0"/>
                          <a:cs typeface="Consolas" panose="020B0609020204030204" pitchFamily="49" charset="0"/>
                        </a:rPr>
                        <a:t>(item)</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1"/>
                  </a:ext>
                </a:extLst>
              </a:tr>
              <a:tr h="370840">
                <a:tc>
                  <a:txBody>
                    <a:bodyPr/>
                    <a:lstStyle/>
                    <a:p>
                      <a:r>
                        <a:rPr lang="en-US" sz="2000" dirty="0"/>
                        <a:t>I</a:t>
                      </a:r>
                      <a:r>
                        <a:rPr lang="en-US" sz="2000" dirty="0" smtClean="0"/>
                        <a:t>nsert </a:t>
                      </a:r>
                      <a:r>
                        <a:rPr lang="en-US" sz="2000" dirty="0"/>
                        <a:t>element at front</a:t>
                      </a:r>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void </a:t>
                      </a:r>
                      <a:r>
                        <a:rPr lang="en-US" sz="2000" b="1" dirty="0" err="1" smtClean="0">
                          <a:latin typeface="Consolas" panose="020B0609020204030204" pitchFamily="49" charset="0"/>
                          <a:cs typeface="Consolas" panose="020B0609020204030204" pitchFamily="49" charset="0"/>
                        </a:rPr>
                        <a:t>push_front</a:t>
                      </a:r>
                      <a:r>
                        <a:rPr lang="en-US" sz="2000" b="1" dirty="0" smtClean="0">
                          <a:latin typeface="Consolas" panose="020B0609020204030204" pitchFamily="49" charset="0"/>
                          <a:cs typeface="Consolas" panose="020B0609020204030204" pitchFamily="49" charset="0"/>
                        </a:rPr>
                        <a:t>(item)</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2"/>
                  </a:ext>
                </a:extLst>
              </a:tr>
              <a:tr h="370840">
                <a:tc>
                  <a:txBody>
                    <a:bodyPr/>
                    <a:lstStyle/>
                    <a:p>
                      <a:r>
                        <a:rPr lang="en-US" sz="2000" dirty="0"/>
                        <a:t>R</a:t>
                      </a:r>
                      <a:r>
                        <a:rPr lang="en-US" sz="2000" dirty="0" smtClean="0"/>
                        <a:t>emove </a:t>
                      </a:r>
                      <a:r>
                        <a:rPr lang="en-US" sz="2000" dirty="0"/>
                        <a:t>last element</a:t>
                      </a:r>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void </a:t>
                      </a:r>
                      <a:r>
                        <a:rPr lang="en-US" sz="2000" b="1" dirty="0" err="1" smtClean="0">
                          <a:latin typeface="Consolas" panose="020B0609020204030204" pitchFamily="49" charset="0"/>
                          <a:cs typeface="Consolas" panose="020B0609020204030204" pitchFamily="49" charset="0"/>
                        </a:rPr>
                        <a:t>pop_back</a:t>
                      </a:r>
                      <a:r>
                        <a:rPr lang="en-US" sz="2000" b="1" dirty="0" smtClean="0">
                          <a:latin typeface="Consolas" panose="020B0609020204030204" pitchFamily="49" charset="0"/>
                          <a:cs typeface="Consolas" panose="020B0609020204030204" pitchFamily="49" charset="0"/>
                        </a:rPr>
                        <a:t>();</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3"/>
                  </a:ext>
                </a:extLst>
              </a:tr>
              <a:tr h="370840">
                <a:tc>
                  <a:txBody>
                    <a:bodyPr/>
                    <a:lstStyle/>
                    <a:p>
                      <a:r>
                        <a:rPr lang="en-US" sz="2000" dirty="0"/>
                        <a:t>R</a:t>
                      </a:r>
                      <a:r>
                        <a:rPr lang="en-US" sz="2000" dirty="0" smtClean="0"/>
                        <a:t>emove </a:t>
                      </a:r>
                      <a:r>
                        <a:rPr lang="en-US" sz="2000" dirty="0"/>
                        <a:t>first element</a:t>
                      </a:r>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void </a:t>
                      </a:r>
                      <a:r>
                        <a:rPr lang="en-US" sz="2000" b="1" dirty="0" err="1" smtClean="0">
                          <a:latin typeface="Consolas" panose="020B0609020204030204" pitchFamily="49" charset="0"/>
                          <a:cs typeface="Consolas" panose="020B0609020204030204" pitchFamily="49" charset="0"/>
                        </a:rPr>
                        <a:t>pop_front</a:t>
                      </a:r>
                      <a:r>
                        <a:rPr lang="en-US" sz="2000" b="1" dirty="0" smtClean="0">
                          <a:latin typeface="Consolas" panose="020B0609020204030204" pitchFamily="49" charset="0"/>
                          <a:cs typeface="Consolas" panose="020B0609020204030204" pitchFamily="49" charset="0"/>
                        </a:rPr>
                        <a:t>();</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4"/>
                  </a:ext>
                </a:extLst>
              </a:tr>
              <a:tr h="370840">
                <a:tc>
                  <a:txBody>
                    <a:bodyPr/>
                    <a:lstStyle/>
                    <a:p>
                      <a:r>
                        <a:rPr lang="en-US" sz="2000" dirty="0"/>
                        <a:t>E</a:t>
                      </a:r>
                      <a:r>
                        <a:rPr lang="en-US" sz="2000" dirty="0" smtClean="0"/>
                        <a:t>xamine </a:t>
                      </a:r>
                      <a:r>
                        <a:rPr lang="en-US" sz="2000" dirty="0"/>
                        <a:t>last element</a:t>
                      </a:r>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item&amp; back();</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5"/>
                  </a:ext>
                </a:extLst>
              </a:tr>
              <a:tr h="370840">
                <a:tc>
                  <a:txBody>
                    <a:bodyPr/>
                    <a:lstStyle/>
                    <a:p>
                      <a:r>
                        <a:rPr lang="en-US" sz="2000" dirty="0"/>
                        <a:t>E</a:t>
                      </a:r>
                      <a:r>
                        <a:rPr lang="en-US" sz="2000" dirty="0" smtClean="0"/>
                        <a:t>xamine </a:t>
                      </a:r>
                      <a:r>
                        <a:rPr lang="en-US" sz="2000" dirty="0"/>
                        <a:t>first element</a:t>
                      </a:r>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item&amp; front();</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6"/>
                  </a:ext>
                </a:extLst>
              </a:tr>
              <a:tr h="370840">
                <a:tc>
                  <a:txBody>
                    <a:bodyPr/>
                    <a:lstStyle/>
                    <a:p>
                      <a:r>
                        <a:rPr lang="en-US" sz="2000" dirty="0" smtClean="0"/>
                        <a:t>Index</a:t>
                      </a:r>
                      <a:endParaRPr lang="en-US" sz="2000" dirty="0"/>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item&amp; at(index);</a:t>
                      </a:r>
                      <a:endParaRPr lang="en-US" sz="2000" b="1" dirty="0">
                        <a:latin typeface="Consolas" panose="020B0609020204030204" pitchFamily="49" charset="0"/>
                        <a:cs typeface="Consolas" panose="020B0609020204030204" pitchFamily="49" charset="0"/>
                      </a:endParaRPr>
                    </a:p>
                  </a:txBody>
                  <a:tcPr marL="55628" marR="55628" marT="27814" marB="27814" anchor="ctr"/>
                </a:tc>
              </a:tr>
              <a:tr h="370840">
                <a:tc>
                  <a:txBody>
                    <a:bodyPr/>
                    <a:lstStyle/>
                    <a:p>
                      <a:r>
                        <a:rPr lang="en-US" sz="2000" dirty="0" smtClean="0"/>
                        <a:t>Size</a:t>
                      </a:r>
                      <a:endParaRPr lang="en-US" sz="2000" dirty="0"/>
                    </a:p>
                  </a:txBody>
                  <a:tcPr marL="55628" marR="55628" marT="27814" marB="27814" anchor="ctr"/>
                </a:tc>
                <a:tc>
                  <a:txBody>
                    <a:bodyPr/>
                    <a:lstStyle/>
                    <a:p>
                      <a:r>
                        <a:rPr lang="en-US" sz="2000" b="1" dirty="0" err="1" smtClean="0">
                          <a:latin typeface="Consolas" panose="020B0609020204030204" pitchFamily="49" charset="0"/>
                          <a:cs typeface="Consolas" panose="020B0609020204030204" pitchFamily="49" charset="0"/>
                        </a:rPr>
                        <a:t>size_t</a:t>
                      </a:r>
                      <a:r>
                        <a:rPr lang="en-US" sz="2000" b="1" dirty="0" smtClean="0">
                          <a:latin typeface="Consolas" panose="020B0609020204030204" pitchFamily="49" charset="0"/>
                          <a:cs typeface="Consolas" panose="020B0609020204030204" pitchFamily="49" charset="0"/>
                        </a:rPr>
                        <a:t> size();</a:t>
                      </a:r>
                      <a:endParaRPr lang="en-US" sz="2000" b="1" dirty="0">
                        <a:latin typeface="Consolas" panose="020B0609020204030204" pitchFamily="49" charset="0"/>
                        <a:cs typeface="Consolas" panose="020B0609020204030204" pitchFamily="49" charset="0"/>
                      </a:endParaRPr>
                    </a:p>
                  </a:txBody>
                  <a:tcPr marL="55628" marR="55628" marT="27814" marB="27814" anchor="ctr"/>
                </a:tc>
              </a:tr>
              <a:tr h="370840">
                <a:tc>
                  <a:txBody>
                    <a:bodyPr/>
                    <a:lstStyle/>
                    <a:p>
                      <a:r>
                        <a:rPr lang="en-US" sz="2000" b="1" dirty="0" smtClean="0">
                          <a:solidFill>
                            <a:srgbClr val="FF0000"/>
                          </a:solidFill>
                        </a:rPr>
                        <a:t>*</a:t>
                      </a:r>
                      <a:r>
                        <a:rPr lang="en-US" sz="2000" dirty="0" smtClean="0"/>
                        <a:t>Insert element</a:t>
                      </a:r>
                      <a:endParaRPr lang="en-US" sz="2000" dirty="0"/>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iterator insert(iterator,</a:t>
                      </a:r>
                      <a:r>
                        <a:rPr lang="en-US" sz="2000" b="1" baseline="0" dirty="0" smtClean="0">
                          <a:latin typeface="Consolas" panose="020B0609020204030204" pitchFamily="49" charset="0"/>
                          <a:cs typeface="Consolas" panose="020B0609020204030204" pitchFamily="49" charset="0"/>
                        </a:rPr>
                        <a:t> item</a:t>
                      </a:r>
                      <a:r>
                        <a:rPr lang="en-US" sz="2000" b="1" dirty="0" smtClean="0">
                          <a:latin typeface="Consolas" panose="020B0609020204030204" pitchFamily="49" charset="0"/>
                          <a:cs typeface="Consolas" panose="020B0609020204030204" pitchFamily="49" charset="0"/>
                        </a:rPr>
                        <a:t>);</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7"/>
                  </a:ext>
                </a:extLst>
              </a:tr>
              <a:tr h="370840">
                <a:tc>
                  <a:txBody>
                    <a:bodyPr/>
                    <a:lstStyle/>
                    <a:p>
                      <a:r>
                        <a:rPr lang="en-US" sz="2000" b="1" dirty="0" smtClean="0">
                          <a:solidFill>
                            <a:srgbClr val="FF0000"/>
                          </a:solidFill>
                        </a:rPr>
                        <a:t>*</a:t>
                      </a:r>
                      <a:r>
                        <a:rPr lang="en-US" sz="2000" dirty="0" smtClean="0"/>
                        <a:t>Remove all items</a:t>
                      </a:r>
                      <a:endParaRPr lang="en-US" sz="2000" dirty="0"/>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void remove(item);</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08"/>
                  </a:ext>
                </a:extLst>
              </a:tr>
              <a:tr h="370840">
                <a:tc>
                  <a:txBody>
                    <a:bodyPr/>
                    <a:lstStyle/>
                    <a:p>
                      <a:r>
                        <a:rPr lang="en-US" sz="2000" b="1" dirty="0" smtClean="0">
                          <a:solidFill>
                            <a:srgbClr val="FF0000"/>
                          </a:solidFill>
                        </a:rPr>
                        <a:t>*</a:t>
                      </a:r>
                      <a:r>
                        <a:rPr lang="en-US" sz="2000" dirty="0" smtClean="0"/>
                        <a:t>Index</a:t>
                      </a:r>
                      <a:endParaRPr lang="en-US" sz="2000" dirty="0"/>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item&amp; []</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10"/>
                  </a:ext>
                </a:extLst>
              </a:tr>
              <a:tr h="370840">
                <a:tc>
                  <a:txBody>
                    <a:bodyPr/>
                    <a:lstStyle/>
                    <a:p>
                      <a:r>
                        <a:rPr lang="en-US" sz="2000" b="1" dirty="0" smtClean="0">
                          <a:solidFill>
                            <a:srgbClr val="FF0000"/>
                          </a:solidFill>
                        </a:rPr>
                        <a:t>*</a:t>
                      </a:r>
                      <a:r>
                        <a:rPr lang="en-US" sz="2000" dirty="0" smtClean="0"/>
                        <a:t>Iterator start</a:t>
                      </a:r>
                      <a:endParaRPr lang="en-US" sz="2000" dirty="0"/>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iterator begin();</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11"/>
                  </a:ext>
                </a:extLst>
              </a:tr>
              <a:tr h="370840">
                <a:tc>
                  <a:txBody>
                    <a:bodyPr/>
                    <a:lstStyle/>
                    <a:p>
                      <a:r>
                        <a:rPr lang="en-US" sz="2000" b="1" dirty="0" smtClean="0">
                          <a:solidFill>
                            <a:srgbClr val="FF0000"/>
                          </a:solidFill>
                        </a:rPr>
                        <a:t>*</a:t>
                      </a:r>
                      <a:r>
                        <a:rPr lang="en-US" sz="2000" dirty="0" smtClean="0"/>
                        <a:t>Iterator</a:t>
                      </a:r>
                      <a:r>
                        <a:rPr lang="en-US" sz="2000" baseline="0" dirty="0" smtClean="0"/>
                        <a:t> end</a:t>
                      </a:r>
                      <a:endParaRPr lang="en-US" sz="2000" dirty="0"/>
                    </a:p>
                  </a:txBody>
                  <a:tcPr marL="55628" marR="55628" marT="27814" marB="27814" anchor="ctr"/>
                </a:tc>
                <a:tc>
                  <a:txBody>
                    <a:bodyPr/>
                    <a:lstStyle/>
                    <a:p>
                      <a:r>
                        <a:rPr lang="en-US" sz="2000" b="1" dirty="0" smtClean="0">
                          <a:latin typeface="Consolas" panose="020B0609020204030204" pitchFamily="49" charset="0"/>
                          <a:cs typeface="Consolas" panose="020B0609020204030204" pitchFamily="49" charset="0"/>
                        </a:rPr>
                        <a:t>iterator end();</a:t>
                      </a:r>
                      <a:endParaRPr lang="en-US" sz="2000" b="1" dirty="0">
                        <a:latin typeface="Consolas" panose="020B0609020204030204" pitchFamily="49" charset="0"/>
                        <a:cs typeface="Consolas" panose="020B0609020204030204" pitchFamily="49" charset="0"/>
                      </a:endParaRPr>
                    </a:p>
                  </a:txBody>
                  <a:tcPr marL="55628" marR="55628" marT="27814" marB="27814" anchor="ctr"/>
                </a:tc>
                <a:extLst>
                  <a:ext uri="{0D108BD9-81ED-4DB2-BD59-A6C34878D82A}">
                    <a16:rowId xmlns:a16="http://schemas.microsoft.com/office/drawing/2014/main" xmlns="" val="10012"/>
                  </a:ext>
                </a:extLst>
              </a:tr>
            </a:tbl>
          </a:graphicData>
        </a:graphic>
      </p:graphicFrame>
      <p:sp>
        <p:nvSpPr>
          <p:cNvPr id="3" name="TextBox 2"/>
          <p:cNvSpPr txBox="1"/>
          <p:nvPr/>
        </p:nvSpPr>
        <p:spPr>
          <a:xfrm>
            <a:off x="624156" y="6583167"/>
            <a:ext cx="3886200" cy="276999"/>
          </a:xfrm>
          <a:prstGeom prst="rect">
            <a:avLst/>
          </a:prstGeom>
          <a:noFill/>
        </p:spPr>
        <p:txBody>
          <a:bodyPr wrap="square" rtlCol="0">
            <a:spAutoFit/>
          </a:bodyPr>
          <a:lstStyle/>
          <a:p>
            <a:r>
              <a:rPr lang="en-US" sz="1200" b="1" dirty="0" smtClean="0">
                <a:solidFill>
                  <a:srgbClr val="FF0000"/>
                </a:solidFill>
              </a:rPr>
              <a:t>*Not Required for Lab 06 </a:t>
            </a:r>
            <a:r>
              <a:rPr lang="en-US" sz="1200" b="1" dirty="0" err="1" smtClean="0">
                <a:solidFill>
                  <a:srgbClr val="FF0000"/>
                </a:solidFill>
              </a:rPr>
              <a:t>Deque</a:t>
            </a:r>
            <a:endParaRPr lang="en-US" sz="1200" b="1" dirty="0">
              <a:solidFill>
                <a:srgbClr val="FF0000"/>
              </a:solidFill>
            </a:endParaRPr>
          </a:p>
        </p:txBody>
      </p:sp>
    </p:spTree>
    <p:extLst>
      <p:ext uri="{BB962C8B-B14F-4D97-AF65-F5344CB8AC3E}">
        <p14:creationId xmlns:p14="http://schemas.microsoft.com/office/powerpoint/2010/main" val="352142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a:t>
            </a:r>
            <a:endParaRPr lang="en-US" dirty="0"/>
          </a:p>
        </p:txBody>
      </p:sp>
      <p:sp>
        <p:nvSpPr>
          <p:cNvPr id="3" name="Content Placeholder 2"/>
          <p:cNvSpPr>
            <a:spLocks noGrp="1"/>
          </p:cNvSpPr>
          <p:nvPr>
            <p:ph sz="quarter" idx="1"/>
          </p:nvPr>
        </p:nvSpPr>
        <p:spPr>
          <a:xfrm>
            <a:off x="477078" y="1295401"/>
            <a:ext cx="8362122" cy="1143000"/>
          </a:xfrm>
        </p:spPr>
        <p:txBody>
          <a:bodyPr/>
          <a:lstStyle/>
          <a:p>
            <a:r>
              <a:rPr lang="en-US" dirty="0"/>
              <a:t>A wrapper class is a class that encapsulates or contains another class and uses its functionality to define the class' behavior.</a:t>
            </a:r>
          </a:p>
        </p:txBody>
      </p:sp>
      <p:sp>
        <p:nvSpPr>
          <p:cNvPr id="4" name="Footer Placeholder 3"/>
          <p:cNvSpPr>
            <a:spLocks noGrp="1"/>
          </p:cNvSpPr>
          <p:nvPr>
            <p:ph type="ftr" sz="quarter" idx="11"/>
          </p:nvPr>
        </p:nvSpPr>
        <p:spPr/>
        <p:txBody>
          <a:bodyPr/>
          <a:lstStyle/>
          <a:p>
            <a:pPr>
              <a:defRPr/>
            </a:pPr>
            <a:r>
              <a:rPr lang="en-US" smtClean="0"/>
              <a:t>L06 - Railroad</a:t>
            </a:r>
            <a:endParaRPr lang="en-US" dirty="0"/>
          </a:p>
        </p:txBody>
      </p:sp>
      <p:sp>
        <p:nvSpPr>
          <p:cNvPr id="5" name="Slide Number Placeholder 4"/>
          <p:cNvSpPr>
            <a:spLocks noGrp="1"/>
          </p:cNvSpPr>
          <p:nvPr>
            <p:ph type="sldNum" sz="quarter" idx="12"/>
          </p:nvPr>
        </p:nvSpPr>
        <p:spPr/>
        <p:txBody>
          <a:bodyPr/>
          <a:lstStyle/>
          <a:p>
            <a:pPr>
              <a:defRPr/>
            </a:pPr>
            <a:fld id="{0D7B5496-982B-480A-8085-B08F2CA91C21}" type="slidenum">
              <a:rPr lang="en-US" smtClean="0"/>
              <a:pPr>
                <a:defRPr/>
              </a:pPr>
              <a:t>6</a:t>
            </a:fld>
            <a:endParaRPr lang="en-US" dirty="0"/>
          </a:p>
        </p:txBody>
      </p:sp>
      <p:sp>
        <p:nvSpPr>
          <p:cNvPr id="6" name="TextBox 5"/>
          <p:cNvSpPr txBox="1"/>
          <p:nvPr/>
        </p:nvSpPr>
        <p:spPr>
          <a:xfrm>
            <a:off x="838200" y="2590800"/>
            <a:ext cx="3429000" cy="3754874"/>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#include "</a:t>
            </a:r>
            <a:r>
              <a:rPr lang="en-US" sz="1400" b="1" dirty="0" err="1">
                <a:latin typeface="Consolas" panose="020B0609020204030204" pitchFamily="49" charset="0"/>
                <a:cs typeface="Consolas" panose="020B0609020204030204" pitchFamily="49" charset="0"/>
              </a:rPr>
              <a:t>Deque.h</a:t>
            </a:r>
            <a:r>
              <a:rPr lang="en-US" sz="1400" b="1" dirty="0">
                <a:latin typeface="Consolas" panose="020B0609020204030204" pitchFamily="49" charset="0"/>
                <a:cs typeface="Consolas" panose="020B0609020204030204" pitchFamily="49" charset="0"/>
              </a:rPr>
              <a:t>"</a:t>
            </a:r>
          </a:p>
          <a:p>
            <a:r>
              <a:rPr lang="en-US" sz="1400" b="1" dirty="0">
                <a:latin typeface="Consolas" panose="020B0609020204030204" pitchFamily="49" charset="0"/>
                <a:cs typeface="Consolas" panose="020B0609020204030204" pitchFamily="49" charset="0"/>
              </a:rPr>
              <a:t>template &lt;</a:t>
            </a:r>
            <a:r>
              <a:rPr lang="en-US" sz="1400" b="1" dirty="0" err="1">
                <a:latin typeface="Consolas" panose="020B0609020204030204" pitchFamily="49" charset="0"/>
                <a:cs typeface="Consolas" panose="020B0609020204030204" pitchFamily="49" charset="0"/>
              </a:rPr>
              <a:t>typename</a:t>
            </a:r>
            <a:r>
              <a:rPr lang="en-US" sz="1400" b="1" dirty="0">
                <a:latin typeface="Consolas" panose="020B0609020204030204" pitchFamily="49" charset="0"/>
                <a:cs typeface="Consolas" panose="020B0609020204030204" pitchFamily="49" charset="0"/>
              </a:rPr>
              <a:t> T&gt;</a:t>
            </a:r>
          </a:p>
          <a:p>
            <a:r>
              <a:rPr lang="en-US" sz="1400" b="1" dirty="0">
                <a:latin typeface="Consolas" panose="020B0609020204030204" pitchFamily="49" charset="0"/>
                <a:cs typeface="Consolas" panose="020B0609020204030204" pitchFamily="49" charset="0"/>
              </a:rPr>
              <a:t>class </a:t>
            </a:r>
            <a:r>
              <a:rPr lang="en-US" sz="1400" b="1" dirty="0" smtClean="0">
                <a:latin typeface="Consolas" panose="020B0609020204030204" pitchFamily="49" charset="0"/>
                <a:cs typeface="Consolas" panose="020B0609020204030204" pitchFamily="49" charset="0"/>
              </a:rPr>
              <a:t>Stack</a:t>
            </a:r>
            <a:endParaRPr lang="en-US" sz="1400" b="1" dirty="0">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a:t>
            </a:r>
          </a:p>
          <a:p>
            <a:r>
              <a:rPr lang="en-US" sz="1400" b="1" dirty="0">
                <a:latin typeface="Consolas" panose="020B0609020204030204" pitchFamily="49" charset="0"/>
                <a:cs typeface="Consolas" panose="020B0609020204030204" pitchFamily="49" charset="0"/>
              </a:rPr>
              <a:t>private:</a:t>
            </a:r>
          </a:p>
          <a:p>
            <a:r>
              <a:rPr lang="en-US" sz="1400" b="1" dirty="0">
                <a:latin typeface="Consolas" panose="020B0609020204030204" pitchFamily="49" charset="0"/>
                <a:cs typeface="Consolas" panose="020B0609020204030204" pitchFamily="49" charset="0"/>
              </a:rPr>
              <a:t>   Deque&lt;T&gt; </a:t>
            </a:r>
            <a:r>
              <a:rPr lang="en-US" sz="1400" b="1" dirty="0" smtClean="0">
                <a:latin typeface="Consolas" panose="020B0609020204030204" pitchFamily="49" charset="0"/>
                <a:cs typeface="Consolas" panose="020B0609020204030204" pitchFamily="49" charset="0"/>
              </a:rPr>
              <a:t>stack_;</a:t>
            </a:r>
            <a:endParaRPr lang="en-US" sz="1400" b="1" dirty="0">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public:</a:t>
            </a:r>
          </a:p>
          <a:p>
            <a:r>
              <a:rPr lang="en-US" sz="1400" b="1" dirty="0">
                <a:latin typeface="Consolas" panose="020B0609020204030204" pitchFamily="49" charset="0"/>
                <a:cs typeface="Consolas" panose="020B0609020204030204" pitchFamily="49" charset="0"/>
              </a:rPr>
              <a:t>   void </a:t>
            </a:r>
            <a:r>
              <a:rPr lang="en-US" sz="1400" b="1" dirty="0" smtClean="0">
                <a:latin typeface="Consolas" panose="020B0609020204030204" pitchFamily="49" charset="0"/>
                <a:cs typeface="Consolas" panose="020B0609020204030204" pitchFamily="49" charset="0"/>
              </a:rPr>
              <a:t>push(T </a:t>
            </a:r>
            <a:r>
              <a:rPr lang="en-US" sz="1400" b="1" dirty="0">
                <a:latin typeface="Consolas" panose="020B0609020204030204" pitchFamily="49" charset="0"/>
                <a:cs typeface="Consolas" panose="020B0609020204030204" pitchFamily="49" charset="0"/>
              </a:rPr>
              <a:t>data)</a:t>
            </a: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      stack</a:t>
            </a:r>
            <a:r>
              <a:rPr lang="en-US" sz="1400" b="1" dirty="0" smtClean="0">
                <a:latin typeface="Consolas" panose="020B0609020204030204" pitchFamily="49" charset="0"/>
                <a:cs typeface="Consolas" panose="020B0609020204030204" pitchFamily="49" charset="0"/>
              </a:rPr>
              <a:t>_.</a:t>
            </a:r>
            <a:r>
              <a:rPr lang="en-US" sz="1400" b="1" dirty="0" err="1">
                <a:latin typeface="Consolas" panose="020B0609020204030204" pitchFamily="49" charset="0"/>
                <a:cs typeface="Consolas" panose="020B0609020204030204" pitchFamily="49" charset="0"/>
              </a:rPr>
              <a:t>push_back</a:t>
            </a:r>
            <a:r>
              <a:rPr lang="en-US" sz="1400" b="1" dirty="0">
                <a:latin typeface="Consolas" panose="020B0609020204030204" pitchFamily="49" charset="0"/>
                <a:cs typeface="Consolas" panose="020B0609020204030204" pitchFamily="49" charset="0"/>
              </a:rPr>
              <a:t>(data</a:t>
            </a:r>
            <a:r>
              <a:rPr lang="en-US" sz="1400" b="1" dirty="0" smtClean="0">
                <a:latin typeface="Consolas" panose="020B0609020204030204" pitchFamily="49" charset="0"/>
                <a:cs typeface="Consolas" panose="020B0609020204030204" pitchFamily="49" charset="0"/>
              </a:rPr>
              <a:t>);</a:t>
            </a:r>
          </a:p>
          <a:p>
            <a:r>
              <a:rPr lang="en-US" sz="1400" b="1" dirty="0" smtClean="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p>
          <a:p>
            <a:r>
              <a:rPr lang="en-US" sz="1400" b="1" dirty="0">
                <a:latin typeface="Consolas" panose="020B0609020204030204" pitchFamily="49" charset="0"/>
                <a:cs typeface="Consolas" panose="020B0609020204030204" pitchFamily="49" charset="0"/>
              </a:rPr>
              <a:t>   void </a:t>
            </a:r>
            <a:r>
              <a:rPr lang="en-US" sz="1400" b="1" dirty="0" smtClean="0">
                <a:latin typeface="Consolas" panose="020B0609020204030204" pitchFamily="49" charset="0"/>
                <a:cs typeface="Consolas" panose="020B0609020204030204" pitchFamily="49" charset="0"/>
              </a:rPr>
              <a:t>pop(void)</a:t>
            </a:r>
            <a:endParaRPr lang="en-US" sz="1400" b="1" dirty="0">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return </a:t>
            </a:r>
            <a:r>
              <a:rPr lang="en-US" sz="1400" b="1" dirty="0" smtClean="0">
                <a:solidFill>
                  <a:srgbClr val="FF0000"/>
                </a:solidFill>
                <a:latin typeface="Consolas" panose="020B0609020204030204" pitchFamily="49" charset="0"/>
                <a:cs typeface="Consolas" panose="020B0609020204030204" pitchFamily="49" charset="0"/>
              </a:rPr>
              <a:t>stack_.</a:t>
            </a:r>
            <a:r>
              <a:rPr lang="en-US" sz="1400" b="1" dirty="0" err="1">
                <a:solidFill>
                  <a:srgbClr val="FF0000"/>
                </a:solidFill>
                <a:latin typeface="Consolas" panose="020B0609020204030204" pitchFamily="49" charset="0"/>
                <a:cs typeface="Consolas" panose="020B0609020204030204" pitchFamily="49" charset="0"/>
              </a:rPr>
              <a:t>pop_back</a:t>
            </a:r>
            <a:r>
              <a:rPr lang="en-US" sz="1400" b="1" dirty="0" smtClean="0">
                <a:solidFill>
                  <a:srgbClr val="FF0000"/>
                </a:solidFill>
                <a:latin typeface="Consolas" panose="020B0609020204030204" pitchFamily="49" charset="0"/>
                <a:cs typeface="Consolas" panose="020B0609020204030204" pitchFamily="49" charset="0"/>
              </a:rPr>
              <a:t>();</a:t>
            </a:r>
            <a:endParaRPr lang="en-US" sz="1400" b="1" dirty="0">
              <a:solidFill>
                <a:srgbClr val="FF0000"/>
              </a:solidFill>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a:t>
            </a:r>
          </a:p>
        </p:txBody>
      </p:sp>
      <p:sp>
        <p:nvSpPr>
          <p:cNvPr id="7" name="TextBox 6"/>
          <p:cNvSpPr txBox="1"/>
          <p:nvPr/>
        </p:nvSpPr>
        <p:spPr>
          <a:xfrm>
            <a:off x="4953000" y="2590800"/>
            <a:ext cx="3429000" cy="3754874"/>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#include "</a:t>
            </a:r>
            <a:r>
              <a:rPr lang="en-US" sz="1400" b="1" dirty="0" err="1">
                <a:latin typeface="Consolas" panose="020B0609020204030204" pitchFamily="49" charset="0"/>
                <a:cs typeface="Consolas" panose="020B0609020204030204" pitchFamily="49" charset="0"/>
              </a:rPr>
              <a:t>Deque.h</a:t>
            </a:r>
            <a:r>
              <a:rPr lang="en-US" sz="1400" b="1" dirty="0">
                <a:latin typeface="Consolas" panose="020B0609020204030204" pitchFamily="49" charset="0"/>
                <a:cs typeface="Consolas" panose="020B0609020204030204" pitchFamily="49" charset="0"/>
              </a:rPr>
              <a:t>"</a:t>
            </a:r>
          </a:p>
          <a:p>
            <a:r>
              <a:rPr lang="en-US" sz="1400" b="1" dirty="0">
                <a:latin typeface="Consolas" panose="020B0609020204030204" pitchFamily="49" charset="0"/>
                <a:cs typeface="Consolas" panose="020B0609020204030204" pitchFamily="49" charset="0"/>
              </a:rPr>
              <a:t>template &lt;</a:t>
            </a:r>
            <a:r>
              <a:rPr lang="en-US" sz="1400" b="1" dirty="0" err="1">
                <a:latin typeface="Consolas" panose="020B0609020204030204" pitchFamily="49" charset="0"/>
                <a:cs typeface="Consolas" panose="020B0609020204030204" pitchFamily="49" charset="0"/>
              </a:rPr>
              <a:t>typename</a:t>
            </a:r>
            <a:r>
              <a:rPr lang="en-US" sz="1400" b="1" dirty="0">
                <a:latin typeface="Consolas" panose="020B0609020204030204" pitchFamily="49" charset="0"/>
                <a:cs typeface="Consolas" panose="020B0609020204030204" pitchFamily="49" charset="0"/>
              </a:rPr>
              <a:t> T&gt;</a:t>
            </a:r>
          </a:p>
          <a:p>
            <a:r>
              <a:rPr lang="en-US" sz="1400" b="1" dirty="0">
                <a:latin typeface="Consolas" panose="020B0609020204030204" pitchFamily="49" charset="0"/>
                <a:cs typeface="Consolas" panose="020B0609020204030204" pitchFamily="49" charset="0"/>
              </a:rPr>
              <a:t>class </a:t>
            </a:r>
            <a:r>
              <a:rPr lang="en-US" sz="1400" b="1" dirty="0" smtClean="0">
                <a:latin typeface="Consolas" panose="020B0609020204030204" pitchFamily="49" charset="0"/>
                <a:cs typeface="Consolas" panose="020B0609020204030204" pitchFamily="49" charset="0"/>
              </a:rPr>
              <a:t>Queue</a:t>
            </a:r>
            <a:endParaRPr lang="en-US" sz="1400" b="1" dirty="0">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a:t>
            </a:r>
          </a:p>
          <a:p>
            <a:r>
              <a:rPr lang="en-US" sz="1400" b="1" dirty="0">
                <a:latin typeface="Consolas" panose="020B0609020204030204" pitchFamily="49" charset="0"/>
                <a:cs typeface="Consolas" panose="020B0609020204030204" pitchFamily="49" charset="0"/>
              </a:rPr>
              <a:t>private:</a:t>
            </a:r>
          </a:p>
          <a:p>
            <a:r>
              <a:rPr lang="en-US" sz="1400" b="1" dirty="0">
                <a:latin typeface="Consolas" panose="020B0609020204030204" pitchFamily="49" charset="0"/>
                <a:cs typeface="Consolas" panose="020B0609020204030204" pitchFamily="49" charset="0"/>
              </a:rPr>
              <a:t>   Deque&lt;T&gt; </a:t>
            </a:r>
            <a:r>
              <a:rPr lang="en-US" sz="1400" b="1" dirty="0" smtClean="0">
                <a:latin typeface="Consolas" panose="020B0609020204030204" pitchFamily="49" charset="0"/>
                <a:cs typeface="Consolas" panose="020B0609020204030204" pitchFamily="49" charset="0"/>
              </a:rPr>
              <a:t>queue_;</a:t>
            </a:r>
            <a:endParaRPr lang="en-US" sz="1400" b="1" dirty="0">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public:</a:t>
            </a:r>
          </a:p>
          <a:p>
            <a:r>
              <a:rPr lang="en-US" sz="1400" b="1" dirty="0">
                <a:latin typeface="Consolas" panose="020B0609020204030204" pitchFamily="49" charset="0"/>
                <a:cs typeface="Consolas" panose="020B0609020204030204" pitchFamily="49" charset="0"/>
              </a:rPr>
              <a:t>   void </a:t>
            </a:r>
            <a:r>
              <a:rPr lang="en-US" sz="1400" b="1" dirty="0" smtClean="0">
                <a:latin typeface="Consolas" panose="020B0609020204030204" pitchFamily="49" charset="0"/>
                <a:cs typeface="Consolas" panose="020B0609020204030204" pitchFamily="49" charset="0"/>
              </a:rPr>
              <a:t>push(T </a:t>
            </a:r>
            <a:r>
              <a:rPr lang="en-US" sz="1400" b="1" dirty="0">
                <a:latin typeface="Consolas" panose="020B0609020204030204" pitchFamily="49" charset="0"/>
                <a:cs typeface="Consolas" panose="020B0609020204030204" pitchFamily="49" charset="0"/>
              </a:rPr>
              <a:t>data)</a:t>
            </a: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      queue</a:t>
            </a:r>
            <a:r>
              <a:rPr lang="en-US" sz="1400" b="1" dirty="0" smtClean="0">
                <a:latin typeface="Consolas" panose="020B0609020204030204" pitchFamily="49" charset="0"/>
                <a:cs typeface="Consolas" panose="020B0609020204030204" pitchFamily="49" charset="0"/>
              </a:rPr>
              <a:t>_.</a:t>
            </a:r>
            <a:r>
              <a:rPr lang="en-US" sz="1400" b="1" dirty="0" err="1">
                <a:latin typeface="Consolas" panose="020B0609020204030204" pitchFamily="49" charset="0"/>
                <a:cs typeface="Consolas" panose="020B0609020204030204" pitchFamily="49" charset="0"/>
              </a:rPr>
              <a:t>push_back</a:t>
            </a:r>
            <a:r>
              <a:rPr lang="en-US" sz="1400" b="1" dirty="0">
                <a:latin typeface="Consolas" panose="020B0609020204030204" pitchFamily="49" charset="0"/>
                <a:cs typeface="Consolas" panose="020B0609020204030204" pitchFamily="49" charset="0"/>
              </a:rPr>
              <a:t>(data);</a:t>
            </a: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   void </a:t>
            </a:r>
            <a:r>
              <a:rPr lang="en-US" sz="1400" b="1" dirty="0" smtClean="0">
                <a:latin typeface="Consolas" panose="020B0609020204030204" pitchFamily="49" charset="0"/>
                <a:cs typeface="Consolas" panose="020B0609020204030204" pitchFamily="49" charset="0"/>
              </a:rPr>
              <a:t>pop(void)</a:t>
            </a:r>
            <a:endParaRPr lang="en-US" sz="1400" b="1" dirty="0">
              <a:latin typeface="Consolas" panose="020B0609020204030204" pitchFamily="49" charset="0"/>
              <a:cs typeface="Consolas" panose="020B0609020204030204" pitchFamily="49" charset="0"/>
            </a:endParaRP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return </a:t>
            </a:r>
            <a:r>
              <a:rPr lang="en-US" sz="1400" b="1" dirty="0">
                <a:solidFill>
                  <a:srgbClr val="FF0000"/>
                </a:solidFill>
                <a:latin typeface="Consolas" panose="020B0609020204030204" pitchFamily="49" charset="0"/>
                <a:cs typeface="Consolas" panose="020B0609020204030204" pitchFamily="49" charset="0"/>
              </a:rPr>
              <a:t>queue</a:t>
            </a:r>
            <a:r>
              <a:rPr lang="en-US" sz="1400" b="1" dirty="0" smtClean="0">
                <a:solidFill>
                  <a:srgbClr val="FF0000"/>
                </a:solidFill>
                <a:latin typeface="Consolas" panose="020B0609020204030204" pitchFamily="49" charset="0"/>
                <a:cs typeface="Consolas" panose="020B0609020204030204" pitchFamily="49" charset="0"/>
              </a:rPr>
              <a:t>_.</a:t>
            </a:r>
            <a:r>
              <a:rPr lang="en-US" sz="1400" b="1" dirty="0" err="1" smtClean="0">
                <a:solidFill>
                  <a:srgbClr val="FF0000"/>
                </a:solidFill>
                <a:latin typeface="Consolas" panose="020B0609020204030204" pitchFamily="49" charset="0"/>
                <a:cs typeface="Consolas" panose="020B0609020204030204" pitchFamily="49" charset="0"/>
              </a:rPr>
              <a:t>pop_front</a:t>
            </a:r>
            <a:r>
              <a:rPr lang="en-US" sz="1400" b="1" dirty="0" smtClean="0">
                <a:solidFill>
                  <a:srgbClr val="FF0000"/>
                </a:solidFill>
                <a:latin typeface="Consolas" panose="020B0609020204030204" pitchFamily="49" charset="0"/>
                <a:cs typeface="Consolas" panose="020B0609020204030204" pitchFamily="49" charset="0"/>
              </a:rPr>
              <a:t>();</a:t>
            </a:r>
          </a:p>
          <a:p>
            <a:r>
              <a:rPr lang="en-US" sz="1400" b="1" dirty="0" smtClean="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p>
          <a:p>
            <a:r>
              <a:rPr lang="en-US" sz="1400" b="1" dirty="0">
                <a:latin typeface="Consolas" panose="020B0609020204030204" pitchFamily="49" charset="0"/>
                <a:cs typeface="Consolas" panose="020B0609020204030204" pitchFamily="49" charset="0"/>
              </a:rPr>
              <a:t>   ...</a:t>
            </a:r>
          </a:p>
          <a:p>
            <a:r>
              <a:rPr lang="en-US" sz="14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1316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 Commands</a:t>
            </a:r>
            <a:endParaRPr lang="en-US" dirty="0"/>
          </a:p>
        </p:txBody>
      </p:sp>
      <p:sp>
        <p:nvSpPr>
          <p:cNvPr id="3" name="Footer Placeholder 2"/>
          <p:cNvSpPr>
            <a:spLocks noGrp="1"/>
          </p:cNvSpPr>
          <p:nvPr>
            <p:ph type="ftr" sz="quarter" idx="11"/>
          </p:nvPr>
        </p:nvSpPr>
        <p:spPr/>
        <p:txBody>
          <a:bodyPr/>
          <a:lstStyle/>
          <a:p>
            <a:pPr>
              <a:defRPr/>
            </a:pPr>
            <a:r>
              <a:rPr lang="en-US" smtClean="0"/>
              <a:t>L06 - Railroad</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27423648"/>
              </p:ext>
            </p:extLst>
          </p:nvPr>
        </p:nvGraphicFramePr>
        <p:xfrm>
          <a:off x="424665" y="1531706"/>
          <a:ext cx="8229600" cy="1152144"/>
        </p:xfrm>
        <a:graphic>
          <a:graphicData uri="http://schemas.openxmlformats.org/drawingml/2006/table">
            <a:tbl>
              <a:tblPr/>
              <a:tblGrid>
                <a:gridCol w="1677880">
                  <a:extLst>
                    <a:ext uri="{9D8B030D-6E8A-4147-A177-3AD203B41FA5}">
                      <a16:colId xmlns:a16="http://schemas.microsoft.com/office/drawing/2014/main" xmlns="" val="20000"/>
                    </a:ext>
                  </a:extLst>
                </a:gridCol>
                <a:gridCol w="472292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320040">
                <a:tc>
                  <a:txBody>
                    <a:bodyPr/>
                    <a:lstStyle/>
                    <a:p>
                      <a:r>
                        <a:rPr lang="en-US" sz="1200" b="1" dirty="0" smtClean="0">
                          <a:solidFill>
                            <a:schemeClr val="bg1"/>
                          </a:solidFill>
                          <a:effectLst/>
                        </a:rPr>
                        <a:t>COMMAND</a:t>
                      </a:r>
                      <a:endParaRPr lang="en-US" sz="1200" dirty="0">
                        <a:solidFill>
                          <a:schemeClr val="bg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b="1">
                          <a:solidFill>
                            <a:schemeClr val="bg1"/>
                          </a:solidFill>
                        </a:rPr>
                        <a:t>DESCRIPTION</a:t>
                      </a:r>
                      <a:endParaRPr lang="en-US" sz="12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b="1" dirty="0">
                          <a:solidFill>
                            <a:schemeClr val="bg1"/>
                          </a:solidFill>
                        </a:rPr>
                        <a:t>OUTPUT</a:t>
                      </a:r>
                      <a:endParaRPr 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0"/>
                  </a:ext>
                </a:extLst>
              </a:tr>
              <a:tr h="832104">
                <a:tc>
                  <a:txBody>
                    <a:bodyPr/>
                    <a:lstStyle/>
                    <a:p>
                      <a:r>
                        <a:rPr lang="it-IT" sz="1200" b="1" dirty="0">
                          <a:effectLst/>
                        </a:rPr>
                        <a:t>Add:station </a:t>
                      </a:r>
                      <a:r>
                        <a:rPr lang="it-IT" sz="1200" b="1" i="1" dirty="0">
                          <a:effectLst/>
                        </a:rPr>
                        <a:t>&lt;data&gt;</a:t>
                      </a:r>
                      <a:r>
                        <a:rPr lang="it-IT" sz="1200" dirty="0">
                          <a:effectLst/>
                        </a:rPr>
                        <a:t> </a:t>
                      </a:r>
                      <a:br>
                        <a:rPr lang="it-IT" sz="1200" dirty="0">
                          <a:effectLst/>
                        </a:rPr>
                      </a:br>
                      <a:r>
                        <a:rPr lang="it-IT" sz="1200" b="1" dirty="0">
                          <a:effectLst/>
                        </a:rPr>
                        <a:t>Add:queue </a:t>
                      </a:r>
                      <a:r>
                        <a:rPr lang="it-IT" sz="1200" b="1" i="1" dirty="0">
                          <a:effectLst/>
                        </a:rPr>
                        <a:t>&lt;data&gt;</a:t>
                      </a:r>
                      <a:r>
                        <a:rPr lang="it-IT" sz="1200" dirty="0">
                          <a:effectLst/>
                        </a:rPr>
                        <a:t> </a:t>
                      </a:r>
                      <a:br>
                        <a:rPr lang="it-IT" sz="1200" dirty="0">
                          <a:effectLst/>
                        </a:rPr>
                      </a:br>
                      <a:r>
                        <a:rPr lang="it-IT" sz="1200" b="1" dirty="0">
                          <a:effectLst/>
                        </a:rPr>
                        <a:t>Add:stack </a:t>
                      </a:r>
                      <a:r>
                        <a:rPr lang="it-IT" sz="1200" b="1" i="1" dirty="0">
                          <a:effectLst/>
                        </a:rPr>
                        <a:t>&lt;data&gt;</a:t>
                      </a:r>
                      <a:endParaRPr lang="it-IT"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smtClean="0">
                          <a:effectLst/>
                        </a:rPr>
                        <a:t>Train car enters the station turntable. </a:t>
                      </a:r>
                      <a:br>
                        <a:rPr lang="en-US" sz="1000" b="0" dirty="0" smtClean="0">
                          <a:effectLst/>
                        </a:rPr>
                      </a:br>
                      <a:r>
                        <a:rPr lang="en-US" sz="1000" b="0" dirty="0" smtClean="0">
                          <a:effectLst/>
                        </a:rPr>
                        <a:t>Train car is removed from the turntable and pushed to the Queue roundhouse. </a:t>
                      </a:r>
                      <a:br>
                        <a:rPr lang="en-US" sz="1000" b="0" dirty="0" smtClean="0">
                          <a:effectLst/>
                        </a:rPr>
                      </a:br>
                      <a:r>
                        <a:rPr lang="en-US" sz="1000" b="0" dirty="0" smtClean="0">
                          <a:effectLst/>
                        </a:rPr>
                        <a:t>Train car is removed from the turntable and pushed to the Stack roundhouse.</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effectLst/>
                        </a:rPr>
                        <a:t>OK</a:t>
                      </a:r>
                      <a:r>
                        <a:rPr lang="en-US" sz="1200" dirty="0">
                          <a:effectLst/>
                        </a:rPr>
                        <a:t> </a:t>
                      </a:r>
                      <a:br>
                        <a:rPr lang="en-US" sz="1200" dirty="0">
                          <a:effectLst/>
                        </a:rPr>
                      </a:br>
                      <a:r>
                        <a:rPr lang="en-US" sz="1200" dirty="0">
                          <a:effectLst/>
                        </a:rPr>
                        <a:t>Turntable occupied! </a:t>
                      </a:r>
                      <a:br>
                        <a:rPr lang="en-US" sz="1200" dirty="0">
                          <a:effectLst/>
                        </a:rPr>
                      </a:br>
                      <a:r>
                        <a:rPr lang="en-US" sz="1200" dirty="0">
                          <a:effectLst/>
                        </a:rPr>
                        <a:t>Turntable empty!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6521097"/>
              </p:ext>
            </p:extLst>
          </p:nvPr>
        </p:nvGraphicFramePr>
        <p:xfrm>
          <a:off x="424665" y="2685030"/>
          <a:ext cx="8229600" cy="1005840"/>
        </p:xfrm>
        <a:graphic>
          <a:graphicData uri="http://schemas.openxmlformats.org/drawingml/2006/table">
            <a:tbl>
              <a:tblPr/>
              <a:tblGrid>
                <a:gridCol w="1677880">
                  <a:extLst>
                    <a:ext uri="{9D8B030D-6E8A-4147-A177-3AD203B41FA5}">
                      <a16:colId xmlns:a16="http://schemas.microsoft.com/office/drawing/2014/main" xmlns="" val="20000"/>
                    </a:ext>
                  </a:extLst>
                </a:gridCol>
                <a:gridCol w="472292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960120">
                <a:tc>
                  <a:txBody>
                    <a:bodyPr/>
                    <a:lstStyle/>
                    <a:p>
                      <a:r>
                        <a:rPr lang="en-US" sz="1200" b="1" dirty="0" err="1"/>
                        <a:t>Remove:station</a:t>
                      </a:r>
                      <a:r>
                        <a:rPr lang="en-US" sz="1200" dirty="0"/>
                        <a:t/>
                      </a:r>
                      <a:br>
                        <a:rPr lang="en-US" sz="1200" dirty="0"/>
                      </a:br>
                      <a:r>
                        <a:rPr lang="en-US" sz="1200" b="1" dirty="0" err="1"/>
                        <a:t>Remove:queue</a:t>
                      </a:r>
                      <a:r>
                        <a:rPr lang="en-US" sz="1200" dirty="0"/>
                        <a:t/>
                      </a:r>
                      <a:br>
                        <a:rPr lang="en-US" sz="1200" dirty="0"/>
                      </a:br>
                      <a:r>
                        <a:rPr lang="en-US" sz="1200" b="1" dirty="0" err="1"/>
                        <a:t>Remove:stack</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dirty="0"/>
                        <a:t>A train car is removed from the turntable and pushed into the train vector. </a:t>
                      </a:r>
                      <a:br>
                        <a:rPr lang="en-US" sz="1000" b="0" dirty="0"/>
                      </a:br>
                      <a:r>
                        <a:rPr lang="en-US" sz="1000" b="0" dirty="0"/>
                        <a:t>A train car is removed from Queue roundhouse and moved to the station turntable. </a:t>
                      </a:r>
                      <a:br>
                        <a:rPr lang="en-US" sz="1000" b="0" dirty="0"/>
                      </a:br>
                      <a:r>
                        <a:rPr lang="en-US" sz="1000" b="0" dirty="0"/>
                        <a:t>A train car is removed from Stack roundhouse and moved to the station turntable.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i="1" dirty="0"/>
                        <a:t>OK</a:t>
                      </a:r>
                      <a:r>
                        <a:rPr lang="en-US" sz="1200" dirty="0"/>
                        <a:t> </a:t>
                      </a:r>
                      <a:br>
                        <a:rPr lang="en-US" sz="1200" dirty="0"/>
                      </a:br>
                      <a:r>
                        <a:rPr lang="en-US" sz="1200" dirty="0" smtClean="0"/>
                        <a:t>Turntable empty!</a:t>
                      </a:r>
                    </a:p>
                    <a:p>
                      <a:r>
                        <a:rPr lang="en-US" sz="1200" dirty="0" smtClean="0"/>
                        <a:t>Turntable occupied!</a:t>
                      </a:r>
                    </a:p>
                    <a:p>
                      <a:r>
                        <a:rPr lang="en-US" sz="1200" dirty="0" smtClean="0"/>
                        <a:t>Queue empty!</a:t>
                      </a:r>
                    </a:p>
                    <a:p>
                      <a:r>
                        <a:rPr lang="en-US" sz="1200" dirty="0" smtClean="0"/>
                        <a:t>Stack </a:t>
                      </a:r>
                      <a:r>
                        <a:rPr lang="en-US" sz="1200" dirty="0"/>
                        <a:t>empty!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50934231"/>
              </p:ext>
            </p:extLst>
          </p:nvPr>
        </p:nvGraphicFramePr>
        <p:xfrm>
          <a:off x="424665" y="3693085"/>
          <a:ext cx="8229600" cy="960120"/>
        </p:xfrm>
        <a:graphic>
          <a:graphicData uri="http://schemas.openxmlformats.org/drawingml/2006/table">
            <a:tbl>
              <a:tblPr/>
              <a:tblGrid>
                <a:gridCol w="1677880">
                  <a:extLst>
                    <a:ext uri="{9D8B030D-6E8A-4147-A177-3AD203B41FA5}">
                      <a16:colId xmlns:a16="http://schemas.microsoft.com/office/drawing/2014/main" xmlns="" val="20000"/>
                    </a:ext>
                  </a:extLst>
                </a:gridCol>
                <a:gridCol w="472292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960120">
                <a:tc>
                  <a:txBody>
                    <a:bodyPr/>
                    <a:lstStyle/>
                    <a:p>
                      <a:r>
                        <a:rPr lang="en-US" sz="1200" b="1" dirty="0" err="1"/>
                        <a:t>Top:station</a:t>
                      </a:r>
                      <a:r>
                        <a:rPr lang="en-US" sz="1200" dirty="0"/>
                        <a:t/>
                      </a:r>
                      <a:br>
                        <a:rPr lang="en-US" sz="1200" dirty="0"/>
                      </a:br>
                      <a:r>
                        <a:rPr lang="en-US" sz="1200" b="1" dirty="0" err="1"/>
                        <a:t>Top:queue</a:t>
                      </a:r>
                      <a:r>
                        <a:rPr lang="en-US" sz="1200" dirty="0"/>
                        <a:t/>
                      </a:r>
                      <a:br>
                        <a:rPr lang="en-US" sz="1200" dirty="0"/>
                      </a:br>
                      <a:r>
                        <a:rPr lang="en-US" sz="1200" b="1" dirty="0" err="1"/>
                        <a:t>Top:stack</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dirty="0"/>
                        <a:t>Display the current train car on station turntable, </a:t>
                      </a:r>
                      <a:br>
                        <a:rPr lang="en-US" sz="1000" b="0" dirty="0"/>
                      </a:br>
                      <a:r>
                        <a:rPr lang="en-US" sz="1000" b="0" dirty="0"/>
                        <a:t>Display the train car at head of Queue roundhouse. </a:t>
                      </a:r>
                      <a:br>
                        <a:rPr lang="en-US" sz="1000" b="0" dirty="0"/>
                      </a:br>
                      <a:r>
                        <a:rPr lang="en-US" sz="1000" b="0" dirty="0"/>
                        <a:t>Display the train car at head of Stack roundhouse.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i="1" dirty="0"/>
                        <a:t>&lt;data&gt;</a:t>
                      </a:r>
                      <a:r>
                        <a:rPr lang="en-US" sz="1200" dirty="0"/>
                        <a:t> </a:t>
                      </a:r>
                      <a:br>
                        <a:rPr lang="en-US" sz="1200" dirty="0"/>
                      </a:br>
                      <a:r>
                        <a:rPr lang="en-US" sz="1200" dirty="0"/>
                        <a:t>Turntable empty! </a:t>
                      </a:r>
                      <a:br>
                        <a:rPr lang="en-US" sz="1200" dirty="0"/>
                      </a:br>
                      <a:r>
                        <a:rPr lang="en-US" sz="1200" dirty="0" smtClean="0"/>
                        <a:t>Queue empty!</a:t>
                      </a:r>
                    </a:p>
                    <a:p>
                      <a:r>
                        <a:rPr lang="en-US" sz="1200" dirty="0" smtClean="0"/>
                        <a:t>Stack </a:t>
                      </a:r>
                      <a:r>
                        <a:rPr lang="en-US" sz="1200" dirty="0"/>
                        <a:t>empty!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54790567"/>
              </p:ext>
            </p:extLst>
          </p:nvPr>
        </p:nvGraphicFramePr>
        <p:xfrm>
          <a:off x="424665" y="4656103"/>
          <a:ext cx="8229600" cy="457200"/>
        </p:xfrm>
        <a:graphic>
          <a:graphicData uri="http://schemas.openxmlformats.org/drawingml/2006/table">
            <a:tbl>
              <a:tblPr/>
              <a:tblGrid>
                <a:gridCol w="1677880">
                  <a:extLst>
                    <a:ext uri="{9D8B030D-6E8A-4147-A177-3AD203B41FA5}">
                      <a16:colId xmlns:a16="http://schemas.microsoft.com/office/drawing/2014/main" xmlns="" val="20000"/>
                    </a:ext>
                  </a:extLst>
                </a:gridCol>
                <a:gridCol w="472292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448056">
                <a:tc>
                  <a:txBody>
                    <a:bodyPr/>
                    <a:lstStyle/>
                    <a:p>
                      <a:r>
                        <a:rPr lang="en-US" sz="1200" b="1" dirty="0" err="1"/>
                        <a:t>Size:queue</a:t>
                      </a:r>
                      <a:r>
                        <a:rPr lang="en-US" sz="1200" dirty="0"/>
                        <a:t/>
                      </a:r>
                      <a:br>
                        <a:rPr lang="en-US" sz="1200" dirty="0"/>
                      </a:br>
                      <a:r>
                        <a:rPr lang="en-US" sz="1200" b="1" dirty="0" err="1"/>
                        <a:t>Size:stack</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dirty="0"/>
                        <a:t>Output number of train cars in Queue/Stack roundhouse.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i="1" dirty="0"/>
                        <a:t>Size of Queue/Stack</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6165542"/>
              </p:ext>
            </p:extLst>
          </p:nvPr>
        </p:nvGraphicFramePr>
        <p:xfrm>
          <a:off x="424665" y="5117634"/>
          <a:ext cx="8229600" cy="1005840"/>
        </p:xfrm>
        <a:graphic>
          <a:graphicData uri="http://schemas.openxmlformats.org/drawingml/2006/table">
            <a:tbl>
              <a:tblPr/>
              <a:tblGrid>
                <a:gridCol w="1677880">
                  <a:extLst>
                    <a:ext uri="{9D8B030D-6E8A-4147-A177-3AD203B41FA5}">
                      <a16:colId xmlns:a16="http://schemas.microsoft.com/office/drawing/2014/main" xmlns="" val="20000"/>
                    </a:ext>
                  </a:extLst>
                </a:gridCol>
                <a:gridCol w="472292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832104">
                <a:tc>
                  <a:txBody>
                    <a:bodyPr/>
                    <a:lstStyle/>
                    <a:p>
                      <a:r>
                        <a:rPr lang="en-US" sz="1200" b="1" dirty="0">
                          <a:effectLst/>
                        </a:rPr>
                        <a:t>Find: </a:t>
                      </a:r>
                      <a:r>
                        <a:rPr lang="en-US" sz="1200" b="1" i="1" dirty="0">
                          <a:effectLst/>
                        </a:rPr>
                        <a:t>&lt;data&gt;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dirty="0">
                          <a:effectLst/>
                        </a:rPr>
                        <a:t>Find and display the current location and position of a car in the station data structures (turntable, queue, stack, or vector).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effectLst/>
                        </a:rPr>
                        <a:t>Turntable </a:t>
                      </a:r>
                      <a:br>
                        <a:rPr lang="en-US" sz="1200" dirty="0">
                          <a:effectLst/>
                        </a:rPr>
                      </a:br>
                      <a:r>
                        <a:rPr lang="en-US" sz="1200" dirty="0">
                          <a:effectLst/>
                        </a:rPr>
                        <a:t>Queue[</a:t>
                      </a:r>
                      <a:r>
                        <a:rPr lang="en-US" sz="1200" i="1" dirty="0">
                          <a:effectLst/>
                        </a:rPr>
                        <a:t>&lt;index&gt;</a:t>
                      </a:r>
                      <a:r>
                        <a:rPr lang="en-US" sz="1200" dirty="0">
                          <a:effectLst/>
                        </a:rPr>
                        <a:t>] </a:t>
                      </a:r>
                      <a:br>
                        <a:rPr lang="en-US" sz="1200" dirty="0">
                          <a:effectLst/>
                        </a:rPr>
                      </a:br>
                      <a:r>
                        <a:rPr lang="en-US" sz="1200" dirty="0">
                          <a:effectLst/>
                        </a:rPr>
                        <a:t>Stack[</a:t>
                      </a:r>
                      <a:r>
                        <a:rPr lang="en-US" sz="1200" i="1" dirty="0">
                          <a:effectLst/>
                        </a:rPr>
                        <a:t>&lt;index&gt;</a:t>
                      </a:r>
                      <a:r>
                        <a:rPr lang="en-US" sz="1200" dirty="0">
                          <a:effectLst/>
                        </a:rPr>
                        <a:t>] </a:t>
                      </a:r>
                      <a:br>
                        <a:rPr lang="en-US" sz="1200" dirty="0">
                          <a:effectLst/>
                        </a:rPr>
                      </a:br>
                      <a:r>
                        <a:rPr lang="en-US" sz="1200" dirty="0">
                          <a:effectLst/>
                        </a:rPr>
                        <a:t>Train[</a:t>
                      </a:r>
                      <a:r>
                        <a:rPr lang="en-US" sz="1200" i="1" dirty="0">
                          <a:effectLst/>
                        </a:rPr>
                        <a:t>&lt;index&gt;</a:t>
                      </a:r>
                      <a:r>
                        <a:rPr lang="en-US" sz="1200" dirty="0">
                          <a:effectLst/>
                        </a:rPr>
                        <a:t>] </a:t>
                      </a:r>
                      <a:br>
                        <a:rPr lang="en-US" sz="1200" dirty="0">
                          <a:effectLst/>
                        </a:rPr>
                      </a:br>
                      <a:r>
                        <a:rPr lang="en-US" sz="1200" dirty="0">
                          <a:effectLst/>
                        </a:rPr>
                        <a:t>Not Found!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95930081"/>
              </p:ext>
            </p:extLst>
          </p:nvPr>
        </p:nvGraphicFramePr>
        <p:xfrm>
          <a:off x="424665" y="6128587"/>
          <a:ext cx="8229600" cy="457200"/>
        </p:xfrm>
        <a:graphic>
          <a:graphicData uri="http://schemas.openxmlformats.org/drawingml/2006/table">
            <a:tbl>
              <a:tblPr/>
              <a:tblGrid>
                <a:gridCol w="1677880">
                  <a:extLst>
                    <a:ext uri="{9D8B030D-6E8A-4147-A177-3AD203B41FA5}">
                      <a16:colId xmlns:a16="http://schemas.microsoft.com/office/drawing/2014/main" xmlns="" val="20000"/>
                    </a:ext>
                  </a:extLst>
                </a:gridCol>
                <a:gridCol w="472292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448056">
                <a:tc>
                  <a:txBody>
                    <a:bodyPr/>
                    <a:lstStyle/>
                    <a:p>
                      <a:r>
                        <a:rPr lang="en-US" sz="1200" b="1" dirty="0"/>
                        <a:t>Train:</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dirty="0"/>
                        <a:t>Output the contents of the train vector.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List of train cars leaving the station.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893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Requirements</a:t>
            </a:r>
            <a:endParaRPr lang="en-US" dirty="0"/>
          </a:p>
        </p:txBody>
      </p:sp>
      <p:sp>
        <p:nvSpPr>
          <p:cNvPr id="3" name="Footer Placeholder 2"/>
          <p:cNvSpPr>
            <a:spLocks noGrp="1"/>
          </p:cNvSpPr>
          <p:nvPr>
            <p:ph type="ftr" sz="quarter" idx="11"/>
          </p:nvPr>
        </p:nvSpPr>
        <p:spPr/>
        <p:txBody>
          <a:bodyPr/>
          <a:lstStyle/>
          <a:p>
            <a:pPr>
              <a:defRPr/>
            </a:pPr>
            <a:r>
              <a:rPr lang="en-US" smtClean="0"/>
              <a:t>L06 - Railroad</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6044227"/>
              </p:ext>
            </p:extLst>
          </p:nvPr>
        </p:nvGraphicFramePr>
        <p:xfrm>
          <a:off x="533400" y="1295400"/>
          <a:ext cx="8001001" cy="5452200"/>
        </p:xfrm>
        <a:graphic>
          <a:graphicData uri="http://schemas.openxmlformats.org/drawingml/2006/table">
            <a:tbl>
              <a:tblPr/>
              <a:tblGrid>
                <a:gridCol w="533400">
                  <a:extLst>
                    <a:ext uri="{9D8B030D-6E8A-4147-A177-3AD203B41FA5}">
                      <a16:colId xmlns:a16="http://schemas.microsoft.com/office/drawing/2014/main" xmlns="" val="20000"/>
                    </a:ext>
                  </a:extLst>
                </a:gridCol>
                <a:gridCol w="7467601">
                  <a:extLst>
                    <a:ext uri="{9D8B030D-6E8A-4147-A177-3AD203B41FA5}">
                      <a16:colId xmlns:a16="http://schemas.microsoft.com/office/drawing/2014/main" xmlns="" val="20001"/>
                    </a:ext>
                  </a:extLst>
                </a:gridCol>
              </a:tblGrid>
              <a:tr h="270161">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err="1"/>
                        <a:t>argv</a:t>
                      </a:r>
                      <a:r>
                        <a:rPr lang="en-US" sz="1400" b="1" dirty="0"/>
                        <a:t>[1] and </a:t>
                      </a:r>
                      <a:r>
                        <a:rPr lang="en-US" sz="1400" b="1" dirty="0" err="1"/>
                        <a:t>argv</a:t>
                      </a:r>
                      <a:r>
                        <a:rPr lang="en-US" sz="1400" b="1" dirty="0"/>
                        <a:t>[2] used for input / output streams respectively.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708259">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A Deque template class is correctly implemented using a dynamic circular array and is derived from the abstract </a:t>
                      </a:r>
                      <a:r>
                        <a:rPr lang="en-US" sz="1400" b="1" dirty="0">
                          <a:hlinkClick r:id="rId29"/>
                        </a:rPr>
                        <a:t>DequeInterface</a:t>
                      </a:r>
                      <a:r>
                        <a:rPr lang="en-US" sz="1400" b="1" dirty="0"/>
                        <a:t> interface class.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86354">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All station facility containers (stack, queue, </a:t>
                      </a:r>
                      <a:r>
                        <a:rPr lang="en-US" sz="1400" b="1" dirty="0" smtClean="0"/>
                        <a:t>vector) </a:t>
                      </a:r>
                      <a:r>
                        <a:rPr lang="en-US" sz="1400" b="1" dirty="0"/>
                        <a:t>are separate classes that are implemented by "wrapping" your </a:t>
                      </a:r>
                      <a:r>
                        <a:rPr lang="en-US" sz="1400" b="1" dirty="0" err="1"/>
                        <a:t>Deque</a:t>
                      </a:r>
                      <a:r>
                        <a:rPr lang="en-US" sz="1400" b="1" dirty="0"/>
                        <a:t> template class.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730164">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As train cars exit the station turntable, they are pushed on a Train vector template class that has-a Deque container and operates as described above (</a:t>
                      </a:r>
                      <a:r>
                        <a:rPr lang="en-US" sz="1400" b="1">
                          <a:hlinkClick r:id="rId30"/>
                        </a:rPr>
                        <a:t>lab06_in_01.txt</a:t>
                      </a:r>
                      <a:r>
                        <a:rPr lang="en-US" sz="1400" b="1"/>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576830">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The Stack roundhouse consists of a </a:t>
                      </a:r>
                      <a:r>
                        <a:rPr lang="en-US" sz="1400" b="1" dirty="0" smtClean="0"/>
                        <a:t>LIFO </a:t>
                      </a:r>
                      <a:r>
                        <a:rPr lang="en-US" sz="1400" b="1" dirty="0"/>
                        <a:t>template class that has-a </a:t>
                      </a:r>
                      <a:r>
                        <a:rPr lang="en-US" sz="1400" b="1" dirty="0" err="1"/>
                        <a:t>Deque</a:t>
                      </a:r>
                      <a:r>
                        <a:rPr lang="en-US" sz="1400" b="1" dirty="0"/>
                        <a:t> container and operates as described above (</a:t>
                      </a:r>
                      <a:r>
                        <a:rPr lang="en-US" sz="1400" b="1" dirty="0">
                          <a:hlinkClick r:id="rId31"/>
                        </a:rPr>
                        <a:t>lab06_in_02.txt</a:t>
                      </a:r>
                      <a:r>
                        <a:rPr lang="en-US" sz="1400" b="1"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598735">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The Queue roundhouse consists of a </a:t>
                      </a:r>
                      <a:r>
                        <a:rPr lang="en-US" sz="1400" b="1" dirty="0" smtClean="0"/>
                        <a:t>FIFO </a:t>
                      </a:r>
                      <a:r>
                        <a:rPr lang="en-US" sz="1400" b="1" dirty="0"/>
                        <a:t>template class that has-a </a:t>
                      </a:r>
                      <a:r>
                        <a:rPr lang="en-US" sz="1400" b="1" dirty="0" err="1"/>
                        <a:t>Deque</a:t>
                      </a:r>
                      <a:r>
                        <a:rPr lang="en-US" sz="1400" b="1" dirty="0"/>
                        <a:t> container and operates as described above (</a:t>
                      </a:r>
                      <a:r>
                        <a:rPr lang="en-US" sz="1400" b="1" dirty="0">
                          <a:hlinkClick r:id="rId32"/>
                        </a:rPr>
                        <a:t>lab06_in_03.txt</a:t>
                      </a:r>
                      <a:r>
                        <a:rPr lang="en-US" sz="1400" b="1"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57780">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All the station containers (Queue, Stack, Vector) resize correctly (</a:t>
                      </a:r>
                      <a:r>
                        <a:rPr lang="en-US" sz="1400" b="1">
                          <a:hlinkClick r:id="rId33"/>
                        </a:rPr>
                        <a:t>lab06_in_04.txt</a:t>
                      </a:r>
                      <a:r>
                        <a:rPr lang="en-US" sz="1400" b="1"/>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971118">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BONUS: The Find command finds a train car in the Station data structures (queue or stack) or the train vector. If found, the name of the structure and the index within the structure is displayed (as described above.) (</a:t>
                      </a:r>
                      <a:r>
                        <a:rPr lang="en-US" sz="1400" b="1">
                          <a:hlinkClick r:id="rId34"/>
                        </a:rPr>
                        <a:t>lab06_in_05.txt</a:t>
                      </a:r>
                      <a:r>
                        <a:rPr lang="en-US" sz="1400" b="1"/>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45400">
                <a:tc>
                  <a:txBody>
                    <a:bodyPr/>
                    <a:lstStyle/>
                    <a:p>
                      <a:pPr algn="ctr"/>
                      <a:r>
                        <a:rPr lang="en-US" sz="1400" b="1" dirty="0" smtClean="0"/>
                        <a:t>5</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VS_MEM_CHECK macro is included in main to detect memory leaks. </a:t>
                      </a:r>
                      <a:br>
                        <a:rPr lang="en-US" sz="1400" b="1" dirty="0"/>
                      </a:br>
                      <a:r>
                        <a:rPr lang="en-US" sz="1400" b="1" dirty="0"/>
                        <a:t>No Memory leaks are reported.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controls>
      <mc:AlternateContent xmlns:mc="http://schemas.openxmlformats.org/markup-compatibility/2006">
        <mc:Choice xmlns:v="urn:schemas-microsoft-com:vml" Requires="v">
          <p:control spid="3957" name="HTMLOption1" r:id="rId2" imgW="252360" imgH="295200"/>
        </mc:Choice>
        <mc:Fallback>
          <p:control name="HTMLOption1" r:id="rId2" imgW="252360" imgH="295200">
            <p:pic>
              <p:nvPicPr>
                <p:cNvPr id="0" name="HTMLOption1"/>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58" name="DefaultOcx" r:id="rId3" imgW="252360" imgH="295200"/>
        </mc:Choice>
        <mc:Fallback>
          <p:control name="DefaultOcx" r:id="rId3" imgW="252360" imgH="295200">
            <p:pic>
              <p:nvPicPr>
                <p:cNvPr id="0" name="DefaultOcx"/>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59" name="HTMLOption2" r:id="rId4" imgW="252360" imgH="295200"/>
        </mc:Choice>
        <mc:Fallback>
          <p:control name="HTMLOption2" r:id="rId4" imgW="252360" imgH="295200">
            <p:pic>
              <p:nvPicPr>
                <p:cNvPr id="0" name="HTMLOption2"/>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0" name="HTMLOption3" r:id="rId5" imgW="252360" imgH="295200"/>
        </mc:Choice>
        <mc:Fallback>
          <p:control name="HTMLOption3" r:id="rId5" imgW="252360" imgH="295200">
            <p:pic>
              <p:nvPicPr>
                <p:cNvPr id="0" name="HTMLOption3"/>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1" name="HTMLOption4" r:id="rId6" imgW="252360" imgH="295200"/>
        </mc:Choice>
        <mc:Fallback>
          <p:control name="HTMLOption4" r:id="rId6" imgW="252360" imgH="295200">
            <p:pic>
              <p:nvPicPr>
                <p:cNvPr id="0" name="HTMLOption4"/>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2" name="HTMLOption5" r:id="rId7" imgW="252360" imgH="295200"/>
        </mc:Choice>
        <mc:Fallback>
          <p:control name="HTMLOption5" r:id="rId7" imgW="252360" imgH="295200">
            <p:pic>
              <p:nvPicPr>
                <p:cNvPr id="0" name="HTMLOption5"/>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3" name="HTMLOption6" r:id="rId8" imgW="252360" imgH="295200"/>
        </mc:Choice>
        <mc:Fallback>
          <p:control name="HTMLOption6" r:id="rId8" imgW="252360" imgH="295200">
            <p:pic>
              <p:nvPicPr>
                <p:cNvPr id="0" name="HTMLOption6"/>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4" name="HTMLOption7" r:id="rId9" imgW="252360" imgH="295200"/>
        </mc:Choice>
        <mc:Fallback>
          <p:control name="HTMLOption7" r:id="rId9" imgW="252360" imgH="295200">
            <p:pic>
              <p:nvPicPr>
                <p:cNvPr id="0" name="HTMLOption7"/>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5" name="HTMLOption8" r:id="rId10" imgW="252360" imgH="295200"/>
        </mc:Choice>
        <mc:Fallback>
          <p:control name="HTMLOption8" r:id="rId10" imgW="252360" imgH="295200">
            <p:pic>
              <p:nvPicPr>
                <p:cNvPr id="0" name="HTMLOption8"/>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6" name="HTMLOption9" r:id="rId11" imgW="252360" imgH="295200"/>
        </mc:Choice>
        <mc:Fallback>
          <p:control name="HTMLOption9" r:id="rId11" imgW="252360" imgH="295200">
            <p:pic>
              <p:nvPicPr>
                <p:cNvPr id="0" name="HTMLOption9"/>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7" name="HTMLOption10" r:id="rId12" imgW="252360" imgH="295200"/>
        </mc:Choice>
        <mc:Fallback>
          <p:control name="HTMLOption10" r:id="rId12" imgW="252360" imgH="295200">
            <p:pic>
              <p:nvPicPr>
                <p:cNvPr id="0" name="HTMLOption10"/>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8" name="HTMLOption11" r:id="rId13" imgW="252360" imgH="295200"/>
        </mc:Choice>
        <mc:Fallback>
          <p:control name="HTMLOption11" r:id="rId13" imgW="252360" imgH="295200">
            <p:pic>
              <p:nvPicPr>
                <p:cNvPr id="0" name="HTMLOption11"/>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69" name="HTMLOption12" r:id="rId14" imgW="252360" imgH="295200"/>
        </mc:Choice>
        <mc:Fallback>
          <p:control name="HTMLOption12" r:id="rId14" imgW="252360" imgH="295200">
            <p:pic>
              <p:nvPicPr>
                <p:cNvPr id="0" name="HTMLOption12"/>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0" name="HTMLOption13" r:id="rId15" imgW="252360" imgH="295200"/>
        </mc:Choice>
        <mc:Fallback>
          <p:control name="HTMLOption13" r:id="rId15" imgW="252360" imgH="295200">
            <p:pic>
              <p:nvPicPr>
                <p:cNvPr id="0" name="HTMLOption13"/>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1" name="HTMLOption14" r:id="rId16" imgW="252360" imgH="295200"/>
        </mc:Choice>
        <mc:Fallback>
          <p:control name="HTMLOption14" r:id="rId16" imgW="252360" imgH="295200">
            <p:pic>
              <p:nvPicPr>
                <p:cNvPr id="0" name="HTMLOption14"/>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2" name="HTMLOption15" r:id="rId17" imgW="252360" imgH="295200"/>
        </mc:Choice>
        <mc:Fallback>
          <p:control name="HTMLOption15" r:id="rId17" imgW="252360" imgH="295200">
            <p:pic>
              <p:nvPicPr>
                <p:cNvPr id="0" name="HTMLOption15"/>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3" name="HTMLOption16" r:id="rId18" imgW="252360" imgH="295200"/>
        </mc:Choice>
        <mc:Fallback>
          <p:control name="HTMLOption16" r:id="rId18" imgW="252360" imgH="295200">
            <p:pic>
              <p:nvPicPr>
                <p:cNvPr id="0" name="HTMLOption16"/>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4" name="HTMLOption17" r:id="rId19" imgW="252360" imgH="295200"/>
        </mc:Choice>
        <mc:Fallback>
          <p:control name="HTMLOption17" r:id="rId19" imgW="252360" imgH="295200">
            <p:pic>
              <p:nvPicPr>
                <p:cNvPr id="0" name="HTMLOption17"/>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5" name="HTMLOption18" r:id="rId20" imgW="252360" imgH="295200"/>
        </mc:Choice>
        <mc:Fallback>
          <p:control name="HTMLOption18" r:id="rId20" imgW="252360" imgH="295200">
            <p:pic>
              <p:nvPicPr>
                <p:cNvPr id="0" name="HTMLOption18"/>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6" name="HTMLOption19" r:id="rId21" imgW="252360" imgH="295200"/>
        </mc:Choice>
        <mc:Fallback>
          <p:control name="HTMLOption19" r:id="rId21" imgW="252360" imgH="295200">
            <p:pic>
              <p:nvPicPr>
                <p:cNvPr id="0" name="HTMLOption19"/>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7" name="HTMLOption20" r:id="rId22" imgW="252360" imgH="295200"/>
        </mc:Choice>
        <mc:Fallback>
          <p:control name="HTMLOption20" r:id="rId22" imgW="252360" imgH="295200">
            <p:pic>
              <p:nvPicPr>
                <p:cNvPr id="0" name="HTMLOption20"/>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8" name="HTMLOption21" r:id="rId23" imgW="252360" imgH="295200"/>
        </mc:Choice>
        <mc:Fallback>
          <p:control name="HTMLOption21" r:id="rId23" imgW="252360" imgH="295200">
            <p:pic>
              <p:nvPicPr>
                <p:cNvPr id="0" name="HTMLOption21"/>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79" name="HTMLOption22" r:id="rId24" imgW="252360" imgH="295200"/>
        </mc:Choice>
        <mc:Fallback>
          <p:control name="HTMLOption22" r:id="rId24" imgW="252360" imgH="295200">
            <p:pic>
              <p:nvPicPr>
                <p:cNvPr id="0" name="HTMLOption22"/>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80" name="HTMLOption23" r:id="rId25" imgW="252360" imgH="295200"/>
        </mc:Choice>
        <mc:Fallback>
          <p:control name="HTMLOption23" r:id="rId25" imgW="252360" imgH="295200">
            <p:pic>
              <p:nvPicPr>
                <p:cNvPr id="0" name="HTMLOption23"/>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81" name="HTMLOption24" r:id="rId26" imgW="252360" imgH="295200"/>
        </mc:Choice>
        <mc:Fallback>
          <p:control name="HTMLOption24" r:id="rId26" imgW="252360" imgH="295200">
            <p:pic>
              <p:nvPicPr>
                <p:cNvPr id="0" name="HTMLOption24"/>
                <p:cNvPicPr preferRelativeResize="0">
                  <a:picLocks noChangeArrowheads="1" noChangeShapeType="1"/>
                </p:cNvPicPr>
                <p:nvPr/>
              </p:nvPicPr>
              <p:blipFill>
                <a:blip r:embed="rId36">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82" name="HTMLOption25" r:id="rId27" imgW="252360" imgH="295200"/>
        </mc:Choice>
        <mc:Fallback>
          <p:control name="HTMLOption25" r:id="rId27" imgW="252360" imgH="295200">
            <p:pic>
              <p:nvPicPr>
                <p:cNvPr id="0" name="HTMLOption25"/>
                <p:cNvPicPr preferRelativeResize="0">
                  <a:picLocks noChangeArrowheads="1" noChangeShapeType="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12916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76200"/>
            <a:ext cx="903301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938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CS 235 Theme</Template>
  <TotalTime>41324</TotalTime>
  <Words>1040</Words>
  <Application>Microsoft Office PowerPoint</Application>
  <PresentationFormat>On-screen Show (4:3)</PresentationFormat>
  <Paragraphs>233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CS 235 Theme</vt:lpstr>
      <vt:lpstr>PowerPoint Presentation</vt:lpstr>
      <vt:lpstr>Lab 06 - Railroad</vt:lpstr>
      <vt:lpstr>PowerPoint Presentation</vt:lpstr>
      <vt:lpstr>Circular Buffer</vt:lpstr>
      <vt:lpstr>Specification of the Deque</vt:lpstr>
      <vt:lpstr>Wrapper Class</vt:lpstr>
      <vt:lpstr>Station Commands</vt:lpstr>
      <vt:lpstr>Lab Requirements</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proper</cp:lastModifiedBy>
  <cp:revision>816</cp:revision>
  <cp:lastPrinted>2018-03-05T15:36:16Z</cp:lastPrinted>
  <dcterms:created xsi:type="dcterms:W3CDTF">2009-08-26T14:55:55Z</dcterms:created>
  <dcterms:modified xsi:type="dcterms:W3CDTF">2018-03-06T22:01:46Z</dcterms:modified>
</cp:coreProperties>
</file>