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3"/>
  </p:notesMasterIdLst>
  <p:handoutMasterIdLst>
    <p:handoutMasterId r:id="rId14"/>
  </p:handoutMasterIdLst>
  <p:sldIdLst>
    <p:sldId id="1633" r:id="rId2"/>
    <p:sldId id="1828" r:id="rId3"/>
    <p:sldId id="1842" r:id="rId4"/>
    <p:sldId id="1844" r:id="rId5"/>
    <p:sldId id="1845" r:id="rId6"/>
    <p:sldId id="1846" r:id="rId7"/>
    <p:sldId id="1847" r:id="rId8"/>
    <p:sldId id="1848" r:id="rId9"/>
    <p:sldId id="1849" r:id="rId10"/>
    <p:sldId id="1871" r:id="rId11"/>
    <p:sldId id="1872" r:id="rId1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3333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3" autoAdjust="0"/>
    <p:restoredTop sz="94868" autoAdjust="0"/>
  </p:normalViewPr>
  <p:slideViewPr>
    <p:cSldViewPr>
      <p:cViewPr varScale="1">
        <p:scale>
          <a:sx n="74" d="100"/>
          <a:sy n="74" d="100"/>
        </p:scale>
        <p:origin x="-960" y="-67"/>
      </p:cViewPr>
      <p:guideLst>
        <p:guide orient="horz" pos="2160"/>
        <p:guide pos="2880"/>
      </p:guideLst>
    </p:cSldViewPr>
  </p:slideViewPr>
  <p:outlineViewPr>
    <p:cViewPr>
      <p:scale>
        <a:sx n="33" d="100"/>
        <a:sy n="33" d="100"/>
      </p:scale>
      <p:origin x="48" y="41844"/>
    </p:cViewPr>
  </p:outlineViewPr>
  <p:notesTextViewPr>
    <p:cViewPr>
      <p:scale>
        <a:sx n="1" d="1"/>
        <a:sy n="1" d="1"/>
      </p:scale>
      <p:origin x="0" y="0"/>
    </p:cViewPr>
  </p:notesTextViewPr>
  <p:notesViewPr>
    <p:cSldViewPr>
      <p:cViewPr varScale="1">
        <p:scale>
          <a:sx n="70" d="100"/>
          <a:sy n="70" d="100"/>
        </p:scale>
        <p:origin x="2583"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92DA8BC-0A41-41D4-B977-9A44C3187158}" type="datetimeFigureOut">
              <a:rPr lang="en-US" smtClean="0"/>
              <a:t>3/12/2018</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6D2C70D9-57AA-4BC4-A1A7-6673B6EA9EB2}" type="slidenum">
              <a:rPr lang="en-US" smtClean="0"/>
              <a:t>‹#›</a:t>
            </a:fld>
            <a:endParaRPr lang="en-US" dirty="0"/>
          </a:p>
        </p:txBody>
      </p:sp>
    </p:spTree>
    <p:extLst>
      <p:ext uri="{BB962C8B-B14F-4D97-AF65-F5344CB8AC3E}">
        <p14:creationId xmlns:p14="http://schemas.microsoft.com/office/powerpoint/2010/main" val="598241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defRPr sz="1200">
                <a:cs typeface="+mn-cs"/>
              </a:defRPr>
            </a:lvl1pPr>
          </a:lstStyle>
          <a:p>
            <a:pPr>
              <a:defRPr/>
            </a:pPr>
            <a:endParaRPr lang="en-US" dirty="0"/>
          </a:p>
        </p:txBody>
      </p:sp>
      <p:sp>
        <p:nvSpPr>
          <p:cNvPr id="4099" name="Rectangle 3"/>
          <p:cNvSpPr>
            <a:spLocks noGrp="1" noChangeArrowheads="1"/>
          </p:cNvSpPr>
          <p:nvPr>
            <p:ph type="dt" idx="1"/>
          </p:nvPr>
        </p:nvSpPr>
        <p:spPr bwMode="auto">
          <a:xfrm>
            <a:off x="3970938" y="0"/>
            <a:ext cx="3037840" cy="464820"/>
          </a:xfrm>
          <a:prstGeom prst="rect">
            <a:avLst/>
          </a:prstGeom>
          <a:noFill/>
          <a:ln>
            <a:noFill/>
          </a:ln>
          <a:effectLst/>
          <a:extLst/>
        </p:spPr>
        <p:txBody>
          <a:bodyPr vert="horz" wrap="square" lIns="93177" tIns="46589" rIns="93177" bIns="4658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040" y="4415790"/>
            <a:ext cx="5608320" cy="4183380"/>
          </a:xfrm>
          <a:prstGeom prst="rect">
            <a:avLst/>
          </a:prstGeom>
          <a:noFill/>
          <a:ln>
            <a:noFill/>
          </a:ln>
          <a:effectLst/>
          <a:ex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defRPr sz="120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0938" y="8829967"/>
            <a:ext cx="3037840" cy="464820"/>
          </a:xfrm>
          <a:prstGeom prst="rect">
            <a:avLst/>
          </a:prstGeom>
          <a:noFill/>
          <a:ln>
            <a:noFill/>
          </a:ln>
          <a:effectLst/>
          <a:extLst/>
        </p:spPr>
        <p:txBody>
          <a:bodyPr vert="horz" wrap="square" lIns="93177" tIns="46589" rIns="93177" bIns="46589" numCol="1" anchor="b" anchorCtr="0" compatLnSpc="1">
            <a:prstTxWarp prst="textNoShape">
              <a:avLst/>
            </a:prstTxWarp>
          </a:bodyPr>
          <a:lstStyle>
            <a:lvl1pPr algn="r">
              <a:defRPr sz="1200">
                <a:cs typeface="+mn-cs"/>
              </a:defRPr>
            </a:lvl1pPr>
          </a:lstStyle>
          <a:p>
            <a:pPr>
              <a:defRPr/>
            </a:pPr>
            <a:fld id="{D7632894-2F5A-46FE-8A2B-89B309465481}" type="slidenum">
              <a:rPr lang="en-US"/>
              <a:pPr>
                <a:defRPr/>
              </a:pPr>
              <a:t>‹#›</a:t>
            </a:fld>
            <a:endParaRPr lang="en-US" dirty="0"/>
          </a:p>
        </p:txBody>
      </p:sp>
    </p:spTree>
    <p:extLst>
      <p:ext uri="{BB962C8B-B14F-4D97-AF65-F5344CB8AC3E}">
        <p14:creationId xmlns:p14="http://schemas.microsoft.com/office/powerpoint/2010/main" val="9393431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7632894-2F5A-46FE-8A2B-89B309465481}" type="slidenum">
              <a:rPr lang="en-US" smtClean="0"/>
              <a:pPr>
                <a:defRPr/>
              </a:pPr>
              <a:t>1</a:t>
            </a:fld>
            <a:endParaRPr lang="en-US" dirty="0"/>
          </a:p>
        </p:txBody>
      </p:sp>
    </p:spTree>
    <p:extLst>
      <p:ext uri="{BB962C8B-B14F-4D97-AF65-F5344CB8AC3E}">
        <p14:creationId xmlns:p14="http://schemas.microsoft.com/office/powerpoint/2010/main" val="2895529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7632894-2F5A-46FE-8A2B-89B309465481}" type="slidenum">
              <a:rPr lang="en-US" smtClean="0"/>
              <a:pPr>
                <a:defRPr/>
              </a:pPr>
              <a:t>9</a:t>
            </a:fld>
            <a:endParaRPr lang="en-US" dirty="0"/>
          </a:p>
        </p:txBody>
      </p:sp>
    </p:spTree>
    <p:extLst>
      <p:ext uri="{BB962C8B-B14F-4D97-AF65-F5344CB8AC3E}">
        <p14:creationId xmlns:p14="http://schemas.microsoft.com/office/powerpoint/2010/main" val="66294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3598" y="170156"/>
            <a:ext cx="8153400" cy="731520"/>
          </a:xfrm>
        </p:spPr>
        <p:txBody>
          <a:bodyPr/>
          <a:lstStyle>
            <a:lvl1pPr>
              <a:defRPr sz="3600" b="1">
                <a:solidFill>
                  <a:srgbClr val="0000CC"/>
                </a:solidFill>
              </a:defRPr>
            </a:lvl1pPr>
          </a:lstStyle>
          <a:p>
            <a:r>
              <a:rPr lang="en-US" smtClean="0"/>
              <a:t>Click to edit Master title style</a:t>
            </a:r>
            <a:endParaRPr lang="en-US" dirty="0"/>
          </a:p>
        </p:txBody>
      </p:sp>
      <p:sp>
        <p:nvSpPr>
          <p:cNvPr id="8" name="Content Placeholder 7"/>
          <p:cNvSpPr>
            <a:spLocks noGrp="1"/>
          </p:cNvSpPr>
          <p:nvPr>
            <p:ph sz="quarter" idx="1"/>
          </p:nvPr>
        </p:nvSpPr>
        <p:spPr>
          <a:xfrm>
            <a:off x="477078" y="1295400"/>
            <a:ext cx="8362122" cy="5454359"/>
          </a:xfrm>
        </p:spPr>
        <p:txBody>
          <a:bodyPr/>
          <a:lstStyle>
            <a:lvl1pPr>
              <a:buClr>
                <a:srgbClr val="333399"/>
              </a:buClr>
              <a:buSzPct val="80000"/>
              <a:defRPr sz="24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2"/>
          <p:cNvSpPr>
            <a:spLocks noGrp="1"/>
          </p:cNvSpPr>
          <p:nvPr>
            <p:ph type="ftr" sz="quarter" idx="11"/>
          </p:nvPr>
        </p:nvSpPr>
        <p:spPr>
          <a:xfrm>
            <a:off x="3429000" y="908818"/>
            <a:ext cx="5421313" cy="317525"/>
          </a:xfrm>
        </p:spPr>
        <p:txBody>
          <a:bodyPr/>
          <a:lstStyle>
            <a:lvl1pPr>
              <a:defRPr/>
            </a:lvl1pPr>
          </a:lstStyle>
          <a:p>
            <a:pPr>
              <a:defRPr/>
            </a:pPr>
            <a:r>
              <a:rPr lang="en-US" smtClean="0"/>
              <a:t>Trees</a:t>
            </a:r>
            <a:endParaRPr lang="en-US" dirty="0"/>
          </a:p>
        </p:txBody>
      </p:sp>
      <p:sp>
        <p:nvSpPr>
          <p:cNvPr id="6" name="Slide Number Placeholder 22"/>
          <p:cNvSpPr>
            <a:spLocks noGrp="1"/>
          </p:cNvSpPr>
          <p:nvPr>
            <p:ph type="sldNum" sz="quarter" idx="12"/>
          </p:nvPr>
        </p:nvSpPr>
        <p:spPr>
          <a:xfrm>
            <a:off x="0" y="914400"/>
            <a:ext cx="533400" cy="30480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6375714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457200" y="1261362"/>
            <a:ext cx="4114800" cy="5520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724400" y="1261362"/>
            <a:ext cx="4070499" cy="55204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smtClean="0"/>
              <a:t>Trees</a:t>
            </a:r>
            <a:endParaRPr lang="en-US" dirty="0"/>
          </a:p>
        </p:txBody>
      </p:sp>
    </p:spTree>
    <p:extLst>
      <p:ext uri="{BB962C8B-B14F-4D97-AF65-F5344CB8AC3E}">
        <p14:creationId xmlns:p14="http://schemas.microsoft.com/office/powerpoint/2010/main" val="11876881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smtClean="0"/>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smtClean="0"/>
              <a:t>Trees</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14292601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6246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1" name="Slide Number Placeholder 28"/>
          <p:cNvSpPr>
            <a:spLocks noGrp="1"/>
          </p:cNvSpPr>
          <p:nvPr>
            <p:ph type="sldNum" sz="quarter" idx="12"/>
          </p:nvPr>
        </p:nvSpPr>
        <p:spPr>
          <a:xfrm>
            <a:off x="696119" y="6210300"/>
            <a:ext cx="83820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705620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3600" b="1" cap="none">
                <a:solidFill>
                  <a:srgbClr val="FFFFFF"/>
                </a:solidFill>
              </a:defRPr>
            </a:lvl1pPr>
          </a:lstStyle>
          <a:p>
            <a:r>
              <a:rPr lang="en-US" smtClean="0"/>
              <a:t>Click to edit Master title style</a:t>
            </a:r>
            <a:endParaRPr lang="en-US" dirty="0"/>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smtClean="0"/>
              <a:t>Trees</a:t>
            </a:r>
            <a:endParaRPr lang="en-US" dirty="0"/>
          </a:p>
        </p:txBody>
      </p:sp>
    </p:spTree>
    <p:extLst>
      <p:ext uri="{BB962C8B-B14F-4D97-AF65-F5344CB8AC3E}">
        <p14:creationId xmlns:p14="http://schemas.microsoft.com/office/powerpoint/2010/main" val="24684898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1">
                <a:solidFill>
                  <a:srgbClr val="FFFFFF"/>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6555936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sz="3600" b="1"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1" name="Slide Number Placeholder 28"/>
          <p:cNvSpPr>
            <a:spLocks noGrp="1"/>
          </p:cNvSpPr>
          <p:nvPr>
            <p:ph type="sldNum" sz="quarter" idx="12"/>
          </p:nvPr>
        </p:nvSpPr>
        <p:spPr>
          <a:xfrm>
            <a:off x="696119" y="6210300"/>
            <a:ext cx="83820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5164059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594360" y="169342"/>
            <a:ext cx="8153400"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12"/>
          <p:cNvSpPr>
            <a:spLocks noGrp="1"/>
          </p:cNvSpPr>
          <p:nvPr>
            <p:ph type="body" idx="1"/>
          </p:nvPr>
        </p:nvSpPr>
        <p:spPr bwMode="auto">
          <a:xfrm>
            <a:off x="477078" y="1295400"/>
            <a:ext cx="8305800" cy="539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Rectangle 7"/>
          <p:cNvSpPr/>
          <p:nvPr/>
        </p:nvSpPr>
        <p:spPr>
          <a:xfrm>
            <a:off x="0" y="914400"/>
            <a:ext cx="533400"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14400"/>
            <a:ext cx="533400" cy="30480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590550" y="914400"/>
            <a:ext cx="855345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Footer Placeholder 2"/>
          <p:cNvSpPr>
            <a:spLocks noGrp="1"/>
          </p:cNvSpPr>
          <p:nvPr>
            <p:ph type="ftr" sz="quarter" idx="3"/>
          </p:nvPr>
        </p:nvSpPr>
        <p:spPr>
          <a:xfrm>
            <a:off x="3429000" y="919164"/>
            <a:ext cx="5421313"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smtClean="0"/>
              <a:t>Trees</a:t>
            </a:r>
            <a:endParaRPr lang="en-US" dirty="0"/>
          </a:p>
        </p:txBody>
      </p:sp>
    </p:spTree>
    <p:extLst>
      <p:ext uri="{BB962C8B-B14F-4D97-AF65-F5344CB8AC3E}">
        <p14:creationId xmlns:p14="http://schemas.microsoft.com/office/powerpoint/2010/main" val="303986979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Lst>
  <p:timing>
    <p:tnLst>
      <p:par>
        <p:cTn id="1" dur="indefinite" restart="never" nodeType="tmRoot"/>
      </p:par>
    </p:tnLst>
  </p:timing>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4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students.cs.byu.edu/~cs235ta/labs/L07-3dMaze/lab07_in_01.txt" TargetMode="External"/><Relationship Id="rId7" Type="http://schemas.openxmlformats.org/officeDocument/2006/relationships/hyperlink" Target="https://students.cs.byu.edu/~cs235ta/labs/L07-3dMaze/lab07_in_05.txt" TargetMode="External"/><Relationship Id="rId2" Type="http://schemas.openxmlformats.org/officeDocument/2006/relationships/hyperlink" Target="https://students.cs.byu.edu/~cs235ta/labs/L07-3dMaze/MazeInterface.h" TargetMode="External"/><Relationship Id="rId1" Type="http://schemas.openxmlformats.org/officeDocument/2006/relationships/slideLayout" Target="../slideLayouts/slideLayout3.xml"/><Relationship Id="rId6" Type="http://schemas.openxmlformats.org/officeDocument/2006/relationships/hyperlink" Target="https://students.cs.byu.edu/~cs235ta/labs/L07-3dMaze/lab07_in_04.txt" TargetMode="External"/><Relationship Id="rId5" Type="http://schemas.openxmlformats.org/officeDocument/2006/relationships/hyperlink" Target="https://students.cs.byu.edu/~cs235ta/labs/L07-3dMaze/lab07_in_03.txt" TargetMode="External"/><Relationship Id="rId4" Type="http://schemas.openxmlformats.org/officeDocument/2006/relationships/hyperlink" Target="https://students.cs.byu.edu/~cs235ta/labs/L07-3dMaze/lab07_in_02.txt"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4"/>
          <p:cNvSpPr>
            <a:spLocks noGrp="1"/>
          </p:cNvSpPr>
          <p:nvPr>
            <p:ph type="subTitle" idx="1"/>
          </p:nvPr>
        </p:nvSpPr>
        <p:spPr/>
        <p:txBody>
          <a:bodyPr/>
          <a:lstStyle/>
          <a:p>
            <a:pPr eaLnBrk="1" hangingPunct="1"/>
            <a:r>
              <a:rPr lang="en-US" dirty="0" smtClean="0"/>
              <a:t>Lab 07 – 3D Maze</a:t>
            </a:r>
          </a:p>
        </p:txBody>
      </p:sp>
      <p:sp>
        <p:nvSpPr>
          <p:cNvPr id="5" name="Slide Number Placeholder 4"/>
          <p:cNvSpPr>
            <a:spLocks noGrp="1"/>
          </p:cNvSpPr>
          <p:nvPr>
            <p:ph type="sldNum" sz="quarter" idx="12"/>
          </p:nvPr>
        </p:nvSpPr>
        <p:spPr/>
        <p:txBody>
          <a:bodyPr/>
          <a:lstStyle/>
          <a:p>
            <a:pPr>
              <a:defRPr/>
            </a:pPr>
            <a:fld id="{A0C1462C-D640-45B3-901B-F425AA5C3674}" type="slidenum">
              <a:rPr lang="en-US" smtClean="0"/>
              <a:pPr>
                <a:defRPr/>
              </a:pPr>
              <a:t>1</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838200"/>
            <a:ext cx="4191000" cy="4191000"/>
          </a:xfrm>
          <a:prstGeom prst="rect">
            <a:avLst/>
          </a:prstGeom>
        </p:spPr>
      </p:pic>
    </p:spTree>
    <p:extLst>
      <p:ext uri="{BB962C8B-B14F-4D97-AF65-F5344CB8AC3E}">
        <p14:creationId xmlns:p14="http://schemas.microsoft.com/office/powerpoint/2010/main" val="3633278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Footer Placeholder 2"/>
          <p:cNvSpPr>
            <a:spLocks noGrp="1"/>
          </p:cNvSpPr>
          <p:nvPr>
            <p:ph type="ftr" sz="quarter" idx="11"/>
          </p:nvPr>
        </p:nvSpPr>
        <p:spPr/>
        <p:txBody>
          <a:bodyPr/>
          <a:lstStyle/>
          <a:p>
            <a:pPr>
              <a:defRPr/>
            </a:pPr>
            <a:r>
              <a:rPr lang="en-US" smtClean="0"/>
              <a:t>3D Maze</a:t>
            </a:r>
            <a:endParaRPr lang="en-US" dirty="0"/>
          </a:p>
        </p:txBody>
      </p:sp>
      <p:sp>
        <p:nvSpPr>
          <p:cNvPr id="4" name="Slide Number Placeholder 3"/>
          <p:cNvSpPr>
            <a:spLocks noGrp="1"/>
          </p:cNvSpPr>
          <p:nvPr>
            <p:ph type="sldNum" sz="quarter" idx="12"/>
          </p:nvPr>
        </p:nvSpPr>
        <p:spPr/>
        <p:txBody>
          <a:bodyPr/>
          <a:lstStyle/>
          <a:p>
            <a:pPr>
              <a:defRPr/>
            </a:pPr>
            <a:fld id="{F59D9B86-AB8B-404F-8D86-C97B35C4C67E}" type="slidenum">
              <a:rPr lang="en-US" smtClean="0"/>
              <a:pPr>
                <a:defRPr/>
              </a:pPr>
              <a:t>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46030494"/>
              </p:ext>
            </p:extLst>
          </p:nvPr>
        </p:nvGraphicFramePr>
        <p:xfrm>
          <a:off x="477838" y="1447800"/>
          <a:ext cx="8361362" cy="5181600"/>
        </p:xfrm>
        <a:graphic>
          <a:graphicData uri="http://schemas.openxmlformats.org/drawingml/2006/table">
            <a:tbl>
              <a:tblPr/>
              <a:tblGrid>
                <a:gridCol w="1030459"/>
                <a:gridCol w="7330903"/>
              </a:tblGrid>
              <a:tr h="0">
                <a:tc>
                  <a:txBody>
                    <a:bodyPr/>
                    <a:lstStyle/>
                    <a:p>
                      <a:pPr algn="ctr" fontAlgn="t"/>
                      <a:r>
                        <a:rPr lang="en-US" sz="1400" b="1" dirty="0" smtClean="0">
                          <a:solidFill>
                            <a:schemeClr val="bg1"/>
                          </a:solidFill>
                          <a:effectLst/>
                          <a:latin typeface="Consolas" panose="020B0609020204030204" pitchFamily="49" charset="0"/>
                        </a:rPr>
                        <a:t>Points</a:t>
                      </a:r>
                      <a:endParaRPr lang="en-US" sz="1400" b="1" dirty="0">
                        <a:solidFill>
                          <a:schemeClr val="bg1"/>
                        </a:solidFill>
                        <a:effectLst/>
                        <a:latin typeface="Consolas" panose="020B0609020204030204" pitchFamily="49" charset="0"/>
                      </a:endParaRP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fontAlgn="t"/>
                      <a:r>
                        <a:rPr lang="en-US" sz="1400" b="1" dirty="0" smtClean="0">
                          <a:solidFill>
                            <a:schemeClr val="bg1"/>
                          </a:solidFill>
                          <a:effectLst/>
                          <a:latin typeface="Consolas" panose="020B0609020204030204" pitchFamily="49" charset="0"/>
                        </a:rPr>
                        <a:t>Requirement (40 Points)</a:t>
                      </a:r>
                      <a:endParaRPr lang="en-US" sz="1400" b="1" dirty="0">
                        <a:solidFill>
                          <a:schemeClr val="bg1"/>
                        </a:solidFill>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0">
                <a:tc>
                  <a:txBody>
                    <a:bodyPr/>
                    <a:lstStyle/>
                    <a:p>
                      <a:pPr algn="ctr" fontAlgn="t"/>
                      <a:r>
                        <a:rPr lang="en-US" sz="1400" b="1" dirty="0" smtClean="0">
                          <a:effectLst/>
                          <a:latin typeface="Consolas" panose="020B0609020204030204" pitchFamily="49" charset="0"/>
                        </a:rPr>
                        <a:t>5</a:t>
                      </a:r>
                      <a:endParaRPr lang="en-US" sz="1400" b="1" dirty="0">
                        <a:effectLst/>
                        <a:latin typeface="Consolas" panose="020B0609020204030204" pitchFamily="49" charset="0"/>
                      </a:endParaRP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1" dirty="0" err="1" smtClean="0">
                          <a:effectLst/>
                          <a:latin typeface="Consolas" panose="020B0609020204030204" pitchFamily="49" charset="0"/>
                        </a:rPr>
                        <a:t>argv</a:t>
                      </a:r>
                      <a:r>
                        <a:rPr lang="en-US" sz="1400" b="1" dirty="0" smtClean="0">
                          <a:effectLst/>
                          <a:latin typeface="Consolas" panose="020B0609020204030204" pitchFamily="49" charset="0"/>
                        </a:rPr>
                        <a:t>[1] and </a:t>
                      </a:r>
                      <a:r>
                        <a:rPr lang="en-US" sz="1400" b="1" dirty="0" err="1" smtClean="0">
                          <a:effectLst/>
                          <a:latin typeface="Consolas" panose="020B0609020204030204" pitchFamily="49" charset="0"/>
                        </a:rPr>
                        <a:t>argv</a:t>
                      </a:r>
                      <a:r>
                        <a:rPr lang="en-US" sz="1400" b="1" dirty="0" smtClean="0">
                          <a:effectLst/>
                          <a:latin typeface="Consolas" panose="020B0609020204030204" pitchFamily="49" charset="0"/>
                        </a:rPr>
                        <a:t>[2] used for input / output streams respectively. </a:t>
                      </a:r>
                    </a:p>
                    <a:p>
                      <a:pPr algn="l" fontAlgn="t"/>
                      <a:r>
                        <a:rPr lang="en-US" sz="1400" b="1" dirty="0" smtClean="0">
                          <a:effectLst/>
                          <a:latin typeface="Consolas" panose="020B0609020204030204" pitchFamily="49" charset="0"/>
                        </a:rPr>
                        <a:t>No execution user interaction (i.e. system("pause"); or </a:t>
                      </a:r>
                      <a:r>
                        <a:rPr lang="en-US" sz="1400" b="1" dirty="0" err="1" smtClean="0">
                          <a:effectLst/>
                          <a:latin typeface="Consolas" panose="020B0609020204030204" pitchFamily="49" charset="0"/>
                        </a:rPr>
                        <a:t>getchr</a:t>
                      </a:r>
                      <a:r>
                        <a:rPr lang="en-US" sz="1400" b="1" dirty="0" smtClean="0">
                          <a:effectLst/>
                          <a:latin typeface="Consolas" panose="020B0609020204030204" pitchFamily="49" charset="0"/>
                        </a:rPr>
                        <a:t>();). </a:t>
                      </a:r>
                      <a:endParaRPr lang="en-US" sz="1400" b="1" dirty="0">
                        <a:effectLst/>
                        <a:latin typeface="Consolas" panose="020B0609020204030204" pitchFamily="49"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US" sz="1400" b="1" dirty="0" smtClean="0">
                          <a:effectLst/>
                          <a:latin typeface="Consolas" panose="020B0609020204030204" pitchFamily="49" charset="0"/>
                        </a:rPr>
                        <a:t>5</a:t>
                      </a:r>
                      <a:endParaRPr lang="en-US" sz="1400" b="1" dirty="0">
                        <a:effectLst/>
                        <a:latin typeface="Consolas" panose="020B0609020204030204" pitchFamily="49" charset="0"/>
                      </a:endParaRP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1" dirty="0">
                          <a:effectLst/>
                          <a:latin typeface="Consolas" panose="020B0609020204030204" pitchFamily="49" charset="0"/>
                        </a:rPr>
                        <a:t>A Maze class contains a dynamically sized 3-dimensional maze array as specified by the first line of the input file. The Maze class is derived from the abstract </a:t>
                      </a:r>
                      <a:r>
                        <a:rPr lang="en-US" sz="1400" b="1" u="none" strike="noStrike" dirty="0" err="1">
                          <a:solidFill>
                            <a:srgbClr val="428BCA"/>
                          </a:solidFill>
                          <a:effectLst/>
                          <a:latin typeface="Consolas" panose="020B0609020204030204" pitchFamily="49" charset="0"/>
                          <a:hlinkClick r:id="rId2"/>
                        </a:rPr>
                        <a:t>MazeInterface</a:t>
                      </a:r>
                      <a:r>
                        <a:rPr lang="en-US" sz="1400" b="1" dirty="0">
                          <a:effectLst/>
                          <a:latin typeface="Consolas" panose="020B0609020204030204" pitchFamily="49" charset="0"/>
                        </a:rPr>
                        <a:t> interface class.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US" sz="1400" b="1" dirty="0" smtClean="0">
                          <a:effectLst/>
                          <a:latin typeface="Consolas" panose="020B0609020204030204" pitchFamily="49" charset="0"/>
                        </a:rPr>
                        <a:t>5</a:t>
                      </a:r>
                      <a:endParaRPr lang="en-US" sz="1400" b="1" dirty="0">
                        <a:effectLst/>
                        <a:latin typeface="Consolas" panose="020B0609020204030204" pitchFamily="49" charset="0"/>
                      </a:endParaRP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1" dirty="0">
                          <a:effectLst/>
                          <a:latin typeface="Consolas" panose="020B0609020204030204" pitchFamily="49" charset="0"/>
                        </a:rPr>
                        <a:t>The Maze toString() function returns a formatted string of the maze (as described above.)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US" sz="1400" b="1" dirty="0" smtClean="0">
                          <a:effectLst/>
                          <a:latin typeface="Consolas" panose="020B0609020204030204" pitchFamily="49" charset="0"/>
                        </a:rPr>
                        <a:t>5</a:t>
                      </a:r>
                      <a:endParaRPr lang="en-US" sz="1400" b="1" dirty="0">
                        <a:effectLst/>
                        <a:latin typeface="Consolas" panose="020B0609020204030204" pitchFamily="49" charset="0"/>
                      </a:endParaRP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1" dirty="0" smtClean="0">
                          <a:effectLst/>
                          <a:latin typeface="Consolas" panose="020B0609020204030204" pitchFamily="49" charset="0"/>
                        </a:rPr>
                        <a:t>Backtracking used to correctly solve </a:t>
                      </a:r>
                      <a:r>
                        <a:rPr lang="en-US" sz="1400" b="1" dirty="0">
                          <a:effectLst/>
                          <a:latin typeface="Consolas" panose="020B0609020204030204" pitchFamily="49" charset="0"/>
                        </a:rPr>
                        <a:t>a 4 x 4 x 4 maze (</a:t>
                      </a:r>
                      <a:r>
                        <a:rPr lang="en-US" sz="1400" b="1" u="none" strike="noStrike" dirty="0">
                          <a:solidFill>
                            <a:srgbClr val="428BCA"/>
                          </a:solidFill>
                          <a:effectLst/>
                          <a:latin typeface="Consolas" panose="020B0609020204030204" pitchFamily="49" charset="0"/>
                          <a:hlinkClick r:id="rId3"/>
                        </a:rPr>
                        <a:t>lab07_in_01.txt</a:t>
                      </a:r>
                      <a:r>
                        <a:rPr lang="en-US" sz="1400" b="1" dirty="0">
                          <a:effectLst/>
                          <a:latin typeface="Consolas" panose="020B0609020204030204" pitchFamily="49" charset="0"/>
                        </a:rPr>
                        <a:t>).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US" sz="1400" b="1" dirty="0" smtClean="0">
                          <a:effectLst/>
                          <a:latin typeface="Consolas" panose="020B0609020204030204" pitchFamily="49" charset="0"/>
                        </a:rPr>
                        <a:t>5</a:t>
                      </a:r>
                      <a:endParaRPr lang="en-US" sz="1400" b="1" dirty="0">
                        <a:effectLst/>
                        <a:latin typeface="Consolas" panose="020B0609020204030204" pitchFamily="49" charset="0"/>
                      </a:endParaRP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1" dirty="0" smtClean="0">
                          <a:effectLst/>
                          <a:latin typeface="Consolas" panose="020B0609020204030204" pitchFamily="49" charset="0"/>
                        </a:rPr>
                        <a:t>Backtracking used to correctly solve a </a:t>
                      </a:r>
                      <a:r>
                        <a:rPr lang="en-US" sz="1400" b="1" dirty="0">
                          <a:effectLst/>
                          <a:latin typeface="Consolas" panose="020B0609020204030204" pitchFamily="49" charset="0"/>
                        </a:rPr>
                        <a:t>5 x 5 x 5 maze (</a:t>
                      </a:r>
                      <a:r>
                        <a:rPr lang="en-US" sz="1400" b="1" u="none" strike="noStrike" dirty="0">
                          <a:solidFill>
                            <a:srgbClr val="428BCA"/>
                          </a:solidFill>
                          <a:effectLst/>
                          <a:latin typeface="Consolas" panose="020B0609020204030204" pitchFamily="49" charset="0"/>
                          <a:hlinkClick r:id="rId4"/>
                        </a:rPr>
                        <a:t>lab07_in_02.txt</a:t>
                      </a:r>
                      <a:r>
                        <a:rPr lang="en-US" sz="1400" b="1" dirty="0">
                          <a:effectLst/>
                          <a:latin typeface="Consolas" panose="020B0609020204030204" pitchFamily="49" charset="0"/>
                        </a:rPr>
                        <a:t>).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US" sz="1400" b="1" dirty="0" smtClean="0">
                          <a:effectLst/>
                          <a:latin typeface="Consolas" panose="020B0609020204030204" pitchFamily="49" charset="0"/>
                        </a:rPr>
                        <a:t>5</a:t>
                      </a:r>
                      <a:endParaRPr lang="en-US" sz="1400" b="1" dirty="0">
                        <a:effectLst/>
                        <a:latin typeface="Consolas" panose="020B0609020204030204" pitchFamily="49" charset="0"/>
                      </a:endParaRP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1" dirty="0" smtClean="0">
                          <a:effectLst/>
                          <a:latin typeface="Consolas" panose="020B0609020204030204" pitchFamily="49" charset="0"/>
                        </a:rPr>
                        <a:t>Backtracking used to correctly solve a </a:t>
                      </a:r>
                      <a:r>
                        <a:rPr lang="en-US" sz="1400" b="1" dirty="0">
                          <a:effectLst/>
                          <a:latin typeface="Consolas" panose="020B0609020204030204" pitchFamily="49" charset="0"/>
                        </a:rPr>
                        <a:t>5 x 10 x 6 maze (</a:t>
                      </a:r>
                      <a:r>
                        <a:rPr lang="en-US" sz="1400" b="1" u="none" strike="noStrike" dirty="0">
                          <a:solidFill>
                            <a:srgbClr val="428BCA"/>
                          </a:solidFill>
                          <a:effectLst/>
                          <a:latin typeface="Consolas" panose="020B0609020204030204" pitchFamily="49" charset="0"/>
                          <a:hlinkClick r:id="rId5"/>
                        </a:rPr>
                        <a:t>lab07_in_03.txt</a:t>
                      </a:r>
                      <a:r>
                        <a:rPr lang="en-US" sz="1400" b="1" dirty="0">
                          <a:effectLst/>
                          <a:latin typeface="Consolas" panose="020B0609020204030204" pitchFamily="49" charset="0"/>
                        </a:rPr>
                        <a:t>).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0339">
                <a:tc>
                  <a:txBody>
                    <a:bodyPr/>
                    <a:lstStyle/>
                    <a:p>
                      <a:pPr algn="ctr" fontAlgn="t"/>
                      <a:r>
                        <a:rPr lang="en-US" sz="1400" b="1" dirty="0" smtClean="0">
                          <a:effectLst/>
                          <a:latin typeface="Consolas" panose="020B0609020204030204" pitchFamily="49" charset="0"/>
                        </a:rPr>
                        <a:t>5</a:t>
                      </a:r>
                      <a:endParaRPr lang="en-US" sz="1400" b="1" dirty="0">
                        <a:effectLst/>
                        <a:latin typeface="Consolas" panose="020B0609020204030204" pitchFamily="49" charset="0"/>
                      </a:endParaRP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1" dirty="0" smtClean="0">
                          <a:effectLst/>
                          <a:latin typeface="Consolas" panose="020B0609020204030204" pitchFamily="49" charset="0"/>
                        </a:rPr>
                        <a:t>Your Maze program uses backtracking to detect an </a:t>
                      </a:r>
                      <a:r>
                        <a:rPr lang="en-US" sz="1400" b="1" dirty="0">
                          <a:effectLst/>
                          <a:latin typeface="Consolas" panose="020B0609020204030204" pitchFamily="49" charset="0"/>
                        </a:rPr>
                        <a:t>unsolvable maze (</a:t>
                      </a:r>
                      <a:r>
                        <a:rPr lang="en-US" sz="1400" b="1" u="none" strike="noStrike" dirty="0">
                          <a:solidFill>
                            <a:srgbClr val="428BCA"/>
                          </a:solidFill>
                          <a:effectLst/>
                          <a:latin typeface="Consolas" panose="020B0609020204030204" pitchFamily="49" charset="0"/>
                          <a:hlinkClick r:id="rId6"/>
                        </a:rPr>
                        <a:t>lab07_in_04.txt</a:t>
                      </a:r>
                      <a:r>
                        <a:rPr lang="en-US" sz="1400" b="1" dirty="0">
                          <a:effectLst/>
                          <a:latin typeface="Consolas" panose="020B0609020204030204" pitchFamily="49" charset="0"/>
                        </a:rPr>
                        <a:t>).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fontAlgn="t"/>
                      <a:r>
                        <a:rPr lang="en-US" sz="1400" b="1" dirty="0" smtClean="0">
                          <a:effectLst/>
                          <a:latin typeface="Consolas" panose="020B0609020204030204" pitchFamily="49" charset="0"/>
                        </a:rPr>
                        <a:t>5</a:t>
                      </a:r>
                      <a:endParaRPr lang="en-US" sz="1400" b="1" dirty="0">
                        <a:effectLst/>
                        <a:latin typeface="Consolas" panose="020B0609020204030204" pitchFamily="49" charset="0"/>
                      </a:endParaRP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1" dirty="0">
                          <a:effectLst/>
                          <a:latin typeface="Consolas" panose="020B0609020204030204" pitchFamily="49" charset="0"/>
                        </a:rPr>
                        <a:t>BONUS: Your maze program outputs the solution path using 'L' for move left, 'R' for move right, 'U' for move up on the same layer, 'D' for move down on the same layer, 'I' for move to the next layer (layer + 1), and 'O' for move to the previous layer (layer - 1). In addition, 'E' indicates the exit point. (</a:t>
                      </a:r>
                      <a:r>
                        <a:rPr lang="en-US" sz="1400" b="1" u="none" strike="noStrike" dirty="0">
                          <a:solidFill>
                            <a:srgbClr val="428BCA"/>
                          </a:solidFill>
                          <a:effectLst/>
                          <a:latin typeface="Consolas" panose="020B0609020204030204" pitchFamily="49" charset="0"/>
                          <a:hlinkClick r:id="rId7"/>
                        </a:rPr>
                        <a:t>lab07_in_05.txt</a:t>
                      </a:r>
                      <a:r>
                        <a:rPr lang="en-US" sz="1400" b="1" dirty="0">
                          <a:effectLst/>
                          <a:latin typeface="Consolas" panose="020B0609020204030204" pitchFamily="49" charset="0"/>
                        </a:rPr>
                        <a:t>).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8911">
                <a:tc>
                  <a:txBody>
                    <a:bodyPr/>
                    <a:lstStyle/>
                    <a:p>
                      <a:pPr algn="ctr" fontAlgn="t"/>
                      <a:r>
                        <a:rPr lang="en-US" sz="1400" b="1" dirty="0" smtClean="0">
                          <a:effectLst/>
                          <a:latin typeface="Consolas" panose="020B0609020204030204" pitchFamily="49" charset="0"/>
                        </a:rPr>
                        <a:t>5</a:t>
                      </a:r>
                      <a:endParaRPr lang="en-US" sz="1400" b="1" dirty="0">
                        <a:effectLst/>
                        <a:latin typeface="Consolas" panose="020B0609020204030204" pitchFamily="49" charset="0"/>
                      </a:endParaRPr>
                    </a:p>
                  </a:txBody>
                  <a:tcPr marL="19524" marR="10169" marT="10169" marB="1016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1" dirty="0">
                          <a:effectLst/>
                          <a:latin typeface="Consolas" panose="020B0609020204030204" pitchFamily="49" charset="0"/>
                        </a:rPr>
                        <a:t>VS_MEM_CHECK macro is included in main to detect memory leaks. </a:t>
                      </a:r>
                      <a:br>
                        <a:rPr lang="en-US" sz="1400" b="1" dirty="0">
                          <a:effectLst/>
                          <a:latin typeface="Consolas" panose="020B0609020204030204" pitchFamily="49" charset="0"/>
                        </a:rPr>
                      </a:br>
                      <a:r>
                        <a:rPr lang="en-US" sz="1400" b="1" dirty="0">
                          <a:effectLst/>
                          <a:latin typeface="Consolas" panose="020B0609020204030204" pitchFamily="49" charset="0"/>
                        </a:rPr>
                        <a:t>No Memory leaks are reported. </a:t>
                      </a: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80077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76200"/>
            <a:ext cx="9033019"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5409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533239"/>
            <a:ext cx="1712119" cy="1725743"/>
          </a:xfrm>
          <a:prstGeom prst="rect">
            <a:avLst/>
          </a:prstGeom>
        </p:spPr>
      </p:pic>
      <p:sp>
        <p:nvSpPr>
          <p:cNvPr id="2" name="Title 1"/>
          <p:cNvSpPr>
            <a:spLocks noGrp="1"/>
          </p:cNvSpPr>
          <p:nvPr>
            <p:ph type="title"/>
          </p:nvPr>
        </p:nvSpPr>
        <p:spPr/>
        <p:txBody>
          <a:bodyPr/>
          <a:lstStyle/>
          <a:p>
            <a:r>
              <a:rPr lang="en-US" dirty="0" smtClean="0"/>
              <a:t>3D Maze</a:t>
            </a:r>
            <a:endParaRPr lang="en-US" dirty="0"/>
          </a:p>
        </p:txBody>
      </p:sp>
      <p:sp>
        <p:nvSpPr>
          <p:cNvPr id="4" name="Footer Placeholder 3"/>
          <p:cNvSpPr>
            <a:spLocks noGrp="1"/>
          </p:cNvSpPr>
          <p:nvPr>
            <p:ph type="ftr" sz="quarter" idx="11"/>
          </p:nvPr>
        </p:nvSpPr>
        <p:spPr/>
        <p:txBody>
          <a:bodyPr/>
          <a:lstStyle/>
          <a:p>
            <a:pPr>
              <a:defRPr/>
            </a:pPr>
            <a:r>
              <a:rPr lang="en-US" smtClean="0"/>
              <a:t>3D Maze</a:t>
            </a:r>
            <a:endParaRPr lang="en-US"/>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2</a:t>
            </a:fld>
            <a:endParaRPr lang="en-US" dirty="0"/>
          </a:p>
        </p:txBody>
      </p:sp>
      <p:sp>
        <p:nvSpPr>
          <p:cNvPr id="6" name="TextBox 5"/>
          <p:cNvSpPr txBox="1"/>
          <p:nvPr/>
        </p:nvSpPr>
        <p:spPr>
          <a:xfrm>
            <a:off x="555510" y="1371600"/>
            <a:ext cx="6324600" cy="1938992"/>
          </a:xfrm>
          <a:prstGeom prst="rect">
            <a:avLst/>
          </a:prstGeom>
          <a:noFill/>
        </p:spPr>
        <p:txBody>
          <a:bodyPr wrap="square" rtlCol="0">
            <a:spAutoFit/>
          </a:bodyPr>
          <a:lstStyle/>
          <a:p>
            <a:r>
              <a:rPr lang="en-US" sz="2400" b="1" dirty="0"/>
              <a:t>"Two SCUBA diving buddies have encountered a large, box-shaped storage facility inside the hull of the Heian </a:t>
            </a:r>
            <a:r>
              <a:rPr lang="en-US" sz="2400" b="1" dirty="0" err="1"/>
              <a:t>Maru</a:t>
            </a:r>
            <a:r>
              <a:rPr lang="en-US" sz="2400" b="1" dirty="0"/>
              <a:t>, a 512' submarine tender lying on the bottom of </a:t>
            </a:r>
            <a:r>
              <a:rPr lang="en-US" sz="2400" b="1" dirty="0" err="1"/>
              <a:t>Truk</a:t>
            </a:r>
            <a:r>
              <a:rPr lang="en-US" sz="2400" b="1" dirty="0"/>
              <a:t> Lagoon at 108</a:t>
            </a:r>
            <a:r>
              <a:rPr lang="en-US" sz="2400" b="1" dirty="0" smtClean="0"/>
              <a:t>'.</a:t>
            </a:r>
            <a:endParaRPr lang="en-US" sz="2400" dirty="0"/>
          </a:p>
        </p:txBody>
      </p:sp>
      <p:sp>
        <p:nvSpPr>
          <p:cNvPr id="7" name="TextBox 6"/>
          <p:cNvSpPr txBox="1"/>
          <p:nvPr/>
        </p:nvSpPr>
        <p:spPr>
          <a:xfrm>
            <a:off x="555510" y="3276600"/>
            <a:ext cx="7978890" cy="1938992"/>
          </a:xfrm>
          <a:prstGeom prst="rect">
            <a:avLst/>
          </a:prstGeom>
          <a:noFill/>
        </p:spPr>
        <p:txBody>
          <a:bodyPr wrap="square" rtlCol="0">
            <a:spAutoFit/>
          </a:bodyPr>
          <a:lstStyle/>
          <a:p>
            <a:r>
              <a:rPr lang="en-US" sz="2400" b="1" dirty="0" smtClean="0"/>
              <a:t>The </a:t>
            </a:r>
            <a:r>
              <a:rPr lang="en-US" sz="2400" b="1" dirty="0"/>
              <a:t>storage facility is composed of cells, some of which can be entered and some which cannot. The only exterior walls that are missing are on the front of the storage facility in the upper left corner, and on the rear of the storage facility in the lower right corner</a:t>
            </a:r>
            <a:r>
              <a:rPr lang="en-US" sz="2400" b="1" dirty="0" smtClean="0"/>
              <a:t>.</a:t>
            </a:r>
            <a:endParaRPr lang="en-US" sz="2400" dirty="0"/>
          </a:p>
        </p:txBody>
      </p:sp>
      <p:sp>
        <p:nvSpPr>
          <p:cNvPr id="8" name="TextBox 7"/>
          <p:cNvSpPr txBox="1"/>
          <p:nvPr/>
        </p:nvSpPr>
        <p:spPr>
          <a:xfrm>
            <a:off x="555510" y="5257324"/>
            <a:ext cx="7978890" cy="1200329"/>
          </a:xfrm>
          <a:prstGeom prst="rect">
            <a:avLst/>
          </a:prstGeom>
          <a:noFill/>
        </p:spPr>
        <p:txBody>
          <a:bodyPr wrap="square" rtlCol="0">
            <a:spAutoFit/>
          </a:bodyPr>
          <a:lstStyle/>
          <a:p>
            <a:pPr>
              <a:spcBef>
                <a:spcPts val="1200"/>
              </a:spcBef>
            </a:pPr>
            <a:r>
              <a:rPr lang="en-US" sz="2400" b="1" dirty="0" smtClean="0"/>
              <a:t>The </a:t>
            </a:r>
            <a:r>
              <a:rPr lang="en-US" sz="2400" b="1" dirty="0"/>
              <a:t>divers wish to determine a path through the storage facility. Use recursion to find a path through the maze or to prove that there is no path."</a:t>
            </a:r>
            <a:endParaRPr lang="en-US" sz="2400" dirty="0"/>
          </a:p>
        </p:txBody>
      </p:sp>
    </p:spTree>
    <p:extLst>
      <p:ext uri="{BB962C8B-B14F-4D97-AF65-F5344CB8AC3E}">
        <p14:creationId xmlns:p14="http://schemas.microsoft.com/office/powerpoint/2010/main" val="404002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Path through a Maze</a:t>
            </a:r>
          </a:p>
        </p:txBody>
      </p:sp>
      <p:sp>
        <p:nvSpPr>
          <p:cNvPr id="3" name="Content Placeholder 2"/>
          <p:cNvSpPr>
            <a:spLocks noGrp="1"/>
          </p:cNvSpPr>
          <p:nvPr>
            <p:ph sz="quarter" idx="1"/>
          </p:nvPr>
        </p:nvSpPr>
        <p:spPr/>
        <p:txBody>
          <a:bodyPr/>
          <a:lstStyle/>
          <a:p>
            <a:r>
              <a:rPr lang="en-US" dirty="0"/>
              <a:t>Problem</a:t>
            </a:r>
          </a:p>
          <a:p>
            <a:pPr lvl="1"/>
            <a:r>
              <a:rPr lang="en-US" dirty="0"/>
              <a:t>Use backtracking to find and display the path through a </a:t>
            </a:r>
            <a:r>
              <a:rPr lang="en-US" dirty="0" smtClean="0"/>
              <a:t>maze.</a:t>
            </a:r>
            <a:endParaRPr lang="en-US" dirty="0"/>
          </a:p>
          <a:p>
            <a:pPr lvl="1"/>
            <a:r>
              <a:rPr lang="en-US" dirty="0"/>
              <a:t>From each point in a maze you can move to the next cell in a horizontal or vertical direction if the cell is not </a:t>
            </a:r>
            <a:r>
              <a:rPr lang="en-US" dirty="0" smtClean="0"/>
              <a:t>blocked.</a:t>
            </a:r>
            <a:endParaRPr lang="en-US" dirty="0"/>
          </a:p>
          <a:p>
            <a:r>
              <a:rPr lang="en-US" dirty="0" smtClean="0"/>
              <a:t>Analysis</a:t>
            </a:r>
          </a:p>
          <a:p>
            <a:pPr lvl="1"/>
            <a:r>
              <a:rPr lang="en-US" dirty="0"/>
              <a:t>The maze will consist of </a:t>
            </a:r>
            <a:r>
              <a:rPr lang="en-US" dirty="0" smtClean="0"/>
              <a:t>an array </a:t>
            </a:r>
            <a:r>
              <a:rPr lang="en-US" dirty="0"/>
              <a:t>of </a:t>
            </a:r>
            <a:r>
              <a:rPr lang="en-US" dirty="0" smtClean="0"/>
              <a:t>cells.</a:t>
            </a:r>
            <a:endParaRPr lang="en-US" dirty="0"/>
          </a:p>
          <a:p>
            <a:pPr lvl="1"/>
            <a:r>
              <a:rPr lang="en-US" dirty="0"/>
              <a:t>The starting point is at the top left corner </a:t>
            </a:r>
            <a:r>
              <a:rPr lang="en-US" b="1" dirty="0" smtClean="0">
                <a:latin typeface="Consolas" panose="020B0609020204030204" pitchFamily="49" charset="0"/>
                <a:cs typeface="Consolas" panose="020B0609020204030204" pitchFamily="49" charset="0"/>
              </a:rPr>
              <a:t>maze[0</a:t>
            </a:r>
            <a:r>
              <a:rPr lang="en-US" b="1" dirty="0">
                <a:latin typeface="Consolas" panose="020B0609020204030204" pitchFamily="49" charset="0"/>
                <a:cs typeface="Consolas" panose="020B0609020204030204" pitchFamily="49" charset="0"/>
              </a:rPr>
              <a:t>][0</a:t>
            </a:r>
            <a:r>
              <a:rPr lang="en-US" b="1" dirty="0" smtClean="0">
                <a:latin typeface="Consolas" panose="020B0609020204030204" pitchFamily="49" charset="0"/>
                <a:cs typeface="Consolas" panose="020B0609020204030204" pitchFamily="49" charset="0"/>
              </a:rPr>
              <a:t>][0]</a:t>
            </a:r>
            <a:r>
              <a:rPr lang="en-US" dirty="0" smtClean="0"/>
              <a:t>.</a:t>
            </a:r>
            <a:endParaRPr lang="en-US" dirty="0"/>
          </a:p>
          <a:p>
            <a:pPr lvl="1"/>
            <a:r>
              <a:rPr lang="en-US" dirty="0"/>
              <a:t>The exit point is at the bottom right </a:t>
            </a:r>
            <a:r>
              <a:rPr lang="en-US" dirty="0" smtClean="0"/>
              <a:t>corner, that is</a:t>
            </a:r>
          </a:p>
          <a:p>
            <a:pPr marL="366713" lvl="1" indent="0">
              <a:buNone/>
            </a:pPr>
            <a:r>
              <a:rPr lang="en-US" dirty="0"/>
              <a:t>	</a:t>
            </a:r>
            <a:r>
              <a:rPr lang="en-US" b="1" dirty="0" smtClean="0">
                <a:latin typeface="Consolas" panose="020B0609020204030204" pitchFamily="49" charset="0"/>
                <a:cs typeface="Consolas" panose="020B0609020204030204" pitchFamily="49" charset="0"/>
              </a:rPr>
              <a:t>maze[HEIGHT </a:t>
            </a:r>
            <a:r>
              <a:rPr lang="en-US" b="1" dirty="0">
                <a:latin typeface="Consolas" panose="020B0609020204030204" pitchFamily="49" charset="0"/>
                <a:cs typeface="Consolas" panose="020B0609020204030204" pitchFamily="49" charset="0"/>
              </a:rPr>
              <a:t>- 1][WIDTH - 1</a:t>
            </a:r>
            <a:r>
              <a:rPr lang="en-US" b="1" dirty="0" smtClean="0">
                <a:latin typeface="Consolas" panose="020B0609020204030204" pitchFamily="49" charset="0"/>
                <a:cs typeface="Consolas" panose="020B0609020204030204" pitchFamily="49" charset="0"/>
              </a:rPr>
              <a:t>][LAYERS </a:t>
            </a:r>
            <a:r>
              <a:rPr lang="en-US" b="1" dirty="0">
                <a:latin typeface="Consolas" panose="020B0609020204030204" pitchFamily="49" charset="0"/>
                <a:cs typeface="Consolas" panose="020B0609020204030204" pitchFamily="49" charset="0"/>
              </a:rPr>
              <a:t>- 1]</a:t>
            </a:r>
            <a:r>
              <a:rPr lang="en-US" dirty="0" smtClean="0"/>
              <a:t>.</a:t>
            </a:r>
            <a:endParaRPr lang="en-US" dirty="0"/>
          </a:p>
          <a:p>
            <a:pPr lvl="1"/>
            <a:r>
              <a:rPr lang="en-US" dirty="0"/>
              <a:t>All cells on the path will </a:t>
            </a:r>
            <a:r>
              <a:rPr lang="en-US" dirty="0" smtClean="0"/>
              <a:t>have a </a:t>
            </a:r>
            <a:r>
              <a:rPr lang="en-US" dirty="0" smtClean="0">
                <a:solidFill>
                  <a:srgbClr val="FF0000"/>
                </a:solidFill>
              </a:rPr>
              <a:t>OPEN </a:t>
            </a:r>
            <a:r>
              <a:rPr lang="en-US" dirty="0" smtClean="0"/>
              <a:t>value.</a:t>
            </a:r>
            <a:endParaRPr lang="en-US" dirty="0"/>
          </a:p>
          <a:p>
            <a:pPr lvl="1"/>
            <a:r>
              <a:rPr lang="en-US" dirty="0"/>
              <a:t>All cells that represent barriers will </a:t>
            </a:r>
            <a:r>
              <a:rPr lang="en-US" dirty="0" smtClean="0"/>
              <a:t>have a </a:t>
            </a:r>
            <a:r>
              <a:rPr lang="en-US" dirty="0" smtClean="0">
                <a:solidFill>
                  <a:srgbClr val="FF0000"/>
                </a:solidFill>
              </a:rPr>
              <a:t>BLOCKED </a:t>
            </a:r>
            <a:r>
              <a:rPr lang="en-US" dirty="0" smtClean="0"/>
              <a:t>value.</a:t>
            </a:r>
            <a:endParaRPr lang="en-US" dirty="0"/>
          </a:p>
          <a:p>
            <a:pPr lvl="1"/>
            <a:r>
              <a:rPr lang="en-US" dirty="0"/>
              <a:t>Cells that we have visited will </a:t>
            </a:r>
            <a:r>
              <a:rPr lang="en-US" dirty="0" smtClean="0"/>
              <a:t>have a </a:t>
            </a:r>
            <a:r>
              <a:rPr lang="en-US" dirty="0" smtClean="0">
                <a:solidFill>
                  <a:srgbClr val="FF0000"/>
                </a:solidFill>
              </a:rPr>
              <a:t>TEMPORARY</a:t>
            </a:r>
            <a:r>
              <a:rPr lang="en-US" dirty="0" smtClean="0"/>
              <a:t> value.</a:t>
            </a:r>
            <a:endParaRPr lang="en-US" dirty="0"/>
          </a:p>
          <a:p>
            <a:pPr lvl="1"/>
            <a:r>
              <a:rPr lang="en-US" dirty="0"/>
              <a:t>If we find a </a:t>
            </a:r>
            <a:r>
              <a:rPr lang="en-US" dirty="0" smtClean="0"/>
              <a:t>path through the maze, the exit cell value will be </a:t>
            </a:r>
            <a:r>
              <a:rPr lang="en-US" dirty="0" smtClean="0">
                <a:solidFill>
                  <a:srgbClr val="FF0000"/>
                </a:solidFill>
              </a:rPr>
              <a:t>EXIT </a:t>
            </a:r>
            <a:r>
              <a:rPr lang="en-US" dirty="0" smtClean="0"/>
              <a:t>and all </a:t>
            </a:r>
            <a:r>
              <a:rPr lang="en-US" dirty="0"/>
              <a:t>cells on the path will </a:t>
            </a:r>
            <a:r>
              <a:rPr lang="en-US" dirty="0" smtClean="0"/>
              <a:t>have the </a:t>
            </a:r>
            <a:r>
              <a:rPr lang="en-US" dirty="0">
                <a:solidFill>
                  <a:srgbClr val="FF0000"/>
                </a:solidFill>
              </a:rPr>
              <a:t>PATH</a:t>
            </a:r>
            <a:r>
              <a:rPr lang="en-US" dirty="0"/>
              <a:t> </a:t>
            </a:r>
            <a:r>
              <a:rPr lang="en-US" dirty="0" smtClean="0"/>
              <a:t>value.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3D Maze</a:t>
            </a:r>
            <a:endParaRPr lang="en-US" dirty="0"/>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3</a:t>
            </a:fld>
            <a:endParaRPr lang="en-US" dirty="0"/>
          </a:p>
        </p:txBody>
      </p:sp>
    </p:spTree>
    <p:extLst>
      <p:ext uri="{BB962C8B-B14F-4D97-AF65-F5344CB8AC3E}">
        <p14:creationId xmlns:p14="http://schemas.microsoft.com/office/powerpoint/2010/main" val="79415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Maze Layout</a:t>
            </a:r>
            <a:endParaRPr lang="en-US" dirty="0"/>
          </a:p>
        </p:txBody>
      </p:sp>
      <p:sp>
        <p:nvSpPr>
          <p:cNvPr id="3" name="Content Placeholder 2"/>
          <p:cNvSpPr>
            <a:spLocks noGrp="1"/>
          </p:cNvSpPr>
          <p:nvPr>
            <p:ph sz="quarter" idx="1"/>
          </p:nvPr>
        </p:nvSpPr>
        <p:spPr>
          <a:xfrm>
            <a:off x="477078" y="1371600"/>
            <a:ext cx="8153400" cy="914400"/>
          </a:xfrm>
        </p:spPr>
        <p:txBody>
          <a:bodyPr/>
          <a:lstStyle/>
          <a:p>
            <a:r>
              <a:rPr lang="en-US" dirty="0"/>
              <a:t>The maze size is defined by height x width x layer as specified on the first line of the test </a:t>
            </a:r>
            <a:r>
              <a:rPr lang="en-US" dirty="0" smtClean="0"/>
              <a:t>file.</a:t>
            </a:r>
            <a:endParaRPr lang="en-US" dirty="0"/>
          </a:p>
        </p:txBody>
      </p:sp>
      <p:sp>
        <p:nvSpPr>
          <p:cNvPr id="4" name="Footer Placeholder 3"/>
          <p:cNvSpPr>
            <a:spLocks noGrp="1"/>
          </p:cNvSpPr>
          <p:nvPr>
            <p:ph type="ftr" sz="quarter" idx="11"/>
          </p:nvPr>
        </p:nvSpPr>
        <p:spPr/>
        <p:txBody>
          <a:bodyPr/>
          <a:lstStyle/>
          <a:p>
            <a:pPr>
              <a:defRPr/>
            </a:pPr>
            <a:r>
              <a:rPr lang="en-US" smtClean="0"/>
              <a:t>3D Maze</a:t>
            </a:r>
            <a:endParaRPr lang="en-US"/>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866030">
            <a:off x="1881790" y="2849039"/>
            <a:ext cx="1363980" cy="825939"/>
          </a:xfrm>
          <a:prstGeom prst="rect">
            <a:avLst/>
          </a:prstGeom>
        </p:spPr>
      </p:pic>
      <p:graphicFrame>
        <p:nvGraphicFramePr>
          <p:cNvPr id="7" name="Table 6"/>
          <p:cNvGraphicFramePr>
            <a:graphicFrameLocks noGrp="1"/>
          </p:cNvGraphicFramePr>
          <p:nvPr>
            <p:extLst/>
          </p:nvPr>
        </p:nvGraphicFramePr>
        <p:xfrm>
          <a:off x="4663440" y="4206240"/>
          <a:ext cx="2194560" cy="2194560"/>
        </p:xfrm>
        <a:graphic>
          <a:graphicData uri="http://schemas.openxmlformats.org/drawingml/2006/table">
            <a:tbl>
              <a:tblPr bandRow="1">
                <a:tableStyleId>{5C22544A-7EE6-4342-B048-85BDC9FD1C3A}</a:tableStyleId>
              </a:tblPr>
              <a:tblGrid>
                <a:gridCol w="548640"/>
                <a:gridCol w="548640"/>
                <a:gridCol w="548640"/>
                <a:gridCol w="548640"/>
              </a:tblGrid>
              <a:tr h="548640">
                <a:tc>
                  <a:txBody>
                    <a:bodyPr/>
                    <a:lstStyle/>
                    <a:p>
                      <a:pPr algn="ctr"/>
                      <a:r>
                        <a:rPr lang="en-US" sz="1000" b="1" dirty="0" smtClean="0">
                          <a:latin typeface="Consolas" panose="020B0609020204030204" pitchFamily="49" charset="0"/>
                          <a:cs typeface="Consolas" panose="020B0609020204030204" pitchFamily="49" charset="0"/>
                        </a:rPr>
                        <a:t>0,0,3</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0,1,3</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0,2,3</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0,3,3</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r>
                        <a:rPr lang="en-US" sz="1000" b="1" dirty="0" smtClean="0">
                          <a:latin typeface="Consolas" panose="020B0609020204030204" pitchFamily="49" charset="0"/>
                          <a:cs typeface="Consolas" panose="020B0609020204030204" pitchFamily="49" charset="0"/>
                        </a:rPr>
                        <a:t>1,0,3</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1,1,3</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1,2,3</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1,3,3</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r>
                        <a:rPr lang="en-US" sz="1000" b="1" dirty="0" smtClean="0">
                          <a:latin typeface="Consolas" panose="020B0609020204030204" pitchFamily="49" charset="0"/>
                          <a:cs typeface="Consolas" panose="020B0609020204030204" pitchFamily="49" charset="0"/>
                        </a:rPr>
                        <a:t>2,0,3</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2,1,3</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2,2,3</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2,3,3</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r>
                        <a:rPr lang="en-US" sz="1000" b="1" dirty="0" smtClean="0">
                          <a:latin typeface="Consolas" panose="020B0609020204030204" pitchFamily="49" charset="0"/>
                          <a:cs typeface="Consolas" panose="020B0609020204030204" pitchFamily="49" charset="0"/>
                        </a:rPr>
                        <a:t>3,0,3</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3,1,3</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3,2,3</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EXIT</a:t>
                      </a:r>
                    </a:p>
                    <a:p>
                      <a:pPr algn="ctr"/>
                      <a:r>
                        <a:rPr lang="en-US" sz="1000" b="1" dirty="0" smtClean="0">
                          <a:latin typeface="Consolas" panose="020B0609020204030204" pitchFamily="49" charset="0"/>
                          <a:cs typeface="Consolas" panose="020B0609020204030204" pitchFamily="49" charset="0"/>
                        </a:rPr>
                        <a:t>3,3,3</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8" name="Table 7"/>
          <p:cNvGraphicFramePr>
            <a:graphicFrameLocks noGrp="1"/>
          </p:cNvGraphicFramePr>
          <p:nvPr>
            <p:extLst/>
          </p:nvPr>
        </p:nvGraphicFramePr>
        <p:xfrm>
          <a:off x="4277360" y="3828626"/>
          <a:ext cx="2194560" cy="2194560"/>
        </p:xfrm>
        <a:graphic>
          <a:graphicData uri="http://schemas.openxmlformats.org/drawingml/2006/table">
            <a:tbl>
              <a:tblPr bandRow="1">
                <a:tableStyleId>{5C22544A-7EE6-4342-B048-85BDC9FD1C3A}</a:tableStyleId>
              </a:tblPr>
              <a:tblGrid>
                <a:gridCol w="548640"/>
                <a:gridCol w="548640"/>
                <a:gridCol w="548640"/>
                <a:gridCol w="548640"/>
              </a:tblGrid>
              <a:tr h="548640">
                <a:tc>
                  <a:txBody>
                    <a:bodyPr/>
                    <a:lstStyle/>
                    <a:p>
                      <a:pPr algn="ctr"/>
                      <a:r>
                        <a:rPr lang="en-US" sz="1000" b="1" dirty="0" smtClean="0">
                          <a:latin typeface="Consolas" panose="020B0609020204030204" pitchFamily="49" charset="0"/>
                          <a:cs typeface="Consolas" panose="020B0609020204030204" pitchFamily="49" charset="0"/>
                        </a:rPr>
                        <a:t>0,0,2</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0,1,2</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0,2,2</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0,3,2</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r>
                        <a:rPr lang="en-US" sz="1000" b="1" dirty="0" smtClean="0">
                          <a:latin typeface="Consolas" panose="020B0609020204030204" pitchFamily="49" charset="0"/>
                          <a:cs typeface="Consolas" panose="020B0609020204030204" pitchFamily="49" charset="0"/>
                        </a:rPr>
                        <a:t>1,0,2</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1,1,2</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1,2,2</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1,3,2</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r>
                        <a:rPr lang="en-US" sz="1000" b="1" dirty="0" smtClean="0">
                          <a:latin typeface="Consolas" panose="020B0609020204030204" pitchFamily="49" charset="0"/>
                          <a:cs typeface="Consolas" panose="020B0609020204030204" pitchFamily="49" charset="0"/>
                        </a:rPr>
                        <a:t>2,0,2</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2,1,2</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2,2,2</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2,3,2</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r>
                        <a:rPr lang="en-US" sz="1000" b="1" dirty="0" smtClean="0">
                          <a:latin typeface="Consolas" panose="020B0609020204030204" pitchFamily="49" charset="0"/>
                          <a:cs typeface="Consolas" panose="020B0609020204030204" pitchFamily="49" charset="0"/>
                        </a:rPr>
                        <a:t>3,0,2</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3,1,2</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3,2,2</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3,3,2</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nvPr>
        </p:nvGraphicFramePr>
        <p:xfrm>
          <a:off x="3891280" y="3451013"/>
          <a:ext cx="2194560" cy="2194560"/>
        </p:xfrm>
        <a:graphic>
          <a:graphicData uri="http://schemas.openxmlformats.org/drawingml/2006/table">
            <a:tbl>
              <a:tblPr bandRow="1">
                <a:tableStyleId>{5C22544A-7EE6-4342-B048-85BDC9FD1C3A}</a:tableStyleId>
              </a:tblPr>
              <a:tblGrid>
                <a:gridCol w="548640"/>
                <a:gridCol w="548640"/>
                <a:gridCol w="548640"/>
                <a:gridCol w="548640"/>
              </a:tblGrid>
              <a:tr h="548640">
                <a:tc>
                  <a:txBody>
                    <a:bodyPr/>
                    <a:lstStyle/>
                    <a:p>
                      <a:pPr algn="ctr"/>
                      <a:r>
                        <a:rPr lang="en-US" sz="1000" b="1" dirty="0" smtClean="0">
                          <a:latin typeface="Consolas" panose="020B0609020204030204" pitchFamily="49" charset="0"/>
                          <a:cs typeface="Consolas" panose="020B0609020204030204" pitchFamily="49" charset="0"/>
                        </a:rPr>
                        <a:t>0,0,1</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0,1,1</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0,2,1</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0,3,1</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r>
                        <a:rPr lang="en-US" sz="1000" b="1" dirty="0" smtClean="0">
                          <a:latin typeface="Consolas" panose="020B0609020204030204" pitchFamily="49" charset="0"/>
                          <a:cs typeface="Consolas" panose="020B0609020204030204" pitchFamily="49" charset="0"/>
                        </a:rPr>
                        <a:t>1,0,1</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1,1,1</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1,2,1</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1,3,1</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r>
                        <a:rPr lang="en-US" sz="1000" b="1" dirty="0" smtClean="0">
                          <a:latin typeface="Consolas" panose="020B0609020204030204" pitchFamily="49" charset="0"/>
                          <a:cs typeface="Consolas" panose="020B0609020204030204" pitchFamily="49" charset="0"/>
                        </a:rPr>
                        <a:t>2,0,1</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2,1,1</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2,2,1</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2,3,1</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r>
                        <a:rPr lang="en-US" sz="1000" b="1" dirty="0" smtClean="0">
                          <a:latin typeface="Consolas" panose="020B0609020204030204" pitchFamily="49" charset="0"/>
                          <a:cs typeface="Consolas" panose="020B0609020204030204" pitchFamily="49" charset="0"/>
                        </a:rPr>
                        <a:t>3,0,1</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3,1,1</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3,2,1</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3,3,1</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nvPr>
        </p:nvGraphicFramePr>
        <p:xfrm>
          <a:off x="3505200" y="3073400"/>
          <a:ext cx="2194560" cy="2194560"/>
        </p:xfrm>
        <a:graphic>
          <a:graphicData uri="http://schemas.openxmlformats.org/drawingml/2006/table">
            <a:tbl>
              <a:tblPr bandRow="1">
                <a:tableStyleId>{5C22544A-7EE6-4342-B048-85BDC9FD1C3A}</a:tableStyleId>
              </a:tblPr>
              <a:tblGrid>
                <a:gridCol w="548640"/>
                <a:gridCol w="548640"/>
                <a:gridCol w="548640"/>
                <a:gridCol w="548640"/>
              </a:tblGrid>
              <a:tr h="548640">
                <a:tc>
                  <a:txBody>
                    <a:bodyPr/>
                    <a:lstStyle/>
                    <a:p>
                      <a:pPr algn="ctr"/>
                      <a:r>
                        <a:rPr lang="en-US" sz="1000" b="1" dirty="0" smtClean="0">
                          <a:latin typeface="Consolas" panose="020B0609020204030204" pitchFamily="49" charset="0"/>
                          <a:cs typeface="Consolas" panose="020B0609020204030204" pitchFamily="49" charset="0"/>
                        </a:rPr>
                        <a:t>START</a:t>
                      </a:r>
                    </a:p>
                    <a:p>
                      <a:pPr algn="ctr"/>
                      <a:r>
                        <a:rPr lang="en-US" sz="1000" b="1" dirty="0" smtClean="0">
                          <a:latin typeface="Consolas" panose="020B0609020204030204" pitchFamily="49" charset="0"/>
                          <a:cs typeface="Consolas" panose="020B0609020204030204" pitchFamily="49" charset="0"/>
                        </a:rPr>
                        <a:t>0,0,0</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000" b="1" dirty="0" smtClean="0">
                          <a:latin typeface="Consolas" panose="020B0609020204030204" pitchFamily="49" charset="0"/>
                          <a:cs typeface="Consolas" panose="020B0609020204030204" pitchFamily="49" charset="0"/>
                        </a:rPr>
                        <a:t>0,1,0</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0,2,0</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0,3,0</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r>
                        <a:rPr lang="en-US" sz="1000" b="1" dirty="0" smtClean="0">
                          <a:latin typeface="Consolas" panose="020B0609020204030204" pitchFamily="49" charset="0"/>
                          <a:cs typeface="Consolas" panose="020B0609020204030204" pitchFamily="49" charset="0"/>
                        </a:rPr>
                        <a:t>1,0,0</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1,1,0</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1,2,0</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1,3,0</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r>
                        <a:rPr lang="en-US" sz="1000" b="1" dirty="0" smtClean="0">
                          <a:latin typeface="Consolas" panose="020B0609020204030204" pitchFamily="49" charset="0"/>
                          <a:cs typeface="Consolas" panose="020B0609020204030204" pitchFamily="49" charset="0"/>
                        </a:rPr>
                        <a:t>2,0,0</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2,1,0</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2,2,0</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2,3,0</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8640">
                <a:tc>
                  <a:txBody>
                    <a:bodyPr/>
                    <a:lstStyle/>
                    <a:p>
                      <a:pPr algn="ctr"/>
                      <a:r>
                        <a:rPr lang="en-US" sz="1000" b="1" dirty="0" smtClean="0">
                          <a:latin typeface="Consolas" panose="020B0609020204030204" pitchFamily="49" charset="0"/>
                          <a:cs typeface="Consolas" panose="020B0609020204030204" pitchFamily="49" charset="0"/>
                        </a:rPr>
                        <a:t>3,0,0</a:t>
                      </a:r>
                      <a:endParaRPr lang="en-US" sz="1000" b="1" dirty="0">
                        <a:latin typeface="Consolas" panose="020B0609020204030204" pitchFamily="49" charset="0"/>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3,1,0</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3,2,0</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000" b="1" dirty="0" smtClean="0">
                          <a:latin typeface="Consolas" panose="020B0609020204030204" pitchFamily="49" charset="0"/>
                          <a:cs typeface="Consolas" panose="020B0609020204030204" pitchFamily="49" charset="0"/>
                        </a:rPr>
                        <a:t>3,3,0</a:t>
                      </a:r>
                      <a:endParaRPr lang="en-US" sz="10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grpSp>
        <p:nvGrpSpPr>
          <p:cNvPr id="11" name="Group 10"/>
          <p:cNvGrpSpPr/>
          <p:nvPr/>
        </p:nvGrpSpPr>
        <p:grpSpPr>
          <a:xfrm>
            <a:off x="3505200" y="2617113"/>
            <a:ext cx="2209800" cy="430887"/>
            <a:chOff x="1524000" y="940713"/>
            <a:chExt cx="2209800" cy="430887"/>
          </a:xfrm>
        </p:grpSpPr>
        <p:sp>
          <p:nvSpPr>
            <p:cNvPr id="12" name="TextBox 11"/>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smtClean="0">
                  <a:latin typeface="Consolas" panose="020B0609020204030204" pitchFamily="49" charset="0"/>
                  <a:cs typeface="Consolas" panose="020B0609020204030204" pitchFamily="49" charset="0"/>
                </a:rPr>
                <a:t>Width</a:t>
              </a:r>
            </a:p>
            <a:p>
              <a:pPr algn="ctr"/>
              <a:r>
                <a:rPr lang="en-US" sz="1400" b="1" dirty="0" smtClean="0">
                  <a:latin typeface="Consolas" panose="020B0609020204030204" pitchFamily="49" charset="0"/>
                  <a:cs typeface="Consolas" panose="020B0609020204030204" pitchFamily="49" charset="0"/>
                </a:rPr>
                <a:t>Left       Right</a:t>
              </a:r>
              <a:endParaRPr lang="en-US" sz="1400" b="1" dirty="0">
                <a:latin typeface="Consolas" panose="020B0609020204030204" pitchFamily="49" charset="0"/>
                <a:cs typeface="Consolas" panose="020B0609020204030204" pitchFamily="49" charset="0"/>
              </a:endParaRPr>
            </a:p>
          </p:txBody>
        </p:sp>
        <p:cxnSp>
          <p:nvCxnSpPr>
            <p:cNvPr id="13" name="Straight Arrow Connector 12"/>
            <p:cNvCxnSpPr/>
            <p:nvPr/>
          </p:nvCxnSpPr>
          <p:spPr>
            <a:xfrm>
              <a:off x="3429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524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16200000">
            <a:off x="2107659" y="3922866"/>
            <a:ext cx="2209800" cy="430887"/>
            <a:chOff x="1524000" y="940713"/>
            <a:chExt cx="2209800" cy="430887"/>
          </a:xfrm>
        </p:grpSpPr>
        <p:sp>
          <p:nvSpPr>
            <p:cNvPr id="16" name="TextBox 15"/>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smtClean="0">
                  <a:latin typeface="Consolas" panose="020B0609020204030204" pitchFamily="49" charset="0"/>
                  <a:cs typeface="Consolas" panose="020B0609020204030204" pitchFamily="49" charset="0"/>
                </a:rPr>
                <a:t>Height</a:t>
              </a:r>
            </a:p>
            <a:p>
              <a:pPr algn="ctr"/>
              <a:r>
                <a:rPr lang="en-US" sz="1400" b="1" dirty="0" smtClean="0">
                  <a:latin typeface="Consolas" panose="020B0609020204030204" pitchFamily="49" charset="0"/>
                  <a:cs typeface="Consolas" panose="020B0609020204030204" pitchFamily="49" charset="0"/>
                </a:rPr>
                <a:t>Down         Up</a:t>
              </a:r>
              <a:endParaRPr lang="en-US" sz="1400" b="1" dirty="0">
                <a:latin typeface="Consolas" panose="020B0609020204030204" pitchFamily="49" charset="0"/>
                <a:cs typeface="Consolas" panose="020B0609020204030204" pitchFamily="49" charset="0"/>
              </a:endParaRPr>
            </a:p>
          </p:txBody>
        </p:sp>
        <p:cxnSp>
          <p:nvCxnSpPr>
            <p:cNvPr id="17" name="Straight Arrow Connector 16"/>
            <p:cNvCxnSpPr/>
            <p:nvPr/>
          </p:nvCxnSpPr>
          <p:spPr>
            <a:xfrm>
              <a:off x="3429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524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2703651">
            <a:off x="5592603" y="3279856"/>
            <a:ext cx="1750976" cy="430887"/>
            <a:chOff x="1754224" y="940713"/>
            <a:chExt cx="1750976" cy="430887"/>
          </a:xfrm>
        </p:grpSpPr>
        <p:sp>
          <p:nvSpPr>
            <p:cNvPr id="20" name="TextBox 19"/>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smtClean="0">
                  <a:latin typeface="Consolas" panose="020B0609020204030204" pitchFamily="49" charset="0"/>
                  <a:cs typeface="Consolas" panose="020B0609020204030204" pitchFamily="49" charset="0"/>
                </a:rPr>
                <a:t>Layer</a:t>
              </a:r>
            </a:p>
            <a:p>
              <a:pPr algn="ctr"/>
              <a:r>
                <a:rPr lang="en-US" sz="1400" b="1" dirty="0" smtClean="0">
                  <a:latin typeface="Consolas" panose="020B0609020204030204" pitchFamily="49" charset="0"/>
                  <a:cs typeface="Consolas" panose="020B0609020204030204" pitchFamily="49" charset="0"/>
                </a:rPr>
                <a:t>Out    IN</a:t>
              </a:r>
              <a:endParaRPr lang="en-US" sz="1400" b="1" dirty="0">
                <a:latin typeface="Consolas" panose="020B0609020204030204" pitchFamily="49" charset="0"/>
                <a:cs typeface="Consolas" panose="020B0609020204030204" pitchFamily="49" charset="0"/>
              </a:endParaRPr>
            </a:p>
          </p:txBody>
        </p:sp>
        <p:cxnSp>
          <p:nvCxnSpPr>
            <p:cNvPr id="21" name="Straight Arrow Connector 20"/>
            <p:cNvCxnSpPr/>
            <p:nvPr/>
          </p:nvCxnSpPr>
          <p:spPr>
            <a:xfrm>
              <a:off x="3124492"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829092"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46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out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outVertical)">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Maze Layout</a:t>
            </a:r>
            <a:endParaRPr lang="en-US" dirty="0"/>
          </a:p>
        </p:txBody>
      </p:sp>
      <p:sp>
        <p:nvSpPr>
          <p:cNvPr id="3" name="Content Placeholder 2"/>
          <p:cNvSpPr>
            <a:spLocks noGrp="1"/>
          </p:cNvSpPr>
          <p:nvPr>
            <p:ph sz="quarter" idx="1"/>
          </p:nvPr>
        </p:nvSpPr>
        <p:spPr>
          <a:xfrm>
            <a:off x="477078" y="1371600"/>
            <a:ext cx="8153400" cy="914400"/>
          </a:xfrm>
        </p:spPr>
        <p:txBody>
          <a:bodyPr/>
          <a:lstStyle/>
          <a:p>
            <a:r>
              <a:rPr lang="en-US" dirty="0"/>
              <a:t>The maze size is defined by height x width x layer as specified on the first line of the test </a:t>
            </a:r>
            <a:r>
              <a:rPr lang="en-US" dirty="0" smtClean="0"/>
              <a:t>file.</a:t>
            </a:r>
            <a:endParaRPr lang="en-US" dirty="0"/>
          </a:p>
        </p:txBody>
      </p:sp>
      <p:sp>
        <p:nvSpPr>
          <p:cNvPr id="4" name="Footer Placeholder 3"/>
          <p:cNvSpPr>
            <a:spLocks noGrp="1"/>
          </p:cNvSpPr>
          <p:nvPr>
            <p:ph type="ftr" sz="quarter" idx="11"/>
          </p:nvPr>
        </p:nvSpPr>
        <p:spPr/>
        <p:txBody>
          <a:bodyPr/>
          <a:lstStyle/>
          <a:p>
            <a:pPr>
              <a:defRPr/>
            </a:pPr>
            <a:r>
              <a:rPr lang="en-US" smtClean="0"/>
              <a:t>3D Maze</a:t>
            </a:r>
            <a:endParaRPr lang="en-US"/>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866030">
            <a:off x="1881790" y="2849039"/>
            <a:ext cx="1363980" cy="825939"/>
          </a:xfrm>
          <a:prstGeom prst="rect">
            <a:avLst/>
          </a:prstGeom>
        </p:spPr>
      </p:pic>
      <p:grpSp>
        <p:nvGrpSpPr>
          <p:cNvPr id="11" name="Group 10"/>
          <p:cNvGrpSpPr/>
          <p:nvPr/>
        </p:nvGrpSpPr>
        <p:grpSpPr>
          <a:xfrm>
            <a:off x="3505200" y="2617113"/>
            <a:ext cx="2209800" cy="430887"/>
            <a:chOff x="1524000" y="940713"/>
            <a:chExt cx="2209800" cy="430887"/>
          </a:xfrm>
        </p:grpSpPr>
        <p:sp>
          <p:nvSpPr>
            <p:cNvPr id="12" name="TextBox 11"/>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smtClean="0">
                  <a:latin typeface="Consolas" panose="020B0609020204030204" pitchFamily="49" charset="0"/>
                  <a:cs typeface="Consolas" panose="020B0609020204030204" pitchFamily="49" charset="0"/>
                </a:rPr>
                <a:t>Width</a:t>
              </a:r>
            </a:p>
            <a:p>
              <a:pPr algn="ctr"/>
              <a:r>
                <a:rPr lang="en-US" sz="1400" b="1" dirty="0" smtClean="0">
                  <a:latin typeface="Consolas" panose="020B0609020204030204" pitchFamily="49" charset="0"/>
                  <a:cs typeface="Consolas" panose="020B0609020204030204" pitchFamily="49" charset="0"/>
                </a:rPr>
                <a:t>Left       Right</a:t>
              </a:r>
              <a:endParaRPr lang="en-US" sz="1400" b="1" dirty="0">
                <a:latin typeface="Consolas" panose="020B0609020204030204" pitchFamily="49" charset="0"/>
                <a:cs typeface="Consolas" panose="020B0609020204030204" pitchFamily="49" charset="0"/>
              </a:endParaRPr>
            </a:p>
          </p:txBody>
        </p:sp>
        <p:cxnSp>
          <p:nvCxnSpPr>
            <p:cNvPr id="13" name="Straight Arrow Connector 12"/>
            <p:cNvCxnSpPr/>
            <p:nvPr/>
          </p:nvCxnSpPr>
          <p:spPr>
            <a:xfrm>
              <a:off x="3429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524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16200000">
            <a:off x="2107659" y="3922866"/>
            <a:ext cx="2209800" cy="430887"/>
            <a:chOff x="1524000" y="940713"/>
            <a:chExt cx="2209800" cy="430887"/>
          </a:xfrm>
        </p:grpSpPr>
        <p:sp>
          <p:nvSpPr>
            <p:cNvPr id="16" name="TextBox 15"/>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smtClean="0">
                  <a:latin typeface="Consolas" panose="020B0609020204030204" pitchFamily="49" charset="0"/>
                  <a:cs typeface="Consolas" panose="020B0609020204030204" pitchFamily="49" charset="0"/>
                </a:rPr>
                <a:t>Height</a:t>
              </a:r>
            </a:p>
            <a:p>
              <a:pPr algn="ctr"/>
              <a:r>
                <a:rPr lang="en-US" sz="1400" b="1" dirty="0" smtClean="0">
                  <a:latin typeface="Consolas" panose="020B0609020204030204" pitchFamily="49" charset="0"/>
                  <a:cs typeface="Consolas" panose="020B0609020204030204" pitchFamily="49" charset="0"/>
                </a:rPr>
                <a:t>Down         Up</a:t>
              </a:r>
              <a:endParaRPr lang="en-US" sz="1400" b="1" dirty="0">
                <a:latin typeface="Consolas" panose="020B0609020204030204" pitchFamily="49" charset="0"/>
                <a:cs typeface="Consolas" panose="020B0609020204030204" pitchFamily="49" charset="0"/>
              </a:endParaRPr>
            </a:p>
          </p:txBody>
        </p:sp>
        <p:cxnSp>
          <p:nvCxnSpPr>
            <p:cNvPr id="17" name="Straight Arrow Connector 16"/>
            <p:cNvCxnSpPr/>
            <p:nvPr/>
          </p:nvCxnSpPr>
          <p:spPr>
            <a:xfrm>
              <a:off x="3429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524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2703651">
            <a:off x="5592603" y="3279856"/>
            <a:ext cx="1750976" cy="430887"/>
            <a:chOff x="1754224" y="940713"/>
            <a:chExt cx="1750976" cy="430887"/>
          </a:xfrm>
        </p:grpSpPr>
        <p:sp>
          <p:nvSpPr>
            <p:cNvPr id="20" name="TextBox 19"/>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smtClean="0">
                  <a:latin typeface="Consolas" panose="020B0609020204030204" pitchFamily="49" charset="0"/>
                  <a:cs typeface="Consolas" panose="020B0609020204030204" pitchFamily="49" charset="0"/>
                </a:rPr>
                <a:t>Layer</a:t>
              </a:r>
            </a:p>
            <a:p>
              <a:pPr algn="ctr"/>
              <a:r>
                <a:rPr lang="en-US" sz="1400" b="1" dirty="0" smtClean="0">
                  <a:latin typeface="Consolas" panose="020B0609020204030204" pitchFamily="49" charset="0"/>
                  <a:cs typeface="Consolas" panose="020B0609020204030204" pitchFamily="49" charset="0"/>
                </a:rPr>
                <a:t>Out    IN</a:t>
              </a:r>
              <a:endParaRPr lang="en-US" sz="1400" b="1" dirty="0">
                <a:latin typeface="Consolas" panose="020B0609020204030204" pitchFamily="49" charset="0"/>
                <a:cs typeface="Consolas" panose="020B0609020204030204" pitchFamily="49" charset="0"/>
              </a:endParaRPr>
            </a:p>
          </p:txBody>
        </p:sp>
        <p:cxnSp>
          <p:nvCxnSpPr>
            <p:cNvPr id="21" name="Straight Arrow Connector 20"/>
            <p:cNvCxnSpPr/>
            <p:nvPr/>
          </p:nvCxnSpPr>
          <p:spPr>
            <a:xfrm>
              <a:off x="3124492"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829092"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7" name="Table 6"/>
          <p:cNvGraphicFramePr>
            <a:graphicFrameLocks noGrp="1"/>
          </p:cNvGraphicFramePr>
          <p:nvPr>
            <p:extLst/>
          </p:nvPr>
        </p:nvGraphicFramePr>
        <p:xfrm>
          <a:off x="4663440" y="4206240"/>
          <a:ext cx="2194560" cy="2194560"/>
        </p:xfrm>
        <a:graphic>
          <a:graphicData uri="http://schemas.openxmlformats.org/drawingml/2006/table">
            <a:tbl>
              <a:tblPr bandRow="1">
                <a:tableStyleId>{5C22544A-7EE6-4342-B048-85BDC9FD1C3A}</a:tableStyleId>
              </a:tblPr>
              <a:tblGrid>
                <a:gridCol w="548640"/>
                <a:gridCol w="548640"/>
                <a:gridCol w="548640"/>
                <a:gridCol w="548640"/>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(Exit)</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r>
            </a:tbl>
          </a:graphicData>
        </a:graphic>
      </p:graphicFrame>
      <p:graphicFrame>
        <p:nvGraphicFramePr>
          <p:cNvPr id="8" name="Table 7"/>
          <p:cNvGraphicFramePr>
            <a:graphicFrameLocks noGrp="1"/>
          </p:cNvGraphicFramePr>
          <p:nvPr>
            <p:extLst/>
          </p:nvPr>
        </p:nvGraphicFramePr>
        <p:xfrm>
          <a:off x="4277360" y="3828626"/>
          <a:ext cx="2194560" cy="2194560"/>
        </p:xfrm>
        <a:graphic>
          <a:graphicData uri="http://schemas.openxmlformats.org/drawingml/2006/table">
            <a:tbl>
              <a:tblPr bandRow="1">
                <a:tableStyleId>{5C22544A-7EE6-4342-B048-85BDC9FD1C3A}</a:tableStyleId>
              </a:tblPr>
              <a:tblGrid>
                <a:gridCol w="548640"/>
                <a:gridCol w="548640"/>
                <a:gridCol w="548640"/>
                <a:gridCol w="548640"/>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9" name="Table 8"/>
          <p:cNvGraphicFramePr>
            <a:graphicFrameLocks noGrp="1"/>
          </p:cNvGraphicFramePr>
          <p:nvPr>
            <p:extLst/>
          </p:nvPr>
        </p:nvGraphicFramePr>
        <p:xfrm>
          <a:off x="3891280" y="3451013"/>
          <a:ext cx="2194560" cy="2194560"/>
        </p:xfrm>
        <a:graphic>
          <a:graphicData uri="http://schemas.openxmlformats.org/drawingml/2006/table">
            <a:tbl>
              <a:tblPr bandRow="1">
                <a:tableStyleId>{5C22544A-7EE6-4342-B048-85BDC9FD1C3A}</a:tableStyleId>
              </a:tblPr>
              <a:tblGrid>
                <a:gridCol w="548640"/>
                <a:gridCol w="548640"/>
                <a:gridCol w="548640"/>
                <a:gridCol w="548640"/>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10" name="Table 9"/>
          <p:cNvGraphicFramePr>
            <a:graphicFrameLocks noGrp="1"/>
          </p:cNvGraphicFramePr>
          <p:nvPr>
            <p:extLst/>
          </p:nvPr>
        </p:nvGraphicFramePr>
        <p:xfrm>
          <a:off x="3505200" y="3073400"/>
          <a:ext cx="2194560" cy="2194560"/>
        </p:xfrm>
        <a:graphic>
          <a:graphicData uri="http://schemas.openxmlformats.org/drawingml/2006/table">
            <a:tbl>
              <a:tblPr bandRow="1">
                <a:tableStyleId>{5C22544A-7EE6-4342-B048-85BDC9FD1C3A}</a:tableStyleId>
              </a:tblPr>
              <a:tblGrid>
                <a:gridCol w="548640"/>
                <a:gridCol w="548640"/>
                <a:gridCol w="548640"/>
                <a:gridCol w="548640"/>
              </a:tblGrid>
              <a:tr h="548640">
                <a:tc>
                  <a:txBody>
                    <a:bodyPr/>
                    <a:lstStyle/>
                    <a:p>
                      <a:pPr algn="ctr"/>
                      <a:r>
                        <a:rPr lang="en-US" sz="1400" b="1" dirty="0" smtClean="0">
                          <a:latin typeface="Consolas" panose="020B0609020204030204" pitchFamily="49" charset="0"/>
                          <a:cs typeface="Consolas" panose="020B0609020204030204" pitchFamily="49" charset="0"/>
                        </a:rPr>
                        <a:t>0</a:t>
                      </a:r>
                    </a:p>
                    <a:p>
                      <a:pPr algn="ctr"/>
                      <a:r>
                        <a:rPr lang="en-US" sz="800" b="1" dirty="0" smtClean="0">
                          <a:latin typeface="Consolas" panose="020B0609020204030204" pitchFamily="49" charset="0"/>
                          <a:cs typeface="Consolas" panose="020B0609020204030204" pitchFamily="49" charset="0"/>
                        </a:rPr>
                        <a:t>(START)</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b="1" dirty="0" smtClean="0">
                          <a:latin typeface="Consolas" panose="020B0609020204030204" pitchFamily="49" charset="0"/>
                          <a:cs typeface="Consolas" panose="020B0609020204030204" pitchFamily="49" charset="0"/>
                        </a:rPr>
                        <a:t>0</a:t>
                      </a:r>
                    </a:p>
                    <a:p>
                      <a:pPr algn="ctr"/>
                      <a:r>
                        <a:rPr lang="en-US" sz="800" b="1" dirty="0" smtClean="0">
                          <a:latin typeface="Consolas" panose="020B0609020204030204" pitchFamily="49" charset="0"/>
                          <a:cs typeface="Consolas" panose="020B0609020204030204" pitchFamily="49" charset="0"/>
                        </a:rPr>
                        <a:t>(Open)</a:t>
                      </a:r>
                      <a:endParaRPr lang="en-US" sz="8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1" dirty="0" smtClean="0">
                          <a:latin typeface="Consolas" panose="020B0609020204030204" pitchFamily="49" charset="0"/>
                          <a:cs typeface="Consolas" panose="020B0609020204030204" pitchFamily="49" charset="0"/>
                        </a:rPr>
                        <a:t>1</a:t>
                      </a:r>
                    </a:p>
                    <a:p>
                      <a:pPr algn="ctr"/>
                      <a:r>
                        <a:rPr lang="en-US" sz="800" b="1" dirty="0" smtClean="0">
                          <a:latin typeface="Consolas" panose="020B0609020204030204" pitchFamily="49" charset="0"/>
                          <a:cs typeface="Consolas" panose="020B0609020204030204" pitchFamily="49" charset="0"/>
                        </a:rPr>
                        <a:t>(Blocked)</a:t>
                      </a:r>
                      <a:endParaRPr lang="en-US" sz="8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1" dirty="0" smtClean="0">
                          <a:latin typeface="Consolas" panose="020B0609020204030204" pitchFamily="49" charset="0"/>
                          <a:cs typeface="Consolas" panose="020B0609020204030204" pitchFamily="49" charset="0"/>
                        </a:rPr>
                        <a:t>1</a:t>
                      </a:r>
                    </a:p>
                    <a:p>
                      <a:pPr algn="ctr"/>
                      <a:r>
                        <a:rPr lang="en-US" sz="800" b="1" dirty="0" smtClean="0">
                          <a:latin typeface="Consolas" panose="020B0609020204030204" pitchFamily="49" charset="0"/>
                          <a:cs typeface="Consolas" panose="020B0609020204030204" pitchFamily="49" charset="0"/>
                        </a:rPr>
                        <a:t>(Blocked)</a:t>
                      </a:r>
                      <a:endParaRPr lang="en-US" sz="8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1" dirty="0" smtClean="0">
                          <a:latin typeface="Consolas" panose="020B0609020204030204" pitchFamily="49" charset="0"/>
                          <a:cs typeface="Consolas" panose="020B0609020204030204" pitchFamily="49" charset="0"/>
                        </a:rPr>
                        <a:t>1</a:t>
                      </a:r>
                    </a:p>
                    <a:p>
                      <a:pPr algn="ctr"/>
                      <a:r>
                        <a:rPr lang="en-US" sz="800" b="1" dirty="0" smtClean="0">
                          <a:latin typeface="Consolas" panose="020B0609020204030204" pitchFamily="49" charset="0"/>
                          <a:cs typeface="Consolas" panose="020B0609020204030204" pitchFamily="49" charset="0"/>
                        </a:rPr>
                        <a:t>(Blocked)</a:t>
                      </a:r>
                      <a:endParaRPr lang="en-US" sz="8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spTree>
    <p:extLst>
      <p:ext uri="{BB962C8B-B14F-4D97-AF65-F5344CB8AC3E}">
        <p14:creationId xmlns:p14="http://schemas.microsoft.com/office/powerpoint/2010/main" val="592338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Maze Layout (Bonus)</a:t>
            </a:r>
            <a:endParaRPr lang="en-US" dirty="0"/>
          </a:p>
        </p:txBody>
      </p:sp>
      <p:sp>
        <p:nvSpPr>
          <p:cNvPr id="3" name="Content Placeholder 2"/>
          <p:cNvSpPr>
            <a:spLocks noGrp="1"/>
          </p:cNvSpPr>
          <p:nvPr>
            <p:ph sz="quarter" idx="1"/>
          </p:nvPr>
        </p:nvSpPr>
        <p:spPr>
          <a:xfrm>
            <a:off x="477078" y="1371600"/>
            <a:ext cx="8153400" cy="914400"/>
          </a:xfrm>
        </p:spPr>
        <p:txBody>
          <a:bodyPr/>
          <a:lstStyle/>
          <a:p>
            <a:r>
              <a:rPr lang="en-US" dirty="0"/>
              <a:t>M</a:t>
            </a:r>
            <a:r>
              <a:rPr lang="en-US" dirty="0" smtClean="0"/>
              <a:t>aze values tell which way to proceed thru the maze ("L", "R", "U", "D", "I", or "O".)</a:t>
            </a:r>
            <a:endParaRPr lang="en-US" dirty="0"/>
          </a:p>
        </p:txBody>
      </p:sp>
      <p:sp>
        <p:nvSpPr>
          <p:cNvPr id="4" name="Footer Placeholder 3"/>
          <p:cNvSpPr>
            <a:spLocks noGrp="1"/>
          </p:cNvSpPr>
          <p:nvPr>
            <p:ph type="ftr" sz="quarter" idx="11"/>
          </p:nvPr>
        </p:nvSpPr>
        <p:spPr/>
        <p:txBody>
          <a:bodyPr/>
          <a:lstStyle/>
          <a:p>
            <a:pPr>
              <a:defRPr/>
            </a:pPr>
            <a:r>
              <a:rPr lang="en-US" smtClean="0"/>
              <a:t>3D Maze</a:t>
            </a:r>
            <a:endParaRPr lang="en-US"/>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866030">
            <a:off x="1881790" y="2849039"/>
            <a:ext cx="1363980" cy="825939"/>
          </a:xfrm>
          <a:prstGeom prst="rect">
            <a:avLst/>
          </a:prstGeom>
        </p:spPr>
      </p:pic>
      <p:grpSp>
        <p:nvGrpSpPr>
          <p:cNvPr id="11" name="Group 10"/>
          <p:cNvGrpSpPr/>
          <p:nvPr/>
        </p:nvGrpSpPr>
        <p:grpSpPr>
          <a:xfrm>
            <a:off x="3505200" y="2617113"/>
            <a:ext cx="2209800" cy="430887"/>
            <a:chOff x="1524000" y="940713"/>
            <a:chExt cx="2209800" cy="430887"/>
          </a:xfrm>
        </p:grpSpPr>
        <p:sp>
          <p:nvSpPr>
            <p:cNvPr id="12" name="TextBox 11"/>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smtClean="0">
                  <a:latin typeface="Consolas" panose="020B0609020204030204" pitchFamily="49" charset="0"/>
                  <a:cs typeface="Consolas" panose="020B0609020204030204" pitchFamily="49" charset="0"/>
                </a:rPr>
                <a:t>Width</a:t>
              </a:r>
            </a:p>
            <a:p>
              <a:pPr algn="ctr"/>
              <a:r>
                <a:rPr lang="en-US" sz="1400" b="1" dirty="0" smtClean="0">
                  <a:latin typeface="Consolas" panose="020B0609020204030204" pitchFamily="49" charset="0"/>
                  <a:cs typeface="Consolas" panose="020B0609020204030204" pitchFamily="49" charset="0"/>
                </a:rPr>
                <a:t>Left       Right</a:t>
              </a:r>
              <a:endParaRPr lang="en-US" sz="1400" b="1" dirty="0">
                <a:latin typeface="Consolas" panose="020B0609020204030204" pitchFamily="49" charset="0"/>
                <a:cs typeface="Consolas" panose="020B0609020204030204" pitchFamily="49" charset="0"/>
              </a:endParaRPr>
            </a:p>
          </p:txBody>
        </p:sp>
        <p:cxnSp>
          <p:nvCxnSpPr>
            <p:cNvPr id="13" name="Straight Arrow Connector 12"/>
            <p:cNvCxnSpPr/>
            <p:nvPr/>
          </p:nvCxnSpPr>
          <p:spPr>
            <a:xfrm>
              <a:off x="3429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524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16200000">
            <a:off x="2107659" y="3922866"/>
            <a:ext cx="2209800" cy="430887"/>
            <a:chOff x="1524000" y="940713"/>
            <a:chExt cx="2209800" cy="430887"/>
          </a:xfrm>
        </p:grpSpPr>
        <p:sp>
          <p:nvSpPr>
            <p:cNvPr id="16" name="TextBox 15"/>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smtClean="0">
                  <a:latin typeface="Consolas" panose="020B0609020204030204" pitchFamily="49" charset="0"/>
                  <a:cs typeface="Consolas" panose="020B0609020204030204" pitchFamily="49" charset="0"/>
                </a:rPr>
                <a:t>Height</a:t>
              </a:r>
            </a:p>
            <a:p>
              <a:pPr algn="ctr"/>
              <a:r>
                <a:rPr lang="en-US" sz="1400" b="1" dirty="0" smtClean="0">
                  <a:latin typeface="Consolas" panose="020B0609020204030204" pitchFamily="49" charset="0"/>
                  <a:cs typeface="Consolas" panose="020B0609020204030204" pitchFamily="49" charset="0"/>
                </a:rPr>
                <a:t>Down         Up</a:t>
              </a:r>
              <a:endParaRPr lang="en-US" sz="1400" b="1" dirty="0">
                <a:latin typeface="Consolas" panose="020B0609020204030204" pitchFamily="49" charset="0"/>
                <a:cs typeface="Consolas" panose="020B0609020204030204" pitchFamily="49" charset="0"/>
              </a:endParaRPr>
            </a:p>
          </p:txBody>
        </p:sp>
        <p:cxnSp>
          <p:nvCxnSpPr>
            <p:cNvPr id="17" name="Straight Arrow Connector 16"/>
            <p:cNvCxnSpPr/>
            <p:nvPr/>
          </p:nvCxnSpPr>
          <p:spPr>
            <a:xfrm>
              <a:off x="3429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524000"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rot="2703651">
            <a:off x="5592603" y="3279856"/>
            <a:ext cx="1750976" cy="430887"/>
            <a:chOff x="1754224" y="940713"/>
            <a:chExt cx="1750976" cy="430887"/>
          </a:xfrm>
        </p:grpSpPr>
        <p:sp>
          <p:nvSpPr>
            <p:cNvPr id="20" name="TextBox 19"/>
            <p:cNvSpPr txBox="1"/>
            <p:nvPr/>
          </p:nvSpPr>
          <p:spPr>
            <a:xfrm>
              <a:off x="1754224" y="940713"/>
              <a:ext cx="1750976" cy="430887"/>
            </a:xfrm>
            <a:prstGeom prst="rect">
              <a:avLst/>
            </a:prstGeom>
            <a:noFill/>
          </p:spPr>
          <p:txBody>
            <a:bodyPr wrap="square" lIns="0" tIns="0" rIns="0" bIns="0" rtlCol="0">
              <a:spAutoFit/>
            </a:bodyPr>
            <a:lstStyle/>
            <a:p>
              <a:pPr algn="ctr"/>
              <a:r>
                <a:rPr lang="en-US" sz="1400" b="1" dirty="0" smtClean="0">
                  <a:latin typeface="Consolas" panose="020B0609020204030204" pitchFamily="49" charset="0"/>
                  <a:cs typeface="Consolas" panose="020B0609020204030204" pitchFamily="49" charset="0"/>
                </a:rPr>
                <a:t>Layer</a:t>
              </a:r>
            </a:p>
            <a:p>
              <a:pPr algn="ctr"/>
              <a:r>
                <a:rPr lang="en-US" sz="1400" b="1" dirty="0" smtClean="0">
                  <a:latin typeface="Consolas" panose="020B0609020204030204" pitchFamily="49" charset="0"/>
                  <a:cs typeface="Consolas" panose="020B0609020204030204" pitchFamily="49" charset="0"/>
                </a:rPr>
                <a:t>Out    IN</a:t>
              </a:r>
              <a:endParaRPr lang="en-US" sz="1400" b="1" dirty="0">
                <a:latin typeface="Consolas" panose="020B0609020204030204" pitchFamily="49" charset="0"/>
                <a:cs typeface="Consolas" panose="020B0609020204030204" pitchFamily="49" charset="0"/>
              </a:endParaRPr>
            </a:p>
          </p:txBody>
        </p:sp>
        <p:cxnSp>
          <p:nvCxnSpPr>
            <p:cNvPr id="21" name="Straight Arrow Connector 20"/>
            <p:cNvCxnSpPr/>
            <p:nvPr/>
          </p:nvCxnSpPr>
          <p:spPr>
            <a:xfrm>
              <a:off x="3124492"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829092" y="1285672"/>
              <a:ext cx="304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7" name="Table 6"/>
          <p:cNvGraphicFramePr>
            <a:graphicFrameLocks noGrp="1"/>
          </p:cNvGraphicFramePr>
          <p:nvPr>
            <p:extLst/>
          </p:nvPr>
        </p:nvGraphicFramePr>
        <p:xfrm>
          <a:off x="4663440" y="4206240"/>
          <a:ext cx="2194560" cy="2194560"/>
        </p:xfrm>
        <a:graphic>
          <a:graphicData uri="http://schemas.openxmlformats.org/drawingml/2006/table">
            <a:tbl>
              <a:tblPr bandRow="1">
                <a:tableStyleId>{5C22544A-7EE6-4342-B048-85BDC9FD1C3A}</a:tableStyleId>
              </a:tblPr>
              <a:tblGrid>
                <a:gridCol w="548640"/>
                <a:gridCol w="548640"/>
                <a:gridCol w="548640"/>
                <a:gridCol w="548640"/>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(Down)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(Down)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(Down)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(Right)</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(Right)</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(Exit)</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8" name="Table 7"/>
          <p:cNvGraphicFramePr>
            <a:graphicFrameLocks noGrp="1"/>
          </p:cNvGraphicFramePr>
          <p:nvPr>
            <p:extLst/>
          </p:nvPr>
        </p:nvGraphicFramePr>
        <p:xfrm>
          <a:off x="4277360" y="3828626"/>
          <a:ext cx="2194560" cy="2194560"/>
        </p:xfrm>
        <a:graphic>
          <a:graphicData uri="http://schemas.openxmlformats.org/drawingml/2006/table">
            <a:tbl>
              <a:tblPr bandRow="1">
                <a:tableStyleId>{5C22544A-7EE6-4342-B048-85BDC9FD1C3A}</a:tableStyleId>
              </a:tblPr>
              <a:tblGrid>
                <a:gridCol w="548640"/>
                <a:gridCol w="548640"/>
                <a:gridCol w="548640"/>
                <a:gridCol w="548640"/>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(Right)</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(In)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9" name="Table 8"/>
          <p:cNvGraphicFramePr>
            <a:graphicFrameLocks noGrp="1"/>
          </p:cNvGraphicFramePr>
          <p:nvPr>
            <p:extLst/>
          </p:nvPr>
        </p:nvGraphicFramePr>
        <p:xfrm>
          <a:off x="3891280" y="3451013"/>
          <a:ext cx="2194560" cy="2194560"/>
        </p:xfrm>
        <a:graphic>
          <a:graphicData uri="http://schemas.openxmlformats.org/drawingml/2006/table">
            <a:tbl>
              <a:tblPr bandRow="1">
                <a:tableStyleId>{5C22544A-7EE6-4342-B048-85BDC9FD1C3A}</a:tableStyleId>
              </a:tblPr>
              <a:tblGrid>
                <a:gridCol w="548640"/>
                <a:gridCol w="548640"/>
                <a:gridCol w="548640"/>
                <a:gridCol w="548640"/>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(In)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(Left)</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(Left)</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graphicFrame>
        <p:nvGraphicFramePr>
          <p:cNvPr id="10" name="Table 9"/>
          <p:cNvGraphicFramePr>
            <a:graphicFrameLocks noGrp="1"/>
          </p:cNvGraphicFramePr>
          <p:nvPr>
            <p:extLst/>
          </p:nvPr>
        </p:nvGraphicFramePr>
        <p:xfrm>
          <a:off x="3505200" y="3073400"/>
          <a:ext cx="2194560" cy="2194560"/>
        </p:xfrm>
        <a:graphic>
          <a:graphicData uri="http://schemas.openxmlformats.org/drawingml/2006/table">
            <a:tbl>
              <a:tblPr bandRow="1">
                <a:tableStyleId>{5C22544A-7EE6-4342-B048-85BDC9FD1C3A}</a:tableStyleId>
              </a:tblPr>
              <a:tblGrid>
                <a:gridCol w="548640"/>
                <a:gridCol w="548640"/>
                <a:gridCol w="548640"/>
                <a:gridCol w="548640"/>
              </a:tblGrid>
              <a:tr h="548640">
                <a:tc>
                  <a:txBody>
                    <a:bodyPr/>
                    <a:lstStyle/>
                    <a:p>
                      <a:pPr algn="ctr"/>
                      <a:r>
                        <a:rPr lang="en-US" sz="1400" b="1" dirty="0" smtClean="0">
                          <a:latin typeface="Consolas" panose="020B0609020204030204" pitchFamily="49" charset="0"/>
                          <a:cs typeface="Consolas" panose="020B0609020204030204" pitchFamily="49" charset="0"/>
                        </a:rPr>
                        <a:t>R</a:t>
                      </a:r>
                    </a:p>
                    <a:p>
                      <a:pPr algn="ctr"/>
                      <a:r>
                        <a:rPr lang="en-US" sz="800" b="1" dirty="0" smtClean="0">
                          <a:latin typeface="Consolas" panose="020B0609020204030204" pitchFamily="49" charset="0"/>
                          <a:cs typeface="Consolas" panose="020B0609020204030204" pitchFamily="49" charset="0"/>
                        </a:rPr>
                        <a:t>(Right)</a:t>
                      </a: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400" b="1" dirty="0" smtClean="0">
                          <a:latin typeface="Consolas" panose="020B0609020204030204" pitchFamily="49" charset="0"/>
                          <a:cs typeface="Consolas" panose="020B0609020204030204" pitchFamily="49" charset="0"/>
                        </a:rPr>
                        <a:t>R</a:t>
                      </a:r>
                    </a:p>
                    <a:p>
                      <a:pPr algn="ctr"/>
                      <a:r>
                        <a:rPr lang="en-US" sz="800" b="1" dirty="0" smtClean="0">
                          <a:latin typeface="Consolas" panose="020B0609020204030204" pitchFamily="49" charset="0"/>
                          <a:cs typeface="Consolas" panose="020B0609020204030204" pitchFamily="49" charset="0"/>
                        </a:rPr>
                        <a:t>(Right)</a:t>
                      </a:r>
                      <a:endParaRPr lang="en-US" sz="8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(In)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1" dirty="0" smtClean="0">
                          <a:latin typeface="Consolas" panose="020B0609020204030204" pitchFamily="49" charset="0"/>
                          <a:cs typeface="Consolas" panose="020B0609020204030204" pitchFamily="49" charset="0"/>
                        </a:rPr>
                        <a:t>1</a:t>
                      </a:r>
                    </a:p>
                    <a:p>
                      <a:pPr algn="ctr"/>
                      <a:r>
                        <a:rPr lang="en-US" sz="800" b="1" dirty="0" smtClean="0">
                          <a:latin typeface="Consolas" panose="020B0609020204030204" pitchFamily="49" charset="0"/>
                          <a:cs typeface="Consolas" panose="020B0609020204030204" pitchFamily="49" charset="0"/>
                        </a:rPr>
                        <a:t>(Blocked)</a:t>
                      </a:r>
                      <a:endParaRPr lang="en-US" sz="8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1" dirty="0" smtClean="0">
                          <a:latin typeface="Consolas" panose="020B0609020204030204" pitchFamily="49" charset="0"/>
                          <a:cs typeface="Consolas" panose="020B0609020204030204" pitchFamily="49" charset="0"/>
                        </a:rPr>
                        <a:t>1</a:t>
                      </a:r>
                    </a:p>
                    <a:p>
                      <a:pPr algn="ctr"/>
                      <a:r>
                        <a:rPr lang="en-US" sz="800" b="1" dirty="0" smtClean="0">
                          <a:latin typeface="Consolas" panose="020B0609020204030204" pitchFamily="49" charset="0"/>
                          <a:cs typeface="Consolas" panose="020B0609020204030204" pitchFamily="49" charset="0"/>
                        </a:rPr>
                        <a:t>(Blocked)</a:t>
                      </a:r>
                      <a:endParaRPr lang="en-US" sz="8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(Open)</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400" b="1" dirty="0" smtClean="0">
                          <a:latin typeface="Consolas" panose="020B0609020204030204" pitchFamily="49" charset="0"/>
                          <a:cs typeface="Consolas" panose="020B0609020204030204" pitchFamily="49" charset="0"/>
                        </a:rPr>
                        <a:t>1</a:t>
                      </a:r>
                    </a:p>
                    <a:p>
                      <a:pPr algn="ctr"/>
                      <a:r>
                        <a:rPr lang="en-US" sz="800" b="1" dirty="0" smtClean="0">
                          <a:latin typeface="Consolas" panose="020B0609020204030204" pitchFamily="49" charset="0"/>
                          <a:cs typeface="Consolas" panose="020B0609020204030204" pitchFamily="49" charset="0"/>
                        </a:rPr>
                        <a:t>(Blocked)</a:t>
                      </a:r>
                      <a:endParaRPr lang="en-US" sz="800" b="1"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(Blocked)</a:t>
                      </a:r>
                      <a:endPar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spTree>
    <p:extLst>
      <p:ext uri="{BB962C8B-B14F-4D97-AF65-F5344CB8AC3E}">
        <p14:creationId xmlns:p14="http://schemas.microsoft.com/office/powerpoint/2010/main" val="3841777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Arrays</a:t>
            </a:r>
            <a:endParaRPr lang="en-US" dirty="0"/>
          </a:p>
        </p:txBody>
      </p:sp>
      <p:sp>
        <p:nvSpPr>
          <p:cNvPr id="3" name="Content Placeholder 2"/>
          <p:cNvSpPr>
            <a:spLocks noGrp="1"/>
          </p:cNvSpPr>
          <p:nvPr>
            <p:ph sz="quarter" idx="1"/>
          </p:nvPr>
        </p:nvSpPr>
        <p:spPr>
          <a:xfrm>
            <a:off x="477078" y="1371600"/>
            <a:ext cx="8153400" cy="1143000"/>
          </a:xfrm>
        </p:spPr>
        <p:txBody>
          <a:bodyPr/>
          <a:lstStyle/>
          <a:p>
            <a:r>
              <a:rPr lang="en-US" dirty="0"/>
              <a:t>A dynamic array is basically an array of pointers to arrays. A 2 dimensional dynamic array is </a:t>
            </a:r>
            <a:r>
              <a:rPr lang="en-US" dirty="0" smtClean="0"/>
              <a:t>created/deleted </a:t>
            </a:r>
            <a:r>
              <a:rPr lang="en-US" dirty="0"/>
              <a:t>using a loop as </a:t>
            </a:r>
            <a:r>
              <a:rPr lang="en-US" dirty="0" smtClean="0"/>
              <a:t>follows:</a:t>
            </a:r>
            <a:endParaRPr lang="en-US" dirty="0"/>
          </a:p>
        </p:txBody>
      </p:sp>
      <p:sp>
        <p:nvSpPr>
          <p:cNvPr id="4" name="Footer Placeholder 3"/>
          <p:cNvSpPr>
            <a:spLocks noGrp="1"/>
          </p:cNvSpPr>
          <p:nvPr>
            <p:ph type="ftr" sz="quarter" idx="11"/>
          </p:nvPr>
        </p:nvSpPr>
        <p:spPr/>
        <p:txBody>
          <a:bodyPr/>
          <a:lstStyle/>
          <a:p>
            <a:pPr>
              <a:defRPr/>
            </a:pPr>
            <a:r>
              <a:rPr lang="en-US" smtClean="0"/>
              <a:t>3D Maze</a:t>
            </a:r>
            <a:endParaRPr lang="en-US"/>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7</a:t>
            </a:fld>
            <a:endParaRPr lang="en-US" dirty="0"/>
          </a:p>
        </p:txBody>
      </p:sp>
      <p:grpSp>
        <p:nvGrpSpPr>
          <p:cNvPr id="9" name="Group 8"/>
          <p:cNvGrpSpPr/>
          <p:nvPr/>
        </p:nvGrpSpPr>
        <p:grpSpPr>
          <a:xfrm>
            <a:off x="838200" y="2743200"/>
            <a:ext cx="7162800" cy="2031325"/>
            <a:chOff x="838200" y="2743200"/>
            <a:chExt cx="7162800" cy="2031325"/>
          </a:xfrm>
        </p:grpSpPr>
        <p:sp>
          <p:nvSpPr>
            <p:cNvPr id="6" name="TextBox 5"/>
            <p:cNvSpPr txBox="1"/>
            <p:nvPr/>
          </p:nvSpPr>
          <p:spPr>
            <a:xfrm>
              <a:off x="838200" y="2743200"/>
              <a:ext cx="4800600" cy="2031325"/>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int height = 10;</a:t>
              </a:r>
            </a:p>
            <a:p>
              <a:r>
                <a:rPr lang="en-US" b="1" dirty="0">
                  <a:latin typeface="Consolas" panose="020B0609020204030204" pitchFamily="49" charset="0"/>
                  <a:cs typeface="Consolas" panose="020B0609020204030204" pitchFamily="49" charset="0"/>
                </a:rPr>
                <a:t>int width = 10;</a:t>
              </a:r>
            </a:p>
            <a:p>
              <a:r>
                <a:rPr lang="en-US" b="1" dirty="0">
                  <a:latin typeface="Consolas" panose="020B0609020204030204" pitchFamily="49" charset="0"/>
                  <a:cs typeface="Consolas" panose="020B0609020204030204" pitchFamily="49" charset="0"/>
                </a:rPr>
                <a:t>int **</a:t>
              </a:r>
              <a:r>
                <a:rPr lang="en-US" b="1" dirty="0" err="1">
                  <a:latin typeface="Consolas" panose="020B0609020204030204" pitchFamily="49" charset="0"/>
                  <a:cs typeface="Consolas" panose="020B0609020204030204" pitchFamily="49" charset="0"/>
                </a:rPr>
                <a:t>myArray</a:t>
              </a:r>
              <a:r>
                <a:rPr lang="en-US" b="1" dirty="0">
                  <a:latin typeface="Consolas" panose="020B0609020204030204" pitchFamily="49" charset="0"/>
                  <a:cs typeface="Consolas" panose="020B0609020204030204" pitchFamily="49" charset="0"/>
                </a:rPr>
                <a:t> = new int*[height];</a:t>
              </a:r>
            </a:p>
            <a:p>
              <a:r>
                <a:rPr lang="en-US" b="1" dirty="0">
                  <a:latin typeface="Consolas" panose="020B0609020204030204" pitchFamily="49" charset="0"/>
                  <a:cs typeface="Consolas" panose="020B0609020204030204" pitchFamily="49" charset="0"/>
                </a:rPr>
                <a:t>for(int </a:t>
              </a:r>
              <a:r>
                <a:rPr lang="en-US" b="1" dirty="0" err="1">
                  <a:latin typeface="Consolas" panose="020B0609020204030204" pitchFamily="49" charset="0"/>
                  <a:cs typeface="Consolas" panose="020B0609020204030204" pitchFamily="49" charset="0"/>
                </a:rPr>
                <a:t>i</a:t>
              </a:r>
              <a:r>
                <a:rPr lang="en-US" b="1" dirty="0">
                  <a:latin typeface="Consolas" panose="020B0609020204030204" pitchFamily="49" charset="0"/>
                  <a:cs typeface="Consolas" panose="020B0609020204030204" pitchFamily="49" charset="0"/>
                </a:rPr>
                <a:t> = 0; </a:t>
              </a:r>
              <a:r>
                <a:rPr lang="en-US" b="1" dirty="0" err="1">
                  <a:latin typeface="Consolas" panose="020B0609020204030204" pitchFamily="49" charset="0"/>
                  <a:cs typeface="Consolas" panose="020B0609020204030204" pitchFamily="49" charset="0"/>
                </a:rPr>
                <a:t>i</a:t>
              </a:r>
              <a:r>
                <a:rPr lang="en-US" b="1" dirty="0">
                  <a:latin typeface="Consolas" panose="020B0609020204030204" pitchFamily="49" charset="0"/>
                  <a:cs typeface="Consolas" panose="020B0609020204030204" pitchFamily="49" charset="0"/>
                </a:rPr>
                <a:t> &lt; height; ++</a:t>
              </a:r>
              <a:r>
                <a:rPr lang="en-US" b="1" dirty="0" err="1">
                  <a:latin typeface="Consolas" panose="020B0609020204030204" pitchFamily="49" charset="0"/>
                  <a:cs typeface="Consolas" panose="020B0609020204030204" pitchFamily="49" charset="0"/>
                </a:rPr>
                <a:t>i</a:t>
              </a:r>
              <a:r>
                <a:rPr lang="en-US" b="1"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a:t>
              </a:r>
            </a:p>
            <a:p>
              <a:r>
                <a:rPr lang="en-US" b="1" dirty="0" smtClean="0">
                  <a:latin typeface="Consolas" panose="020B0609020204030204" pitchFamily="49" charset="0"/>
                  <a:cs typeface="Consolas" panose="020B0609020204030204" pitchFamily="49" charset="0"/>
                </a:rPr>
                <a:t>   </a:t>
              </a:r>
              <a:r>
                <a:rPr lang="en-US" b="1" dirty="0" err="1" smtClean="0">
                  <a:latin typeface="Consolas" panose="020B0609020204030204" pitchFamily="49" charset="0"/>
                  <a:cs typeface="Consolas" panose="020B0609020204030204" pitchFamily="49" charset="0"/>
                </a:rPr>
                <a:t>myArray</a:t>
              </a:r>
              <a:r>
                <a:rPr lang="en-US" b="1" dirty="0" smtClean="0">
                  <a:latin typeface="Consolas" panose="020B0609020204030204" pitchFamily="49" charset="0"/>
                  <a:cs typeface="Consolas" panose="020B0609020204030204" pitchFamily="49" charset="0"/>
                </a:rPr>
                <a:t>[</a:t>
              </a:r>
              <a:r>
                <a:rPr lang="en-US" b="1" dirty="0" err="1" smtClean="0">
                  <a:latin typeface="Consolas" panose="020B0609020204030204" pitchFamily="49" charset="0"/>
                  <a:cs typeface="Consolas" panose="020B0609020204030204" pitchFamily="49" charset="0"/>
                </a:rPr>
                <a:t>i</a:t>
              </a:r>
              <a:r>
                <a:rPr lang="en-US" b="1" dirty="0">
                  <a:latin typeface="Consolas" panose="020B0609020204030204" pitchFamily="49" charset="0"/>
                  <a:cs typeface="Consolas" panose="020B0609020204030204" pitchFamily="49" charset="0"/>
                </a:rPr>
                <a:t>] = new int[width];</a:t>
              </a:r>
            </a:p>
            <a:p>
              <a:r>
                <a:rPr lang="en-US" b="1" dirty="0">
                  <a:latin typeface="Consolas" panose="020B0609020204030204" pitchFamily="49" charset="0"/>
                  <a:cs typeface="Consolas" panose="020B0609020204030204" pitchFamily="49" charset="0"/>
                </a:rPr>
                <a:t>}</a:t>
              </a:r>
            </a:p>
          </p:txBody>
        </p:sp>
        <p:sp>
          <p:nvSpPr>
            <p:cNvPr id="8" name="TextBox 7"/>
            <p:cNvSpPr txBox="1"/>
            <p:nvPr/>
          </p:nvSpPr>
          <p:spPr>
            <a:xfrm>
              <a:off x="5715000" y="3200400"/>
              <a:ext cx="2286000" cy="369332"/>
            </a:xfrm>
            <a:prstGeom prst="rect">
              <a:avLst/>
            </a:prstGeom>
            <a:noFill/>
          </p:spPr>
          <p:txBody>
            <a:bodyPr wrap="square" rtlCol="0">
              <a:spAutoFit/>
            </a:bodyPr>
            <a:lstStyle/>
            <a:p>
              <a:r>
                <a:rPr lang="en-US" b="1" dirty="0" smtClean="0">
                  <a:solidFill>
                    <a:srgbClr val="FF0000"/>
                  </a:solidFill>
                </a:rPr>
                <a:t>Constructor</a:t>
              </a:r>
              <a:endParaRPr lang="en-US" b="1" dirty="0">
                <a:solidFill>
                  <a:srgbClr val="FF0000"/>
                </a:solidFill>
              </a:endParaRPr>
            </a:p>
          </p:txBody>
        </p:sp>
      </p:grpSp>
      <p:grpSp>
        <p:nvGrpSpPr>
          <p:cNvPr id="11" name="Group 10"/>
          <p:cNvGrpSpPr/>
          <p:nvPr/>
        </p:nvGrpSpPr>
        <p:grpSpPr>
          <a:xfrm>
            <a:off x="1447800" y="5029200"/>
            <a:ext cx="7467600" cy="1477328"/>
            <a:chOff x="1447800" y="5029200"/>
            <a:chExt cx="7467600" cy="1477328"/>
          </a:xfrm>
        </p:grpSpPr>
        <p:sp>
          <p:nvSpPr>
            <p:cNvPr id="7" name="TextBox 6"/>
            <p:cNvSpPr txBox="1"/>
            <p:nvPr/>
          </p:nvSpPr>
          <p:spPr>
            <a:xfrm>
              <a:off x="4114800" y="5029200"/>
              <a:ext cx="4800600" cy="1477328"/>
            </a:xfrm>
            <a:prstGeom prst="rect">
              <a:avLst/>
            </a:prstGeom>
            <a:noFill/>
          </p:spPr>
          <p:txBody>
            <a:bodyPr wrap="square" rtlCol="0">
              <a:spAutoFit/>
            </a:bodyPr>
            <a:lstStyle/>
            <a:p>
              <a:r>
                <a:rPr lang="nn-NO" b="1" dirty="0">
                  <a:latin typeface="Consolas" panose="020B0609020204030204" pitchFamily="49" charset="0"/>
                  <a:cs typeface="Consolas" panose="020B0609020204030204" pitchFamily="49" charset="0"/>
                </a:rPr>
                <a:t>for(int i = 0; i &lt; height; ++i)</a:t>
              </a:r>
            </a:p>
            <a:p>
              <a:r>
                <a:rPr lang="nn-NO" b="1" dirty="0">
                  <a:latin typeface="Consolas" panose="020B0609020204030204" pitchFamily="49" charset="0"/>
                  <a:cs typeface="Consolas" panose="020B0609020204030204" pitchFamily="49" charset="0"/>
                </a:rPr>
                <a:t>{</a:t>
              </a:r>
            </a:p>
            <a:p>
              <a:r>
                <a:rPr lang="nn-NO" b="1" dirty="0">
                  <a:latin typeface="Consolas" panose="020B0609020204030204" pitchFamily="49" charset="0"/>
                  <a:cs typeface="Consolas" panose="020B0609020204030204" pitchFamily="49" charset="0"/>
                </a:rPr>
                <a:t>    delete [] myArray[i];</a:t>
              </a:r>
            </a:p>
            <a:p>
              <a:r>
                <a:rPr lang="nn-NO" b="1" dirty="0">
                  <a:latin typeface="Consolas" panose="020B0609020204030204" pitchFamily="49" charset="0"/>
                  <a:cs typeface="Consolas" panose="020B0609020204030204" pitchFamily="49" charset="0"/>
                </a:rPr>
                <a:t>}</a:t>
              </a:r>
            </a:p>
            <a:p>
              <a:r>
                <a:rPr lang="nn-NO" b="1" dirty="0">
                  <a:latin typeface="Consolas" panose="020B0609020204030204" pitchFamily="49" charset="0"/>
                  <a:cs typeface="Consolas" panose="020B0609020204030204" pitchFamily="49" charset="0"/>
                </a:rPr>
                <a:t>delete [] myArray;</a:t>
              </a:r>
              <a:endParaRPr lang="en-US" b="1" dirty="0">
                <a:latin typeface="Consolas" panose="020B0609020204030204" pitchFamily="49" charset="0"/>
                <a:cs typeface="Consolas" panose="020B0609020204030204" pitchFamily="49" charset="0"/>
              </a:endParaRPr>
            </a:p>
          </p:txBody>
        </p:sp>
        <p:sp>
          <p:nvSpPr>
            <p:cNvPr id="10" name="TextBox 9"/>
            <p:cNvSpPr txBox="1"/>
            <p:nvPr/>
          </p:nvSpPr>
          <p:spPr>
            <a:xfrm>
              <a:off x="1447800" y="5583198"/>
              <a:ext cx="2286000" cy="369332"/>
            </a:xfrm>
            <a:prstGeom prst="rect">
              <a:avLst/>
            </a:prstGeom>
            <a:noFill/>
          </p:spPr>
          <p:txBody>
            <a:bodyPr wrap="square" rtlCol="0">
              <a:spAutoFit/>
            </a:bodyPr>
            <a:lstStyle/>
            <a:p>
              <a:r>
                <a:rPr lang="en-US" b="1" dirty="0" smtClean="0">
                  <a:solidFill>
                    <a:srgbClr val="FF0000"/>
                  </a:solidFill>
                </a:rPr>
                <a:t>Destructor</a:t>
              </a:r>
              <a:endParaRPr lang="en-US" b="1" dirty="0">
                <a:solidFill>
                  <a:srgbClr val="FF0000"/>
                </a:solidFill>
              </a:endParaRPr>
            </a:p>
          </p:txBody>
        </p:sp>
      </p:grpSp>
    </p:spTree>
    <p:extLst>
      <p:ext uri="{BB962C8B-B14F-4D97-AF65-F5344CB8AC3E}">
        <p14:creationId xmlns:p14="http://schemas.microsoft.com/office/powerpoint/2010/main" val="66055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Maze Array</a:t>
            </a:r>
            <a:endParaRPr lang="en-US" dirty="0"/>
          </a:p>
        </p:txBody>
      </p:sp>
      <p:sp>
        <p:nvSpPr>
          <p:cNvPr id="3" name="Content Placeholder 2"/>
          <p:cNvSpPr>
            <a:spLocks noGrp="1"/>
          </p:cNvSpPr>
          <p:nvPr>
            <p:ph sz="quarter" idx="1"/>
          </p:nvPr>
        </p:nvSpPr>
        <p:spPr>
          <a:xfrm>
            <a:off x="477078" y="1371600"/>
            <a:ext cx="8153400" cy="762000"/>
          </a:xfrm>
        </p:spPr>
        <p:txBody>
          <a:bodyPr/>
          <a:lstStyle/>
          <a:p>
            <a:r>
              <a:rPr lang="en-US" dirty="0"/>
              <a:t>The 3D maze array is of data type "</a:t>
            </a:r>
            <a:r>
              <a:rPr lang="en-US" b="1" dirty="0">
                <a:latin typeface="Consolas" panose="020B0609020204030204" pitchFamily="49" charset="0"/>
                <a:cs typeface="Consolas" panose="020B0609020204030204" pitchFamily="49" charset="0"/>
              </a:rPr>
              <a:t>int***</a:t>
            </a:r>
            <a:r>
              <a:rPr lang="en-US" dirty="0"/>
              <a:t>" - </a:t>
            </a:r>
            <a:r>
              <a:rPr lang="en-US" dirty="0" smtClean="0"/>
              <a:t>a </a:t>
            </a:r>
            <a:r>
              <a:rPr lang="en-US" dirty="0"/>
              <a:t>pointer to a pointer to a pointer to an int.</a:t>
            </a:r>
          </a:p>
        </p:txBody>
      </p:sp>
      <p:sp>
        <p:nvSpPr>
          <p:cNvPr id="4" name="Footer Placeholder 3"/>
          <p:cNvSpPr>
            <a:spLocks noGrp="1"/>
          </p:cNvSpPr>
          <p:nvPr>
            <p:ph type="ftr" sz="quarter" idx="11"/>
          </p:nvPr>
        </p:nvSpPr>
        <p:spPr/>
        <p:txBody>
          <a:bodyPr/>
          <a:lstStyle/>
          <a:p>
            <a:pPr>
              <a:defRPr/>
            </a:pPr>
            <a:r>
              <a:rPr lang="en-US" smtClean="0"/>
              <a:t>3D Maze</a:t>
            </a:r>
            <a:endParaRPr lang="en-US"/>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8</a:t>
            </a:fld>
            <a:endParaRPr lang="en-US" dirty="0"/>
          </a:p>
        </p:txBody>
      </p:sp>
      <p:sp>
        <p:nvSpPr>
          <p:cNvPr id="6" name="TextBox 5"/>
          <p:cNvSpPr txBox="1"/>
          <p:nvPr/>
        </p:nvSpPr>
        <p:spPr>
          <a:xfrm>
            <a:off x="990600" y="2601496"/>
            <a:ext cx="1828800" cy="369332"/>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int*** maze</a:t>
            </a:r>
            <a:r>
              <a:rPr lang="en-US" b="1" dirty="0" smtClean="0">
                <a:latin typeface="Consolas" panose="020B0609020204030204" pitchFamily="49" charset="0"/>
                <a:cs typeface="Consolas" panose="020B0609020204030204" pitchFamily="49" charset="0"/>
              </a:rPr>
              <a:t>_</a:t>
            </a:r>
            <a:endParaRPr lang="en-US" b="1" dirty="0">
              <a:latin typeface="Consolas" panose="020B0609020204030204" pitchFamily="49" charset="0"/>
              <a:cs typeface="Consolas" panose="020B0609020204030204" pitchFamily="49" charset="0"/>
            </a:endParaRPr>
          </a:p>
        </p:txBody>
      </p:sp>
      <p:cxnSp>
        <p:nvCxnSpPr>
          <p:cNvPr id="7" name="Straight Arrow Connector 6"/>
          <p:cNvCxnSpPr/>
          <p:nvPr/>
        </p:nvCxnSpPr>
        <p:spPr>
          <a:xfrm>
            <a:off x="2667000" y="2786162"/>
            <a:ext cx="685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nvPr>
        </p:nvGraphicFramePr>
        <p:xfrm>
          <a:off x="3429000" y="2650136"/>
          <a:ext cx="640080" cy="822960"/>
        </p:xfrm>
        <a:graphic>
          <a:graphicData uri="http://schemas.openxmlformats.org/drawingml/2006/table">
            <a:tbl>
              <a:tblPr bandRow="1">
                <a:tableStyleId>{5C22544A-7EE6-4342-B048-85BDC9FD1C3A}</a:tableStyleId>
              </a:tblPr>
              <a:tblGrid>
                <a:gridCol w="640080"/>
              </a:tblGrid>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cxnSp>
        <p:nvCxnSpPr>
          <p:cNvPr id="9" name="Straight Arrow Connector 8"/>
          <p:cNvCxnSpPr/>
          <p:nvPr/>
        </p:nvCxnSpPr>
        <p:spPr>
          <a:xfrm>
            <a:off x="3733800" y="2786162"/>
            <a:ext cx="762000" cy="3243"/>
          </a:xfrm>
          <a:prstGeom prst="straightConnector1">
            <a:avLst/>
          </a:prstGeom>
          <a:ln w="38100">
            <a:solidFill>
              <a:srgbClr val="FF0000"/>
            </a:solidFill>
            <a:headEnd type="ova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nvPr>
        </p:nvGraphicFramePr>
        <p:xfrm>
          <a:off x="4572000" y="2650136"/>
          <a:ext cx="640080" cy="548640"/>
        </p:xfrm>
        <a:graphic>
          <a:graphicData uri="http://schemas.openxmlformats.org/drawingml/2006/table">
            <a:tbl>
              <a:tblPr bandRow="1">
                <a:tableStyleId>{5C22544A-7EE6-4342-B048-85BDC9FD1C3A}</a:tableStyleId>
              </a:tblPr>
              <a:tblGrid>
                <a:gridCol w="640080"/>
              </a:tblGrid>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cxnSp>
        <p:nvCxnSpPr>
          <p:cNvPr id="11" name="Straight Arrow Connector 10"/>
          <p:cNvCxnSpPr/>
          <p:nvPr/>
        </p:nvCxnSpPr>
        <p:spPr>
          <a:xfrm>
            <a:off x="4876800" y="2789405"/>
            <a:ext cx="762000" cy="0"/>
          </a:xfrm>
          <a:prstGeom prst="straightConnector1">
            <a:avLst/>
          </a:prstGeom>
          <a:ln w="38100">
            <a:solidFill>
              <a:srgbClr val="FF0000"/>
            </a:solidFill>
            <a:headEnd type="ova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nvPr>
        </p:nvGraphicFramePr>
        <p:xfrm>
          <a:off x="5715000" y="2650136"/>
          <a:ext cx="640080" cy="548640"/>
        </p:xfrm>
        <a:graphic>
          <a:graphicData uri="http://schemas.openxmlformats.org/drawingml/2006/table">
            <a:tbl>
              <a:tblPr bandRow="1">
                <a:tableStyleId>{5C22544A-7EE6-4342-B048-85BDC9FD1C3A}</a:tableStyleId>
              </a:tblPr>
              <a:tblGrid>
                <a:gridCol w="640080"/>
              </a:tblGrid>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cxnSp>
        <p:nvCxnSpPr>
          <p:cNvPr id="13" name="Straight Arrow Connector 12"/>
          <p:cNvCxnSpPr/>
          <p:nvPr/>
        </p:nvCxnSpPr>
        <p:spPr>
          <a:xfrm>
            <a:off x="3733800" y="3076528"/>
            <a:ext cx="762000" cy="946832"/>
          </a:xfrm>
          <a:prstGeom prst="straightConnector1">
            <a:avLst/>
          </a:prstGeom>
          <a:ln w="38100">
            <a:solidFill>
              <a:srgbClr val="FF0000"/>
            </a:solidFill>
            <a:headEnd type="ova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nvPr>
        </p:nvGraphicFramePr>
        <p:xfrm>
          <a:off x="4572000" y="4023360"/>
          <a:ext cx="640080" cy="548640"/>
        </p:xfrm>
        <a:graphic>
          <a:graphicData uri="http://schemas.openxmlformats.org/drawingml/2006/table">
            <a:tbl>
              <a:tblPr bandRow="1">
                <a:tableStyleId>{5C22544A-7EE6-4342-B048-85BDC9FD1C3A}</a:tableStyleId>
              </a:tblPr>
              <a:tblGrid>
                <a:gridCol w="640080"/>
              </a:tblGrid>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cxnSp>
        <p:nvCxnSpPr>
          <p:cNvPr id="15" name="Straight Arrow Connector 14"/>
          <p:cNvCxnSpPr/>
          <p:nvPr/>
        </p:nvCxnSpPr>
        <p:spPr>
          <a:xfrm>
            <a:off x="4876800" y="3076528"/>
            <a:ext cx="762000" cy="419100"/>
          </a:xfrm>
          <a:prstGeom prst="straightConnector1">
            <a:avLst/>
          </a:prstGeom>
          <a:ln w="38100">
            <a:solidFill>
              <a:srgbClr val="FF0000"/>
            </a:solidFill>
            <a:headEnd type="oval"/>
            <a:tailEnd type="arrow"/>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nvPr>
        </p:nvGraphicFramePr>
        <p:xfrm>
          <a:off x="5715000" y="3337560"/>
          <a:ext cx="640080" cy="548640"/>
        </p:xfrm>
        <a:graphic>
          <a:graphicData uri="http://schemas.openxmlformats.org/drawingml/2006/table">
            <a:tbl>
              <a:tblPr bandRow="1">
                <a:tableStyleId>{5C22544A-7EE6-4342-B048-85BDC9FD1C3A}</a:tableStyleId>
              </a:tblPr>
              <a:tblGrid>
                <a:gridCol w="640080"/>
              </a:tblGrid>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cxnSp>
        <p:nvCxnSpPr>
          <p:cNvPr id="17" name="Straight Arrow Connector 16"/>
          <p:cNvCxnSpPr/>
          <p:nvPr/>
        </p:nvCxnSpPr>
        <p:spPr>
          <a:xfrm>
            <a:off x="3733800" y="3337560"/>
            <a:ext cx="762000" cy="2057400"/>
          </a:xfrm>
          <a:prstGeom prst="straightConnector1">
            <a:avLst/>
          </a:prstGeom>
          <a:ln w="38100">
            <a:solidFill>
              <a:srgbClr val="FF0000"/>
            </a:solidFill>
            <a:headEnd type="ova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nvPr>
        </p:nvGraphicFramePr>
        <p:xfrm>
          <a:off x="4572000" y="5394960"/>
          <a:ext cx="640080" cy="548640"/>
        </p:xfrm>
        <a:graphic>
          <a:graphicData uri="http://schemas.openxmlformats.org/drawingml/2006/table">
            <a:tbl>
              <a:tblPr bandRow="1">
                <a:tableStyleId>{5C22544A-7EE6-4342-B048-85BDC9FD1C3A}</a:tableStyleId>
              </a:tblPr>
              <a:tblGrid>
                <a:gridCol w="640080"/>
              </a:tblGrid>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sp>
        <p:nvSpPr>
          <p:cNvPr id="19" name="TextBox 18"/>
          <p:cNvSpPr txBox="1"/>
          <p:nvPr/>
        </p:nvSpPr>
        <p:spPr>
          <a:xfrm>
            <a:off x="3352800" y="2270760"/>
            <a:ext cx="838200" cy="369332"/>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int</a:t>
            </a: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20" name="TextBox 19"/>
          <p:cNvSpPr txBox="1"/>
          <p:nvPr/>
        </p:nvSpPr>
        <p:spPr>
          <a:xfrm>
            <a:off x="4495800" y="2270760"/>
            <a:ext cx="838200" cy="369332"/>
          </a:xfrm>
          <a:prstGeom prst="rect">
            <a:avLst/>
          </a:prstGeom>
          <a:noFill/>
        </p:spPr>
        <p:txBody>
          <a:bodyPr wrap="square" rtlCol="0">
            <a:spAutoFit/>
          </a:bodyPr>
          <a:lstStyle/>
          <a:p>
            <a:r>
              <a:rPr lang="en-US" b="1" dirty="0">
                <a:latin typeface="Consolas" panose="020B0609020204030204" pitchFamily="49" charset="0"/>
                <a:cs typeface="Consolas" panose="020B0609020204030204" pitchFamily="49" charset="0"/>
              </a:rPr>
              <a:t>int</a:t>
            </a:r>
            <a:r>
              <a:rPr lang="en-US" b="1" dirty="0" smtClean="0">
                <a:latin typeface="Consolas" panose="020B0609020204030204" pitchFamily="49" charset="0"/>
                <a:cs typeface="Consolas" panose="020B0609020204030204" pitchFamily="49" charset="0"/>
              </a:rPr>
              <a:t>*</a:t>
            </a:r>
            <a:endParaRPr lang="en-US" b="1" dirty="0">
              <a:latin typeface="Consolas" panose="020B0609020204030204" pitchFamily="49" charset="0"/>
              <a:cs typeface="Consolas" panose="020B0609020204030204" pitchFamily="49" charset="0"/>
            </a:endParaRPr>
          </a:p>
        </p:txBody>
      </p:sp>
      <p:sp>
        <p:nvSpPr>
          <p:cNvPr id="21" name="TextBox 20"/>
          <p:cNvSpPr txBox="1"/>
          <p:nvPr/>
        </p:nvSpPr>
        <p:spPr>
          <a:xfrm>
            <a:off x="5653391" y="2270760"/>
            <a:ext cx="838200" cy="369332"/>
          </a:xfrm>
          <a:prstGeom prst="rect">
            <a:avLst/>
          </a:prstGeom>
          <a:noFill/>
        </p:spPr>
        <p:txBody>
          <a:bodyPr wrap="square" rtlCol="0">
            <a:spAutoFit/>
          </a:bodyPr>
          <a:lstStyle/>
          <a:p>
            <a:r>
              <a:rPr lang="en-US" b="1" dirty="0" smtClean="0">
                <a:latin typeface="Consolas" panose="020B0609020204030204" pitchFamily="49" charset="0"/>
                <a:cs typeface="Consolas" panose="020B0609020204030204" pitchFamily="49" charset="0"/>
              </a:rPr>
              <a:t>int</a:t>
            </a:r>
            <a:endParaRPr lang="en-US" b="1" dirty="0">
              <a:latin typeface="Consolas" panose="020B0609020204030204" pitchFamily="49" charset="0"/>
              <a:cs typeface="Consolas" panose="020B0609020204030204" pitchFamily="49" charset="0"/>
            </a:endParaRPr>
          </a:p>
        </p:txBody>
      </p:sp>
      <p:graphicFrame>
        <p:nvGraphicFramePr>
          <p:cNvPr id="22" name="Table 21"/>
          <p:cNvGraphicFramePr>
            <a:graphicFrameLocks noGrp="1"/>
          </p:cNvGraphicFramePr>
          <p:nvPr>
            <p:extLst/>
          </p:nvPr>
        </p:nvGraphicFramePr>
        <p:xfrm>
          <a:off x="5715000" y="4023360"/>
          <a:ext cx="640080" cy="548640"/>
        </p:xfrm>
        <a:graphic>
          <a:graphicData uri="http://schemas.openxmlformats.org/drawingml/2006/table">
            <a:tbl>
              <a:tblPr bandRow="1">
                <a:tableStyleId>{5C22544A-7EE6-4342-B048-85BDC9FD1C3A}</a:tableStyleId>
              </a:tblPr>
              <a:tblGrid>
                <a:gridCol w="640080"/>
              </a:tblGrid>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graphicFrame>
        <p:nvGraphicFramePr>
          <p:cNvPr id="23" name="Table 22"/>
          <p:cNvGraphicFramePr>
            <a:graphicFrameLocks noGrp="1"/>
          </p:cNvGraphicFramePr>
          <p:nvPr>
            <p:extLst/>
          </p:nvPr>
        </p:nvGraphicFramePr>
        <p:xfrm>
          <a:off x="5715000" y="4709160"/>
          <a:ext cx="640080" cy="548640"/>
        </p:xfrm>
        <a:graphic>
          <a:graphicData uri="http://schemas.openxmlformats.org/drawingml/2006/table">
            <a:tbl>
              <a:tblPr bandRow="1">
                <a:tableStyleId>{5C22544A-7EE6-4342-B048-85BDC9FD1C3A}</a:tableStyleId>
              </a:tblPr>
              <a:tblGrid>
                <a:gridCol w="640080"/>
              </a:tblGrid>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graphicFrame>
        <p:nvGraphicFramePr>
          <p:cNvPr id="24" name="Table 23"/>
          <p:cNvGraphicFramePr>
            <a:graphicFrameLocks noGrp="1"/>
          </p:cNvGraphicFramePr>
          <p:nvPr>
            <p:extLst/>
          </p:nvPr>
        </p:nvGraphicFramePr>
        <p:xfrm>
          <a:off x="5715000" y="5394960"/>
          <a:ext cx="640080" cy="548640"/>
        </p:xfrm>
        <a:graphic>
          <a:graphicData uri="http://schemas.openxmlformats.org/drawingml/2006/table">
            <a:tbl>
              <a:tblPr bandRow="1">
                <a:tableStyleId>{5C22544A-7EE6-4342-B048-85BDC9FD1C3A}</a:tableStyleId>
              </a:tblPr>
              <a:tblGrid>
                <a:gridCol w="640080"/>
              </a:tblGrid>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graphicFrame>
        <p:nvGraphicFramePr>
          <p:cNvPr id="25" name="Table 24"/>
          <p:cNvGraphicFramePr>
            <a:graphicFrameLocks noGrp="1"/>
          </p:cNvGraphicFramePr>
          <p:nvPr>
            <p:extLst/>
          </p:nvPr>
        </p:nvGraphicFramePr>
        <p:xfrm>
          <a:off x="5715000" y="6080760"/>
          <a:ext cx="640080" cy="548640"/>
        </p:xfrm>
        <a:graphic>
          <a:graphicData uri="http://schemas.openxmlformats.org/drawingml/2006/table">
            <a:tbl>
              <a:tblPr bandRow="1">
                <a:tableStyleId>{5C22544A-7EE6-4342-B048-85BDC9FD1C3A}</a:tableStyleId>
              </a:tblPr>
              <a:tblGrid>
                <a:gridCol w="640080"/>
              </a:tblGrid>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r h="274320">
                <a:tc>
                  <a:txBody>
                    <a:bodyPr/>
                    <a:lstStyle/>
                    <a:p>
                      <a:endParaRPr lang="en-US" sz="8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r>
            </a:tbl>
          </a:graphicData>
        </a:graphic>
      </p:graphicFrame>
      <p:cxnSp>
        <p:nvCxnSpPr>
          <p:cNvPr id="26" name="Straight Arrow Connector 25"/>
          <p:cNvCxnSpPr/>
          <p:nvPr/>
        </p:nvCxnSpPr>
        <p:spPr>
          <a:xfrm>
            <a:off x="4876800" y="4155337"/>
            <a:ext cx="762000" cy="0"/>
          </a:xfrm>
          <a:prstGeom prst="straightConnector1">
            <a:avLst/>
          </a:prstGeom>
          <a:ln w="38100">
            <a:solidFill>
              <a:srgbClr val="FF000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6800" y="4442460"/>
            <a:ext cx="762000" cy="419100"/>
          </a:xfrm>
          <a:prstGeom prst="straightConnector1">
            <a:avLst/>
          </a:prstGeom>
          <a:ln w="38100">
            <a:solidFill>
              <a:srgbClr val="FF000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876800" y="5526937"/>
            <a:ext cx="762000" cy="0"/>
          </a:xfrm>
          <a:prstGeom prst="straightConnector1">
            <a:avLst/>
          </a:prstGeom>
          <a:ln w="38100">
            <a:solidFill>
              <a:srgbClr val="FF000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876800" y="5814060"/>
            <a:ext cx="762000" cy="419100"/>
          </a:xfrm>
          <a:prstGeom prst="straightConnector1">
            <a:avLst/>
          </a:prstGeom>
          <a:ln w="38100">
            <a:solidFill>
              <a:srgbClr val="FF0000"/>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90600" y="3958828"/>
            <a:ext cx="2514600" cy="369332"/>
          </a:xfrm>
          <a:prstGeom prst="rect">
            <a:avLst/>
          </a:prstGeom>
          <a:noFill/>
        </p:spPr>
        <p:txBody>
          <a:bodyPr wrap="square" rtlCol="0">
            <a:spAutoFit/>
          </a:bodyPr>
          <a:lstStyle/>
          <a:p>
            <a:r>
              <a:rPr lang="en-US" b="1" dirty="0" smtClean="0">
                <a:latin typeface="Consolas" panose="020B0609020204030204" pitchFamily="49" charset="0"/>
                <a:cs typeface="Consolas" panose="020B0609020204030204" pitchFamily="49" charset="0"/>
              </a:rPr>
              <a:t>int maze[3][2][2]</a:t>
            </a:r>
            <a:endParaRPr lang="en-US"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0756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1366421"/>
            <a:ext cx="8915400" cy="5262979"/>
          </a:xfrm>
          <a:prstGeom prst="rect">
            <a:avLst/>
          </a:prstGeom>
          <a:noFill/>
        </p:spPr>
        <p:txBody>
          <a:bodyPr wrap="square" rtlCol="0">
            <a:spAutoFit/>
          </a:bodyPr>
          <a:lstStyle/>
          <a:p>
            <a:r>
              <a:rPr lang="en-US" sz="1600" b="1" dirty="0">
                <a:latin typeface="Consolas" panose="020B0609020204030204" pitchFamily="49" charset="0"/>
                <a:cs typeface="Consolas" panose="020B0609020204030204" pitchFamily="49" charset="0"/>
              </a:rPr>
              <a:t>bool </a:t>
            </a:r>
            <a:r>
              <a:rPr lang="en-US" sz="1600" b="1" dirty="0" err="1" smtClean="0">
                <a:latin typeface="Consolas" panose="020B0609020204030204" pitchFamily="49" charset="0"/>
                <a:cs typeface="Consolas" panose="020B0609020204030204" pitchFamily="49" charset="0"/>
              </a:rPr>
              <a:t>find_maze_path</a:t>
            </a:r>
            <a:r>
              <a:rPr lang="en-US" sz="1600" b="1" dirty="0" smtClean="0">
                <a:latin typeface="Consolas" panose="020B0609020204030204" pitchFamily="49" charset="0"/>
                <a:cs typeface="Consolas" panose="020B0609020204030204" pitchFamily="49" charset="0"/>
              </a:rPr>
              <a:t>(int height, </a:t>
            </a:r>
            <a:r>
              <a:rPr lang="en-US" sz="1600" b="1" dirty="0">
                <a:latin typeface="Consolas" panose="020B0609020204030204" pitchFamily="49" charset="0"/>
                <a:cs typeface="Consolas" panose="020B0609020204030204" pitchFamily="49" charset="0"/>
              </a:rPr>
              <a:t>int </a:t>
            </a:r>
            <a:r>
              <a:rPr lang="en-US" sz="1600" b="1" dirty="0" smtClean="0">
                <a:latin typeface="Consolas" panose="020B0609020204030204" pitchFamily="49" charset="0"/>
                <a:cs typeface="Consolas" panose="020B0609020204030204" pitchFamily="49" charset="0"/>
              </a:rPr>
              <a:t>width)</a:t>
            </a:r>
            <a:endParaRPr lang="en-US" sz="1600" b="1" dirty="0">
              <a:latin typeface="Consolas" panose="020B0609020204030204" pitchFamily="49" charset="0"/>
              <a:cs typeface="Consolas" panose="020B0609020204030204" pitchFamily="49" charset="0"/>
            </a:endParaRPr>
          </a:p>
          <a:p>
            <a:r>
              <a:rPr lang="en-US" sz="1600" b="1" dirty="0" smtClean="0">
                <a:latin typeface="Consolas" panose="020B0609020204030204" pitchFamily="49" charset="0"/>
                <a:cs typeface="Consolas" panose="020B0609020204030204" pitchFamily="49" charset="0"/>
              </a:rPr>
              <a:t>{</a:t>
            </a:r>
          </a:p>
          <a:p>
            <a:r>
              <a:rPr lang="en-US" sz="1600" b="1" dirty="0">
                <a:latin typeface="Consolas" panose="020B0609020204030204" pitchFamily="49" charset="0"/>
                <a:cs typeface="Consolas" panose="020B0609020204030204" pitchFamily="49" charset="0"/>
              </a:rPr>
              <a:t> </a:t>
            </a:r>
            <a:r>
              <a:rPr lang="en-US" sz="1600" b="1" dirty="0" smtClean="0">
                <a:latin typeface="Consolas" panose="020B0609020204030204" pitchFamily="49" charset="0"/>
                <a:cs typeface="Consolas" panose="020B0609020204030204" pitchFamily="49" charset="0"/>
              </a:rPr>
              <a:t>  // check boundary (base case #1)</a:t>
            </a:r>
            <a:endParaRPr lang="en-US" sz="1600" b="1" dirty="0">
              <a:latin typeface="Consolas" panose="020B0609020204030204" pitchFamily="49" charset="0"/>
              <a:cs typeface="Consolas" panose="020B0609020204030204" pitchFamily="49" charset="0"/>
            </a:endParaRPr>
          </a:p>
          <a:p>
            <a:r>
              <a:rPr lang="en-US" sz="1600" b="1" dirty="0" smtClean="0">
                <a:latin typeface="Consolas" panose="020B0609020204030204" pitchFamily="49" charset="0"/>
                <a:cs typeface="Consolas" panose="020B0609020204030204" pitchFamily="49" charset="0"/>
              </a:rPr>
              <a:t>   if </a:t>
            </a:r>
            <a:r>
              <a:rPr lang="en-US" sz="1600" b="1" dirty="0">
                <a:latin typeface="Consolas" panose="020B0609020204030204" pitchFamily="49" charset="0"/>
                <a:cs typeface="Consolas" panose="020B0609020204030204" pitchFamily="49" charset="0"/>
              </a:rPr>
              <a:t>((height &lt; 0) || (height &gt;= HEIGHT</a:t>
            </a:r>
            <a:r>
              <a:rPr lang="en-US" sz="1600" b="1" dirty="0" smtClean="0">
                <a:latin typeface="Consolas" panose="020B0609020204030204" pitchFamily="49" charset="0"/>
                <a:cs typeface="Consolas" panose="020B0609020204030204" pitchFamily="49" charset="0"/>
              </a:rPr>
              <a:t>) ||</a:t>
            </a:r>
          </a:p>
          <a:p>
            <a:r>
              <a:rPr lang="en-US" sz="1600" b="1" dirty="0">
                <a:latin typeface="Consolas" panose="020B0609020204030204" pitchFamily="49" charset="0"/>
                <a:cs typeface="Consolas" panose="020B0609020204030204" pitchFamily="49" charset="0"/>
              </a:rPr>
              <a:t> </a:t>
            </a:r>
            <a:r>
              <a:rPr lang="en-US" sz="1600" b="1" dirty="0" smtClean="0">
                <a:latin typeface="Consolas" panose="020B0609020204030204" pitchFamily="49" charset="0"/>
                <a:cs typeface="Consolas" panose="020B0609020204030204" pitchFamily="49" charset="0"/>
              </a:rPr>
              <a:t>      </a:t>
            </a:r>
            <a:r>
              <a:rPr lang="en-US" sz="1600" b="1" dirty="0">
                <a:latin typeface="Consolas" panose="020B0609020204030204" pitchFamily="49" charset="0"/>
                <a:cs typeface="Consolas" panose="020B0609020204030204" pitchFamily="49" charset="0"/>
              </a:rPr>
              <a:t>(width &lt; 0) || (width &gt;= WIDTH</a:t>
            </a:r>
            <a:r>
              <a:rPr lang="en-US" sz="1600" b="1" dirty="0" smtClean="0">
                <a:latin typeface="Consolas" panose="020B0609020204030204" pitchFamily="49" charset="0"/>
                <a:cs typeface="Consolas" panose="020B0609020204030204" pitchFamily="49" charset="0"/>
              </a:rPr>
              <a:t>)) return false;</a:t>
            </a:r>
          </a:p>
          <a:p>
            <a:endParaRPr lang="en-US" sz="800" b="1" dirty="0">
              <a:latin typeface="Consolas" panose="020B0609020204030204" pitchFamily="49" charset="0"/>
              <a:cs typeface="Consolas" panose="020B0609020204030204" pitchFamily="49" charset="0"/>
            </a:endParaRPr>
          </a:p>
          <a:p>
            <a:r>
              <a:rPr lang="en-US" sz="1600" b="1" dirty="0" smtClean="0">
                <a:latin typeface="Consolas" panose="020B0609020204030204" pitchFamily="49" charset="0"/>
                <a:cs typeface="Consolas" panose="020B0609020204030204" pitchFamily="49" charset="0"/>
              </a:rPr>
              <a:t>   if (maze_[</a:t>
            </a:r>
            <a:r>
              <a:rPr lang="en-US" sz="1600" b="1" dirty="0">
                <a:latin typeface="Consolas" panose="020B0609020204030204" pitchFamily="49" charset="0"/>
                <a:cs typeface="Consolas" panose="020B0609020204030204" pitchFamily="49" charset="0"/>
              </a:rPr>
              <a:t>height</a:t>
            </a:r>
            <a:r>
              <a:rPr lang="en-US" sz="1600" b="1" dirty="0" smtClean="0">
                <a:latin typeface="Consolas" panose="020B0609020204030204" pitchFamily="49" charset="0"/>
                <a:cs typeface="Consolas" panose="020B0609020204030204" pitchFamily="49" charset="0"/>
              </a:rPr>
              <a:t>][width] </a:t>
            </a:r>
            <a:r>
              <a:rPr lang="en-US" sz="1600" b="1" dirty="0">
                <a:latin typeface="Consolas" panose="020B0609020204030204" pitchFamily="49" charset="0"/>
                <a:cs typeface="Consolas" panose="020B0609020204030204" pitchFamily="49" charset="0"/>
              </a:rPr>
              <a:t>!= </a:t>
            </a:r>
            <a:r>
              <a:rPr lang="en-US" sz="1600" b="1" dirty="0" smtClean="0">
                <a:latin typeface="Consolas" panose="020B0609020204030204" pitchFamily="49" charset="0"/>
                <a:cs typeface="Consolas" panose="020B0609020204030204" pitchFamily="49" charset="0"/>
              </a:rPr>
              <a:t>OPEN) </a:t>
            </a:r>
            <a:r>
              <a:rPr lang="en-US" sz="1600" b="1" dirty="0">
                <a:latin typeface="Consolas" panose="020B0609020204030204" pitchFamily="49" charset="0"/>
                <a:cs typeface="Consolas" panose="020B0609020204030204" pitchFamily="49" charset="0"/>
              </a:rPr>
              <a:t>return false</a:t>
            </a:r>
            <a:r>
              <a:rPr lang="en-US" sz="1600" b="1" dirty="0" smtClean="0">
                <a:latin typeface="Consolas" panose="020B0609020204030204" pitchFamily="49" charset="0"/>
                <a:cs typeface="Consolas" panose="020B0609020204030204" pitchFamily="49" charset="0"/>
              </a:rPr>
              <a:t>; // blocked (base case #2)</a:t>
            </a:r>
          </a:p>
          <a:p>
            <a:endParaRPr lang="en-US" sz="1600" b="1" dirty="0">
              <a:latin typeface="Consolas" panose="020B0609020204030204" pitchFamily="49" charset="0"/>
              <a:cs typeface="Consolas" panose="020B0609020204030204" pitchFamily="49" charset="0"/>
            </a:endParaRPr>
          </a:p>
          <a:p>
            <a:r>
              <a:rPr lang="en-US" sz="1600" b="1" dirty="0" smtClean="0">
                <a:latin typeface="Consolas" panose="020B0609020204030204" pitchFamily="49" charset="0"/>
                <a:cs typeface="Consolas" panose="020B0609020204030204" pitchFamily="49" charset="0"/>
              </a:rPr>
              <a:t>   if </a:t>
            </a:r>
            <a:r>
              <a:rPr lang="en-US" sz="1600" b="1" dirty="0">
                <a:latin typeface="Consolas" panose="020B0609020204030204" pitchFamily="49" charset="0"/>
                <a:cs typeface="Consolas" panose="020B0609020204030204" pitchFamily="49" charset="0"/>
              </a:rPr>
              <a:t>((height == HEIGHT - 1) &amp;&amp; (width == WIDTH - 1))</a:t>
            </a:r>
          </a:p>
          <a:p>
            <a:r>
              <a:rPr lang="en-US" sz="1600" b="1" dirty="0" smtClean="0">
                <a:latin typeface="Consolas" panose="020B0609020204030204" pitchFamily="49" charset="0"/>
                <a:cs typeface="Consolas" panose="020B0609020204030204" pitchFamily="49" charset="0"/>
              </a:rPr>
              <a:t>   {</a:t>
            </a:r>
            <a:endParaRPr lang="en-US" sz="1600" b="1" dirty="0">
              <a:latin typeface="Consolas" panose="020B0609020204030204" pitchFamily="49" charset="0"/>
              <a:cs typeface="Consolas" panose="020B0609020204030204" pitchFamily="49" charset="0"/>
            </a:endParaRPr>
          </a:p>
          <a:p>
            <a:r>
              <a:rPr lang="en-US" sz="1600" b="1" dirty="0" smtClean="0">
                <a:latin typeface="Consolas" panose="020B0609020204030204" pitchFamily="49" charset="0"/>
                <a:cs typeface="Consolas" panose="020B0609020204030204" pitchFamily="49" charset="0"/>
              </a:rPr>
              <a:t>      maze_[</a:t>
            </a:r>
            <a:r>
              <a:rPr lang="en-US" sz="1600" b="1" dirty="0">
                <a:latin typeface="Consolas" panose="020B0609020204030204" pitchFamily="49" charset="0"/>
                <a:cs typeface="Consolas" panose="020B0609020204030204" pitchFamily="49" charset="0"/>
              </a:rPr>
              <a:t>height</a:t>
            </a:r>
            <a:r>
              <a:rPr lang="en-US" sz="1600" b="1" dirty="0" smtClean="0">
                <a:latin typeface="Consolas" panose="020B0609020204030204" pitchFamily="49" charset="0"/>
                <a:cs typeface="Consolas" panose="020B0609020204030204" pitchFamily="49" charset="0"/>
              </a:rPr>
              <a:t>][</a:t>
            </a:r>
            <a:r>
              <a:rPr lang="en-US" sz="1600" b="1" dirty="0">
                <a:latin typeface="Consolas" panose="020B0609020204030204" pitchFamily="49" charset="0"/>
                <a:cs typeface="Consolas" panose="020B0609020204030204" pitchFamily="49" charset="0"/>
              </a:rPr>
              <a:t>width] = </a:t>
            </a:r>
            <a:r>
              <a:rPr lang="en-US" sz="1600" b="1" dirty="0" smtClean="0">
                <a:latin typeface="Consolas" panose="020B0609020204030204" pitchFamily="49" charset="0"/>
                <a:cs typeface="Consolas" panose="020B0609020204030204" pitchFamily="49" charset="0"/>
              </a:rPr>
              <a:t>EXIT; // </a:t>
            </a:r>
            <a:r>
              <a:rPr lang="en-US" sz="1600" b="1" dirty="0">
                <a:latin typeface="Consolas" panose="020B0609020204030204" pitchFamily="49" charset="0"/>
                <a:cs typeface="Consolas" panose="020B0609020204030204" pitchFamily="49" charset="0"/>
              </a:rPr>
              <a:t>Success</a:t>
            </a:r>
            <a:r>
              <a:rPr lang="en-US" sz="1600" b="1" dirty="0" smtClean="0">
                <a:latin typeface="Consolas" panose="020B0609020204030204" pitchFamily="49" charset="0"/>
                <a:cs typeface="Consolas" panose="020B0609020204030204" pitchFamily="49" charset="0"/>
              </a:rPr>
              <a:t>! (base case #3)</a:t>
            </a:r>
            <a:endParaRPr lang="en-US" sz="1600" b="1" dirty="0">
              <a:latin typeface="Consolas" panose="020B0609020204030204" pitchFamily="49" charset="0"/>
              <a:cs typeface="Consolas" panose="020B0609020204030204" pitchFamily="49" charset="0"/>
            </a:endParaRPr>
          </a:p>
          <a:p>
            <a:r>
              <a:rPr lang="en-US" sz="1600" b="1" dirty="0" smtClean="0">
                <a:latin typeface="Consolas" panose="020B0609020204030204" pitchFamily="49" charset="0"/>
                <a:cs typeface="Consolas" panose="020B0609020204030204" pitchFamily="49" charset="0"/>
              </a:rPr>
              <a:t>      return </a:t>
            </a:r>
            <a:r>
              <a:rPr lang="en-US" sz="1600" b="1" dirty="0">
                <a:latin typeface="Consolas" panose="020B0609020204030204" pitchFamily="49" charset="0"/>
                <a:cs typeface="Consolas" panose="020B0609020204030204" pitchFamily="49" charset="0"/>
              </a:rPr>
              <a:t>true</a:t>
            </a:r>
            <a:r>
              <a:rPr lang="en-US" sz="1600" b="1" dirty="0" smtClean="0">
                <a:latin typeface="Consolas" panose="020B0609020204030204" pitchFamily="49" charset="0"/>
                <a:cs typeface="Consolas" panose="020B0609020204030204" pitchFamily="49" charset="0"/>
              </a:rPr>
              <a:t>;</a:t>
            </a:r>
          </a:p>
          <a:p>
            <a:r>
              <a:rPr lang="en-US" sz="1600" b="1" dirty="0" smtClean="0">
                <a:latin typeface="Consolas" panose="020B0609020204030204" pitchFamily="49" charset="0"/>
                <a:cs typeface="Consolas" panose="020B0609020204030204" pitchFamily="49" charset="0"/>
              </a:rPr>
              <a:t>   }</a:t>
            </a:r>
          </a:p>
          <a:p>
            <a:endParaRPr lang="en-US" sz="800" b="1" dirty="0">
              <a:latin typeface="Consolas" panose="020B0609020204030204" pitchFamily="49" charset="0"/>
              <a:cs typeface="Consolas" panose="020B0609020204030204" pitchFamily="49" charset="0"/>
            </a:endParaRPr>
          </a:p>
          <a:p>
            <a:r>
              <a:rPr lang="en-US" sz="1600" b="1" dirty="0" smtClean="0">
                <a:latin typeface="Consolas" panose="020B0609020204030204" pitchFamily="49" charset="0"/>
                <a:cs typeface="Consolas" panose="020B0609020204030204" pitchFamily="49" charset="0"/>
              </a:rPr>
              <a:t>   maze_[</a:t>
            </a:r>
            <a:r>
              <a:rPr lang="en-US" sz="1600" b="1" dirty="0">
                <a:latin typeface="Consolas" panose="020B0609020204030204" pitchFamily="49" charset="0"/>
                <a:cs typeface="Consolas" panose="020B0609020204030204" pitchFamily="49" charset="0"/>
              </a:rPr>
              <a:t>height</a:t>
            </a:r>
            <a:r>
              <a:rPr lang="en-US" sz="1600" b="1" dirty="0" smtClean="0">
                <a:latin typeface="Consolas" panose="020B0609020204030204" pitchFamily="49" charset="0"/>
                <a:cs typeface="Consolas" panose="020B0609020204030204" pitchFamily="49" charset="0"/>
              </a:rPr>
              <a:t>][</a:t>
            </a:r>
            <a:r>
              <a:rPr lang="en-US" sz="1600" b="1" dirty="0">
                <a:latin typeface="Consolas" panose="020B0609020204030204" pitchFamily="49" charset="0"/>
                <a:cs typeface="Consolas" panose="020B0609020204030204" pitchFamily="49" charset="0"/>
              </a:rPr>
              <a:t>width] = PATH</a:t>
            </a:r>
            <a:r>
              <a:rPr lang="en-US" sz="1600" b="1" dirty="0" smtClean="0">
                <a:latin typeface="Consolas" panose="020B0609020204030204" pitchFamily="49" charset="0"/>
                <a:cs typeface="Consolas" panose="020B0609020204030204" pitchFamily="49" charset="0"/>
              </a:rPr>
              <a:t>; // </a:t>
            </a:r>
            <a:r>
              <a:rPr lang="en-US" sz="1600" b="1" dirty="0">
                <a:latin typeface="Consolas" panose="020B0609020204030204" pitchFamily="49" charset="0"/>
                <a:cs typeface="Consolas" panose="020B0609020204030204" pitchFamily="49" charset="0"/>
              </a:rPr>
              <a:t>Recursive case</a:t>
            </a:r>
          </a:p>
          <a:p>
            <a:r>
              <a:rPr lang="en-US" sz="1600" b="1" dirty="0" smtClean="0">
                <a:latin typeface="Consolas" panose="020B0609020204030204" pitchFamily="49" charset="0"/>
                <a:cs typeface="Consolas" panose="020B0609020204030204" pitchFamily="49" charset="0"/>
              </a:rPr>
              <a:t>   if </a:t>
            </a:r>
            <a:r>
              <a:rPr lang="en-US" sz="1600" b="1" dirty="0">
                <a:latin typeface="Consolas" panose="020B0609020204030204" pitchFamily="49" charset="0"/>
                <a:cs typeface="Consolas" panose="020B0609020204030204" pitchFamily="49" charset="0"/>
              </a:rPr>
              <a:t>(</a:t>
            </a:r>
            <a:r>
              <a:rPr lang="en-US" sz="1600" b="1" dirty="0" err="1" smtClean="0">
                <a:latin typeface="Consolas" panose="020B0609020204030204" pitchFamily="49" charset="0"/>
                <a:cs typeface="Consolas" panose="020B0609020204030204" pitchFamily="49" charset="0"/>
              </a:rPr>
              <a:t>find_maze_path</a:t>
            </a:r>
            <a:r>
              <a:rPr lang="en-US" sz="1600" b="1" dirty="0" smtClean="0">
                <a:latin typeface="Consolas" panose="020B0609020204030204" pitchFamily="49" charset="0"/>
                <a:cs typeface="Consolas" panose="020B0609020204030204" pitchFamily="49" charset="0"/>
              </a:rPr>
              <a:t>(height </a:t>
            </a:r>
            <a:r>
              <a:rPr lang="en-US" sz="1600" b="1" dirty="0">
                <a:latin typeface="Consolas" panose="020B0609020204030204" pitchFamily="49" charset="0"/>
                <a:cs typeface="Consolas" panose="020B0609020204030204" pitchFamily="49" charset="0"/>
              </a:rPr>
              <a:t>- 1, width) </a:t>
            </a:r>
            <a:r>
              <a:rPr lang="en-US" sz="1600" b="1" dirty="0" smtClean="0">
                <a:latin typeface="Consolas" panose="020B0609020204030204" pitchFamily="49" charset="0"/>
                <a:cs typeface="Consolas" panose="020B0609020204030204" pitchFamily="49" charset="0"/>
              </a:rPr>
              <a:t>||</a:t>
            </a:r>
          </a:p>
          <a:p>
            <a:r>
              <a:rPr lang="en-US" sz="1600" b="1" dirty="0">
                <a:latin typeface="Consolas" panose="020B0609020204030204" pitchFamily="49" charset="0"/>
                <a:cs typeface="Consolas" panose="020B0609020204030204" pitchFamily="49" charset="0"/>
              </a:rPr>
              <a:t> </a:t>
            </a: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find_maze_path</a:t>
            </a:r>
            <a:r>
              <a:rPr lang="en-US" sz="1600" b="1" dirty="0" smtClean="0">
                <a:latin typeface="Consolas" panose="020B0609020204030204" pitchFamily="49" charset="0"/>
                <a:cs typeface="Consolas" panose="020B0609020204030204" pitchFamily="49" charset="0"/>
              </a:rPr>
              <a:t>(height </a:t>
            </a:r>
            <a:r>
              <a:rPr lang="en-US" sz="1600" b="1" dirty="0">
                <a:latin typeface="Consolas" panose="020B0609020204030204" pitchFamily="49" charset="0"/>
                <a:cs typeface="Consolas" panose="020B0609020204030204" pitchFamily="49" charset="0"/>
              </a:rPr>
              <a:t>+ 1, width</a:t>
            </a:r>
            <a:r>
              <a:rPr lang="en-US" sz="1600" b="1" dirty="0" smtClean="0">
                <a:latin typeface="Consolas" panose="020B0609020204030204" pitchFamily="49" charset="0"/>
                <a:cs typeface="Consolas" panose="020B0609020204030204" pitchFamily="49" charset="0"/>
              </a:rPr>
              <a:t>) ||</a:t>
            </a:r>
            <a:endParaRPr lang="en-US" sz="1600" b="1" dirty="0">
              <a:latin typeface="Consolas" panose="020B0609020204030204" pitchFamily="49" charset="0"/>
              <a:cs typeface="Consolas" panose="020B0609020204030204" pitchFamily="49" charset="0"/>
            </a:endParaRPr>
          </a:p>
          <a:p>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find_maze_path</a:t>
            </a:r>
            <a:r>
              <a:rPr lang="en-US" sz="1600" b="1" dirty="0" smtClean="0">
                <a:latin typeface="Consolas" panose="020B0609020204030204" pitchFamily="49" charset="0"/>
                <a:cs typeface="Consolas" panose="020B0609020204030204" pitchFamily="49" charset="0"/>
              </a:rPr>
              <a:t>(height</a:t>
            </a:r>
            <a:r>
              <a:rPr lang="en-US" sz="1600" b="1" dirty="0">
                <a:latin typeface="Consolas" panose="020B0609020204030204" pitchFamily="49" charset="0"/>
                <a:cs typeface="Consolas" panose="020B0609020204030204" pitchFamily="49" charset="0"/>
              </a:rPr>
              <a:t>, width - 1) </a:t>
            </a:r>
            <a:r>
              <a:rPr lang="en-US" sz="1600" b="1" dirty="0" smtClean="0">
                <a:latin typeface="Consolas" panose="020B0609020204030204" pitchFamily="49" charset="0"/>
                <a:cs typeface="Consolas" panose="020B0609020204030204" pitchFamily="49" charset="0"/>
              </a:rPr>
              <a:t>||</a:t>
            </a:r>
          </a:p>
          <a:p>
            <a:r>
              <a:rPr lang="en-US" sz="1600" b="1" dirty="0">
                <a:latin typeface="Consolas" panose="020B0609020204030204" pitchFamily="49" charset="0"/>
                <a:cs typeface="Consolas" panose="020B0609020204030204" pitchFamily="49" charset="0"/>
              </a:rPr>
              <a:t> </a:t>
            </a:r>
            <a:r>
              <a:rPr lang="en-US" sz="1600" b="1" dirty="0" smtClean="0">
                <a:latin typeface="Consolas" panose="020B0609020204030204" pitchFamily="49" charset="0"/>
                <a:cs typeface="Consolas" panose="020B0609020204030204" pitchFamily="49" charset="0"/>
              </a:rPr>
              <a:t>      </a:t>
            </a:r>
            <a:r>
              <a:rPr lang="en-US" sz="1600" b="1" dirty="0" err="1" smtClean="0">
                <a:latin typeface="Consolas" panose="020B0609020204030204" pitchFamily="49" charset="0"/>
                <a:cs typeface="Consolas" panose="020B0609020204030204" pitchFamily="49" charset="0"/>
              </a:rPr>
              <a:t>find_maze_path</a:t>
            </a:r>
            <a:r>
              <a:rPr lang="en-US" sz="1600" b="1" dirty="0" smtClean="0">
                <a:latin typeface="Consolas" panose="020B0609020204030204" pitchFamily="49" charset="0"/>
                <a:cs typeface="Consolas" panose="020B0609020204030204" pitchFamily="49" charset="0"/>
              </a:rPr>
              <a:t>(height</a:t>
            </a:r>
            <a:r>
              <a:rPr lang="en-US" sz="1600" b="1" dirty="0">
                <a:latin typeface="Consolas" panose="020B0609020204030204" pitchFamily="49" charset="0"/>
                <a:cs typeface="Consolas" panose="020B0609020204030204" pitchFamily="49" charset="0"/>
              </a:rPr>
              <a:t>, width + 1</a:t>
            </a:r>
            <a:r>
              <a:rPr lang="en-US" sz="1600" b="1" dirty="0" smtClean="0">
                <a:latin typeface="Consolas" panose="020B0609020204030204" pitchFamily="49" charset="0"/>
                <a:cs typeface="Consolas" panose="020B0609020204030204" pitchFamily="49" charset="0"/>
              </a:rPr>
              <a:t>)) return </a:t>
            </a:r>
            <a:r>
              <a:rPr lang="en-US" sz="1600" b="1" dirty="0">
                <a:latin typeface="Consolas" panose="020B0609020204030204" pitchFamily="49" charset="0"/>
                <a:cs typeface="Consolas" panose="020B0609020204030204" pitchFamily="49" charset="0"/>
              </a:rPr>
              <a:t>true;</a:t>
            </a:r>
          </a:p>
          <a:p>
            <a:r>
              <a:rPr lang="en-US" sz="1600" b="1" dirty="0" smtClean="0">
                <a:latin typeface="Consolas" panose="020B0609020204030204" pitchFamily="49" charset="0"/>
                <a:cs typeface="Consolas" panose="020B0609020204030204" pitchFamily="49" charset="0"/>
              </a:rPr>
              <a:t>   maze_[</a:t>
            </a:r>
            <a:r>
              <a:rPr lang="en-US" sz="1600" b="1" dirty="0">
                <a:latin typeface="Consolas" panose="020B0609020204030204" pitchFamily="49" charset="0"/>
                <a:cs typeface="Consolas" panose="020B0609020204030204" pitchFamily="49" charset="0"/>
              </a:rPr>
              <a:t>height</a:t>
            </a:r>
            <a:r>
              <a:rPr lang="en-US" sz="1600" b="1" dirty="0" smtClean="0">
                <a:latin typeface="Consolas" panose="020B0609020204030204" pitchFamily="49" charset="0"/>
                <a:cs typeface="Consolas" panose="020B0609020204030204" pitchFamily="49" charset="0"/>
              </a:rPr>
              <a:t>][</a:t>
            </a:r>
            <a:r>
              <a:rPr lang="en-US" sz="1600" b="1" dirty="0">
                <a:latin typeface="Consolas" panose="020B0609020204030204" pitchFamily="49" charset="0"/>
                <a:cs typeface="Consolas" panose="020B0609020204030204" pitchFamily="49" charset="0"/>
              </a:rPr>
              <a:t>width] = TEMPORARY;</a:t>
            </a:r>
          </a:p>
          <a:p>
            <a:r>
              <a:rPr lang="en-US" sz="1600" b="1" dirty="0" smtClean="0">
                <a:latin typeface="Consolas" panose="020B0609020204030204" pitchFamily="49" charset="0"/>
                <a:cs typeface="Consolas" panose="020B0609020204030204" pitchFamily="49" charset="0"/>
              </a:rPr>
              <a:t>   return </a:t>
            </a:r>
            <a:r>
              <a:rPr lang="en-US" sz="1600" b="1" dirty="0">
                <a:latin typeface="Consolas" panose="020B0609020204030204" pitchFamily="49" charset="0"/>
                <a:cs typeface="Consolas" panose="020B0609020204030204" pitchFamily="49" charset="0"/>
              </a:rPr>
              <a:t>false;</a:t>
            </a:r>
          </a:p>
          <a:p>
            <a:r>
              <a:rPr lang="en-US" sz="1600" b="1" dirty="0">
                <a:latin typeface="Consolas" panose="020B0609020204030204" pitchFamily="49" charset="0"/>
                <a:cs typeface="Consolas" panose="020B0609020204030204" pitchFamily="49" charset="0"/>
              </a:rPr>
              <a:t>}</a:t>
            </a:r>
          </a:p>
        </p:txBody>
      </p:sp>
      <p:sp>
        <p:nvSpPr>
          <p:cNvPr id="2" name="Title 1"/>
          <p:cNvSpPr>
            <a:spLocks noGrp="1"/>
          </p:cNvSpPr>
          <p:nvPr>
            <p:ph type="title"/>
          </p:nvPr>
        </p:nvSpPr>
        <p:spPr/>
        <p:txBody>
          <a:bodyPr/>
          <a:lstStyle/>
          <a:p>
            <a:r>
              <a:rPr lang="en-US" dirty="0" smtClean="0"/>
              <a:t>2D Implementation</a:t>
            </a:r>
            <a:endParaRPr lang="en-US" dirty="0"/>
          </a:p>
        </p:txBody>
      </p:sp>
      <p:sp>
        <p:nvSpPr>
          <p:cNvPr id="4" name="Footer Placeholder 3"/>
          <p:cNvSpPr>
            <a:spLocks noGrp="1"/>
          </p:cNvSpPr>
          <p:nvPr>
            <p:ph type="ftr" sz="quarter" idx="11"/>
          </p:nvPr>
        </p:nvSpPr>
        <p:spPr/>
        <p:txBody>
          <a:bodyPr/>
          <a:lstStyle/>
          <a:p>
            <a:pPr>
              <a:defRPr/>
            </a:pPr>
            <a:r>
              <a:rPr lang="en-US" smtClean="0"/>
              <a:t>3D Maze</a:t>
            </a:r>
            <a:endParaRPr lang="en-US" dirty="0"/>
          </a:p>
        </p:txBody>
      </p:sp>
      <p:sp>
        <p:nvSpPr>
          <p:cNvPr id="5" name="Slide Number Placeholder 4"/>
          <p:cNvSpPr>
            <a:spLocks noGrp="1"/>
          </p:cNvSpPr>
          <p:nvPr>
            <p:ph type="sldNum" sz="quarter" idx="12"/>
          </p:nvPr>
        </p:nvSpPr>
        <p:spPr/>
        <p:txBody>
          <a:bodyPr>
            <a:normAutofit fontScale="92500" lnSpcReduction="10000"/>
          </a:bodyPr>
          <a:lstStyle/>
          <a:p>
            <a:pPr>
              <a:defRPr/>
            </a:pPr>
            <a:fld id="{0D7B5496-982B-480A-8085-B08F2CA91C21}" type="slidenum">
              <a:rPr lang="en-US" smtClean="0"/>
              <a:pPr>
                <a:defRPr/>
              </a:pPr>
              <a:t>9</a:t>
            </a:fld>
            <a:endParaRPr lang="en-US" dirty="0"/>
          </a:p>
        </p:txBody>
      </p:sp>
      <p:sp>
        <p:nvSpPr>
          <p:cNvPr id="6" name="Rounded Rectangle 5"/>
          <p:cNvSpPr/>
          <p:nvPr/>
        </p:nvSpPr>
        <p:spPr>
          <a:xfrm>
            <a:off x="228600" y="1828800"/>
            <a:ext cx="8686800" cy="27432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8600" y="4572000"/>
            <a:ext cx="8686800" cy="1828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0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CS 235 Theme</Template>
  <TotalTime>41786</TotalTime>
  <Words>1489</Words>
  <Application>Microsoft Office PowerPoint</Application>
  <PresentationFormat>On-screen Show (4:3)</PresentationFormat>
  <Paragraphs>453</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CS 235 Theme</vt:lpstr>
      <vt:lpstr>PowerPoint Presentation</vt:lpstr>
      <vt:lpstr>3D Maze</vt:lpstr>
      <vt:lpstr>Finding a Path through a Maze</vt:lpstr>
      <vt:lpstr>The Maze Layout</vt:lpstr>
      <vt:lpstr>The Maze Layout</vt:lpstr>
      <vt:lpstr>The Maze Layout (Bonus)</vt:lpstr>
      <vt:lpstr>Dynamic Arrays</vt:lpstr>
      <vt:lpstr>The Maze Array</vt:lpstr>
      <vt:lpstr>2D Implementation</vt:lpstr>
      <vt:lpstr>Requirements</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elliot</dc:creator>
  <cp:lastModifiedBy>proper</cp:lastModifiedBy>
  <cp:revision>846</cp:revision>
  <cp:lastPrinted>2018-03-05T15:36:16Z</cp:lastPrinted>
  <dcterms:created xsi:type="dcterms:W3CDTF">2009-08-26T14:55:55Z</dcterms:created>
  <dcterms:modified xsi:type="dcterms:W3CDTF">2018-03-12T23:50:30Z</dcterms:modified>
</cp:coreProperties>
</file>