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1904" r:id="rId2"/>
    <p:sldId id="1905" r:id="rId3"/>
    <p:sldId id="1929" r:id="rId4"/>
    <p:sldId id="1931" r:id="rId5"/>
    <p:sldId id="1930" r:id="rId6"/>
    <p:sldId id="1932" r:id="rId7"/>
    <p:sldId id="1954" r:id="rId8"/>
    <p:sldId id="1937" r:id="rId9"/>
    <p:sldId id="1936" r:id="rId10"/>
    <p:sldId id="1934" r:id="rId11"/>
    <p:sldId id="1944" r:id="rId12"/>
    <p:sldId id="1942" r:id="rId13"/>
    <p:sldId id="1957" r:id="rId14"/>
    <p:sldId id="1874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3" autoAdjust="0"/>
    <p:restoredTop sz="94868" autoAdjust="0"/>
  </p:normalViewPr>
  <p:slideViewPr>
    <p:cSldViewPr>
      <p:cViewPr varScale="1">
        <p:scale>
          <a:sx n="87" d="100"/>
          <a:sy n="87" d="100"/>
        </p:scale>
        <p:origin x="9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583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DA8BC-0A41-41D4-B977-9A44C3187158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70D9-57AA-4BC4-A1A7-6673B6EA9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1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7632894-2F5A-46FE-8A2B-89B309465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43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32894-2F5A-46FE-8A2B-89B30946548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6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32894-2F5A-46FE-8A2B-89B30946548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1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32894-2F5A-46FE-8A2B-89B3094654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32894-2F5A-46FE-8A2B-89B30946548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8" y="170156"/>
            <a:ext cx="8153400" cy="731520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77078" y="1295400"/>
            <a:ext cx="8362122" cy="5454359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4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908818"/>
            <a:ext cx="5421313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61362"/>
            <a:ext cx="4114800" cy="5520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261362"/>
            <a:ext cx="4070499" cy="5520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62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96119" y="62103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8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96119" y="62103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594360" y="169342"/>
            <a:ext cx="81534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77078" y="1295400"/>
            <a:ext cx="8305800" cy="539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33400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304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914400"/>
            <a:ext cx="855345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29000" y="919164"/>
            <a:ext cx="5421313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.cs.byu.edu/~cs235ta/labs/L07-3dMaze/lab07_in_02.txt" TargetMode="External"/><Relationship Id="rId2" Type="http://schemas.openxmlformats.org/officeDocument/2006/relationships/hyperlink" Target="https://students.cs.byu.edu/~cs235ta/labs/L07-3dMaze/lab07_in_01.tx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udents.cs.byu.edu/~cs235ta/labs/L07-3dMaze/lab07_in_05.txt" TargetMode="External"/><Relationship Id="rId5" Type="http://schemas.openxmlformats.org/officeDocument/2006/relationships/hyperlink" Target="https://students.cs.byu.edu/~cs235ta/labs/L07-3dMaze/lab07_in_04.txt" TargetMode="External"/><Relationship Id="rId4" Type="http://schemas.openxmlformats.org/officeDocument/2006/relationships/hyperlink" Target="https://students.cs.byu.edu/~cs235ta/labs/L07-3dMaze/lab07_in_03.tx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04800"/>
            <a:ext cx="518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Lab 08 - BST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3810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7671"/>
              </p:ext>
            </p:extLst>
          </p:nvPr>
        </p:nvGraphicFramePr>
        <p:xfrm>
          <a:off x="477838" y="1447800"/>
          <a:ext cx="8361362" cy="5181600"/>
        </p:xfrm>
        <a:graphic>
          <a:graphicData uri="http://schemas.openxmlformats.org/drawingml/2006/table">
            <a:tbl>
              <a:tblPr/>
              <a:tblGrid>
                <a:gridCol w="10304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30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Points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Requirement (35 Points)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[1] and </a:t>
                      </a:r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[2] used for input / output streams respectively. </a:t>
                      </a:r>
                    </a:p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No execution user interaction (i.e. system("pause"); or </a:t>
                      </a:r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getchr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();). 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A BST class is derived from the abstract </a:t>
                      </a:r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BSTInterface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 interface class. No STL container is used anywhere in your BST class.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The BST class implements a public toString and friend insertion member function. The "</a:t>
                      </a:r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PrintBST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" command uses the insertion operator function to send the contents of the BST container (in level-order) to the output stream. If the BST is empty, report "Empty".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Any number of Nodes are correctly added to the BST using the "Add" command. Attempt to add a duplicate node outputs false. (</a:t>
                      </a:r>
                      <a:r>
                        <a:rPr lang="en-US" sz="1400" b="1" u="none" strike="noStrike" dirty="0" smtClean="0">
                          <a:solidFill>
                            <a:srgbClr val="428BCA"/>
                          </a:solidFill>
                          <a:effectLst/>
                          <a:latin typeface="Consolas" panose="020B0609020204030204" pitchFamily="49" charset="0"/>
                          <a:hlinkClick r:id="rId2"/>
                        </a:rPr>
                        <a:t>lab08_in_01.txt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Nodes are correctly removed from the BST using the "Remove" command. Attempt to remove a non-</a:t>
                      </a:r>
                      <a:r>
                        <a:rPr lang="en-US" sz="1400" b="1" dirty="0" err="1" smtClean="0">
                          <a:effectLst/>
                          <a:latin typeface="Consolas" panose="020B0609020204030204" pitchFamily="49" charset="0"/>
                        </a:rPr>
                        <a:t>existant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 node outputs false. (</a:t>
                      </a:r>
                      <a:r>
                        <a:rPr lang="en-US" sz="1400" b="1" u="none" strike="noStrike" dirty="0" smtClean="0">
                          <a:solidFill>
                            <a:srgbClr val="428BCA"/>
                          </a:solidFill>
                          <a:effectLst/>
                          <a:latin typeface="Consolas" panose="020B0609020204030204" pitchFamily="49" charset="0"/>
                          <a:hlinkClick r:id="rId3"/>
                        </a:rPr>
                        <a:t>lab08_in_02.txt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The "Clear" command removes every node from the tree. (</a:t>
                      </a:r>
                      <a:r>
                        <a:rPr lang="en-US" sz="1400" b="1" u="none" strike="noStrike" dirty="0" smtClean="0">
                          <a:solidFill>
                            <a:srgbClr val="428BCA"/>
                          </a:solidFill>
                          <a:effectLst/>
                          <a:latin typeface="Consolas" panose="020B0609020204030204" pitchFamily="49" charset="0"/>
                          <a:hlinkClick r:id="rId4"/>
                        </a:rPr>
                        <a:t>lab08_in_03.txt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BONUS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: The "Find" uses a BST iterator and reports "Found" if the value is in the BST and "Not Found" if not found. (</a:t>
                      </a:r>
                      <a:r>
                        <a:rPr lang="en-US" sz="1400" b="1" u="none" strike="noStrike" dirty="0" smtClean="0">
                          <a:solidFill>
                            <a:srgbClr val="428BCA"/>
                          </a:solidFill>
                          <a:effectLst/>
                          <a:latin typeface="Consolas" panose="020B0609020204030204" pitchFamily="49" charset="0"/>
                          <a:hlinkClick r:id="rId5"/>
                        </a:rPr>
                        <a:t>lab08_in_04.txt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BONUS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: The "Tree" command displays the tree in in-order using BST iterators. (</a:t>
                      </a:r>
                      <a:r>
                        <a:rPr lang="en-US" sz="1400" b="1" u="none" strike="noStrike" dirty="0" smtClean="0">
                          <a:solidFill>
                            <a:srgbClr val="428BCA"/>
                          </a:solidFill>
                          <a:effectLst/>
                          <a:latin typeface="Consolas" panose="020B0609020204030204" pitchFamily="49" charset="0"/>
                          <a:hlinkClick r:id="rId6"/>
                        </a:rPr>
                        <a:t>lab07_in_04.txt</a:t>
                      </a:r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889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smtClean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9524" marR="10169" marT="10169" marB="101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VS_MEM_CHECK macro is included in main to detect memory leaks. </a:t>
                      </a:r>
                      <a:b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No Memory leaks are reported.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5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1 - 3 BST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7772400" cy="56015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#</a:t>
            </a:r>
            <a:r>
              <a:rPr lang="en-US" sz="1200" b="1" dirty="0">
                <a:latin typeface="Consolas" panose="020B0609020204030204" pitchFamily="49" charset="0"/>
              </a:rPr>
              <a:t>include "</a:t>
            </a:r>
            <a:r>
              <a:rPr lang="en-US" sz="1200" b="1" dirty="0" err="1">
                <a:latin typeface="Consolas" panose="020B0609020204030204" pitchFamily="49" charset="0"/>
              </a:rPr>
              <a:t>BSTInterface.h</a:t>
            </a:r>
            <a:r>
              <a:rPr lang="en-US" sz="1200" b="1" dirty="0" smtClean="0">
                <a:latin typeface="Consolas" panose="020B0609020204030204" pitchFamily="49" charset="0"/>
              </a:rPr>
              <a:t>"</a:t>
            </a:r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template&lt;</a:t>
            </a:r>
            <a:r>
              <a:rPr lang="en-US" sz="1200" b="1" dirty="0" err="1" smtClean="0">
                <a:latin typeface="Consolas" panose="020B0609020204030204" pitchFamily="49" charset="0"/>
              </a:rPr>
              <a:t>typename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class BST : public </a:t>
            </a:r>
            <a:r>
              <a:rPr lang="en-US" sz="1200" b="1" dirty="0" err="1">
                <a:latin typeface="Consolas" panose="020B0609020204030204" pitchFamily="49" charset="0"/>
              </a:rPr>
              <a:t>BSTInterface</a:t>
            </a:r>
            <a:r>
              <a:rPr lang="en-US" sz="1200" b="1" dirty="0">
                <a:latin typeface="Consolas" panose="020B0609020204030204" pitchFamily="49" charset="0"/>
              </a:rPr>
              <a:t>&lt;T&gt;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struct </a:t>
            </a:r>
            <a:r>
              <a:rPr lang="en-US" sz="1200" b="1" dirty="0">
                <a:latin typeface="Consolas" panose="020B0609020204030204" pitchFamily="49" charset="0"/>
              </a:rPr>
              <a:t>Node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{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T </a:t>
            </a:r>
            <a:r>
              <a:rPr lang="en-US" sz="1200" b="1" dirty="0">
                <a:latin typeface="Consolas" panose="020B0609020204030204" pitchFamily="49" charset="0"/>
              </a:rPr>
              <a:t>data_;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Node</a:t>
            </a:r>
            <a:r>
              <a:rPr lang="en-US" sz="1200" b="1" dirty="0">
                <a:latin typeface="Consolas" panose="020B0609020204030204" pitchFamily="49" charset="0"/>
              </a:rPr>
              <a:t>* left_;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Node</a:t>
            </a:r>
            <a:r>
              <a:rPr lang="en-US" sz="1200" b="1" dirty="0">
                <a:latin typeface="Consolas" panose="020B0609020204030204" pitchFamily="49" charset="0"/>
              </a:rPr>
              <a:t>* right_;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Node(T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d) : data_(d), left_(NULL), right_(NULL) { }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};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Node</a:t>
            </a:r>
            <a:r>
              <a:rPr lang="en-US" sz="1200" b="1" dirty="0">
                <a:latin typeface="Consolas" panose="020B0609020204030204" pitchFamily="49" charset="0"/>
              </a:rPr>
              <a:t>* root_;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BST</a:t>
            </a:r>
            <a:r>
              <a:rPr lang="en-US" sz="1200" b="1" dirty="0">
                <a:latin typeface="Consolas" panose="020B0609020204030204" pitchFamily="49" charset="0"/>
              </a:rPr>
              <a:t>() { this-&gt;root_ = NULL; }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~</a:t>
            </a:r>
            <a:r>
              <a:rPr lang="en-US" sz="1200" b="1" dirty="0">
                <a:latin typeface="Consolas" panose="020B0609020204030204" pitchFamily="49" charset="0"/>
              </a:rPr>
              <a:t>BST() { </a:t>
            </a:r>
            <a:r>
              <a:rPr lang="en-US" sz="1200" b="1" dirty="0" err="1">
                <a:latin typeface="Consolas" panose="020B0609020204030204" pitchFamily="49" charset="0"/>
              </a:rPr>
              <a:t>clearTree</a:t>
            </a:r>
            <a:r>
              <a:rPr lang="en-US" sz="1200" b="1" dirty="0">
                <a:latin typeface="Consolas" panose="020B0609020204030204" pitchFamily="49" charset="0"/>
              </a:rPr>
              <a:t>(); }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latin typeface="Consolas" panose="020B0609020204030204" pitchFamily="49" charset="0"/>
              </a:rPr>
              <a:t>Return true if node added to BST, else false */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addNode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(const T&amp; data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{ return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insert(this-&gt;root_, data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latin typeface="Consolas" panose="020B0609020204030204" pitchFamily="49" charset="0"/>
              </a:rPr>
              <a:t>Return true if node removed from BST, else false */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removeNode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(const T&amp; data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{ return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remove(this-&gt;root_, data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latin typeface="Consolas" panose="020B0609020204030204" pitchFamily="49" charset="0"/>
              </a:rPr>
              <a:t>Return true if BST cleared of all nodes, else false */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bool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clearTree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{ return </a:t>
            </a:r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deleteTree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(root_); }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latin typeface="Consolas" panose="020B0609020204030204" pitchFamily="49" charset="0"/>
              </a:rPr>
              <a:t>Return a level order traversal of a BST as a string */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string toString()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 ... }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latin typeface="Consolas" panose="020B0609020204030204" pitchFamily="49" charset="0"/>
              </a:rPr>
              <a:t>Override insertion operator to insert BST string */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friend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std::ostream&amp; operator&lt;&lt; (ostream&amp;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, const BST&lt;T&gt;&amp;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 ... }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};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867400" y="2743200"/>
            <a:ext cx="3039653" cy="1450182"/>
          </a:xfrm>
          <a:prstGeom prst="borderCallout1">
            <a:avLst>
              <a:gd name="adj1" fmla="val 50674"/>
              <a:gd name="adj2" fmla="val 179"/>
              <a:gd name="adj3" fmla="val -22016"/>
              <a:gd name="adj4" fmla="val -130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 err="1"/>
              <a:t>structs</a:t>
            </a:r>
            <a:r>
              <a:rPr lang="en-US" sz="1200" dirty="0"/>
              <a:t> are lightweight objects and often used in place of a class if the object's main responsibility is a type of data storage. A node represents a single value, is similar to a primitive type, is mutable, and relatively small, and hence a good candidate for a struct 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5867399" y="1371600"/>
            <a:ext cx="3039653" cy="685800"/>
          </a:xfrm>
          <a:prstGeom prst="borderCallout1">
            <a:avLst>
              <a:gd name="adj1" fmla="val 50674"/>
              <a:gd name="adj2" fmla="val 179"/>
              <a:gd name="adj3" fmla="val 45050"/>
              <a:gd name="adj4" fmla="val -7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 smtClean="0"/>
              <a:t>Class BST inherits from the interface template </a:t>
            </a:r>
            <a:r>
              <a:rPr lang="en-US" sz="1200" dirty="0" err="1" smtClean="0"/>
              <a:t>BSTInterface</a:t>
            </a:r>
            <a:r>
              <a:rPr lang="en-US" sz="1200" dirty="0" smtClean="0"/>
              <a:t> class.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Add </a:t>
            </a:r>
            <a:r>
              <a:rPr lang="en-US" smtClean="0"/>
              <a:t>an Iterator (Bonus)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458200" cy="517064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#include "</a:t>
            </a:r>
            <a:r>
              <a:rPr lang="en-US" sz="1200" b="1" dirty="0" err="1">
                <a:latin typeface="Consolas" panose="020B0609020204030204" pitchFamily="49" charset="0"/>
              </a:rPr>
              <a:t>BSTInterface.h</a:t>
            </a:r>
            <a:r>
              <a:rPr lang="en-US" sz="12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template&lt;</a:t>
            </a:r>
            <a:r>
              <a:rPr lang="en-US" sz="1200" b="1" dirty="0" err="1"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class BST : public </a:t>
            </a:r>
            <a:r>
              <a:rPr lang="en-US" sz="1200" b="1" dirty="0" err="1">
                <a:latin typeface="Consolas" panose="020B0609020204030204" pitchFamily="49" charset="0"/>
              </a:rPr>
              <a:t>BSTInterface</a:t>
            </a:r>
            <a:r>
              <a:rPr lang="en-US" sz="1200" b="1" dirty="0">
                <a:latin typeface="Consolas" panose="020B0609020204030204" pitchFamily="49" charset="0"/>
              </a:rPr>
              <a:t>&lt;T&gt;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struct </a:t>
            </a:r>
            <a:r>
              <a:rPr lang="en-US" sz="1200" b="1" dirty="0" smtClean="0">
                <a:latin typeface="Consolas" panose="020B0609020204030204" pitchFamily="49" charset="0"/>
              </a:rPr>
              <a:t>Node { ... };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Node* root_;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BST() { this-&gt;root_ = NULL;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~BST() { </a:t>
            </a:r>
            <a:r>
              <a:rPr lang="en-US" sz="1200" b="1" dirty="0" err="1">
                <a:latin typeface="Consolas" panose="020B0609020204030204" pitchFamily="49" charset="0"/>
              </a:rPr>
              <a:t>clearTree</a:t>
            </a:r>
            <a:r>
              <a:rPr lang="en-US" sz="120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/**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BST iterator */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class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private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mutable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int index_;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Node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* root_;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public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Iterator(int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index, Node* root) : index_(index), root_(root) {}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~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Iterator() {}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bool operator!=(const Iterator&amp;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const { ... 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 operator++(T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{ ... 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T operator*()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const { ... 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 find(T&amp; value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 ... }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 begin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 ... }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virtual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Iterator end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{ ... }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};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7587" y="1295400"/>
            <a:ext cx="4240213" cy="31393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if </a:t>
            </a:r>
            <a:r>
              <a:rPr lang="en-US" sz="1200" b="1" dirty="0">
                <a:latin typeface="Consolas" panose="020B0609020204030204" pitchFamily="49" charset="0"/>
              </a:rPr>
              <a:t>(item1 == "Find")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{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out </a:t>
            </a:r>
            <a:r>
              <a:rPr lang="en-US" sz="1200" b="1" dirty="0">
                <a:latin typeface="Consolas" panose="020B0609020204030204" pitchFamily="49" charset="0"/>
              </a:rPr>
              <a:t>&lt;&lt; endl &lt;&lt; "Find " &lt;&lt; data;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BST&lt;int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bst.find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BST&lt;int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bst.end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if (!(</a:t>
            </a:r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))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out &lt;&lt; " Not Found";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else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out &lt;&lt; " Found " &lt;&lt; 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else </a:t>
            </a:r>
            <a:r>
              <a:rPr lang="en-US" sz="1200" b="1" dirty="0">
                <a:latin typeface="Consolas" panose="020B0609020204030204" pitchFamily="49" charset="0"/>
              </a:rPr>
              <a:t>if (item1 == "Tree")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{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out </a:t>
            </a:r>
            <a:r>
              <a:rPr lang="en-US" sz="1200" b="1" dirty="0">
                <a:latin typeface="Consolas" panose="020B0609020204030204" pitchFamily="49" charset="0"/>
              </a:rPr>
              <a:t>&lt;&lt; endl &lt;&lt; "</a:t>
            </a:r>
            <a:r>
              <a:rPr lang="en-US" sz="1200" b="1" dirty="0" smtClean="0">
                <a:latin typeface="Consolas" panose="020B0609020204030204" pitchFamily="49" charset="0"/>
              </a:rPr>
              <a:t>Tree </a:t>
            </a:r>
            <a:r>
              <a:rPr lang="en-US" sz="1200" b="1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BST&lt;int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bst.begin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BST&lt;int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bst.end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if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 out &lt;&lt; " Empty";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for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out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&lt;&lt; " " &lt;&lt; 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08262" y="3537946"/>
            <a:ext cx="1695541" cy="2024654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200400" y="2971800"/>
            <a:ext cx="1453218" cy="1243251"/>
            <a:chOff x="2260600" y="1981200"/>
            <a:chExt cx="1854200" cy="1676400"/>
          </a:xfrm>
        </p:grpSpPr>
        <p:sp>
          <p:nvSpPr>
            <p:cNvPr id="11" name="Oval 10"/>
            <p:cNvSpPr/>
            <p:nvPr/>
          </p:nvSpPr>
          <p:spPr>
            <a:xfrm>
              <a:off x="2286000" y="1981200"/>
              <a:ext cx="1803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2133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BST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27300" y="2724666"/>
              <a:ext cx="1295400" cy="685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00" y="28829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Iterator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Line Callout 1 15"/>
          <p:cNvSpPr/>
          <p:nvPr/>
        </p:nvSpPr>
        <p:spPr>
          <a:xfrm>
            <a:off x="5562600" y="5597591"/>
            <a:ext cx="3039653" cy="727009"/>
          </a:xfrm>
          <a:prstGeom prst="borderCallout1">
            <a:avLst>
              <a:gd name="adj1" fmla="val 50674"/>
              <a:gd name="adj2" fmla="val 179"/>
              <a:gd name="adj3" fmla="val -201987"/>
              <a:gd name="adj4" fmla="val -1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 smtClean="0"/>
              <a:t>Nested </a:t>
            </a:r>
            <a:r>
              <a:rPr lang="en-US" sz="1200" dirty="0"/>
              <a:t>classes can access </a:t>
            </a:r>
            <a:r>
              <a:rPr lang="en-US" sz="1200" i="1" dirty="0"/>
              <a:t>all</a:t>
            </a:r>
            <a:r>
              <a:rPr lang="en-US" sz="1200" dirty="0"/>
              <a:t> members of the parent via a reference/pointer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Iterator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855" name="Group 854"/>
          <p:cNvGrpSpPr/>
          <p:nvPr/>
        </p:nvGrpSpPr>
        <p:grpSpPr>
          <a:xfrm>
            <a:off x="4572000" y="2222751"/>
            <a:ext cx="4343400" cy="2971800"/>
            <a:chOff x="4495800" y="3810000"/>
            <a:chExt cx="4343400" cy="2971800"/>
          </a:xfrm>
        </p:grpSpPr>
        <p:sp>
          <p:nvSpPr>
            <p:cNvPr id="856" name="Rectangle 855"/>
            <p:cNvSpPr/>
            <p:nvPr/>
          </p:nvSpPr>
          <p:spPr>
            <a:xfrm>
              <a:off x="4495800" y="3810000"/>
              <a:ext cx="4343400" cy="297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7" name="Group 856"/>
            <p:cNvGrpSpPr/>
            <p:nvPr/>
          </p:nvGrpSpPr>
          <p:grpSpPr>
            <a:xfrm>
              <a:off x="4648200" y="3957237"/>
              <a:ext cx="4043175" cy="2672163"/>
              <a:chOff x="4648200" y="3957237"/>
              <a:chExt cx="4043175" cy="2672163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6640130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 flipH="1">
                <a:off x="8154234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7857574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5469066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>
              <a:xfrm flipH="1">
                <a:off x="4891253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>
                <a:off x="5469066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" name="Oval 869"/>
              <p:cNvSpPr/>
              <p:nvPr/>
            </p:nvSpPr>
            <p:spPr>
              <a:xfrm>
                <a:off x="6412612" y="395723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Box 870"/>
              <p:cNvSpPr txBox="1"/>
              <p:nvPr/>
            </p:nvSpPr>
            <p:spPr>
              <a:xfrm>
                <a:off x="6488812" y="400117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205224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TextBox 872"/>
              <p:cNvSpPr txBox="1"/>
              <p:nvPr/>
            </p:nvSpPr>
            <p:spPr>
              <a:xfrm>
                <a:off x="5281424" y="46950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7620000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TextBox 874"/>
              <p:cNvSpPr txBox="1"/>
              <p:nvPr/>
            </p:nvSpPr>
            <p:spPr>
              <a:xfrm>
                <a:off x="7620000" y="4695096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4648200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4724400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842000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5918200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8229600" y="537748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TextBox 880"/>
              <p:cNvSpPr txBox="1"/>
              <p:nvPr/>
            </p:nvSpPr>
            <p:spPr>
              <a:xfrm>
                <a:off x="8229600" y="5421421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7919814" y="6172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TextBox 882"/>
              <p:cNvSpPr txBox="1"/>
              <p:nvPr/>
            </p:nvSpPr>
            <p:spPr>
              <a:xfrm>
                <a:off x="7902165" y="62161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6417187" y="395723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TextBox 884"/>
              <p:cNvSpPr txBox="1"/>
              <p:nvPr/>
            </p:nvSpPr>
            <p:spPr>
              <a:xfrm>
                <a:off x="6493387" y="400117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6" name="Oval 885"/>
              <p:cNvSpPr/>
              <p:nvPr/>
            </p:nvSpPr>
            <p:spPr>
              <a:xfrm>
                <a:off x="5209799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TextBox 886"/>
              <p:cNvSpPr txBox="1"/>
              <p:nvPr/>
            </p:nvSpPr>
            <p:spPr>
              <a:xfrm>
                <a:off x="5285999" y="46950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7624575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TextBox 888"/>
              <p:cNvSpPr txBox="1"/>
              <p:nvPr/>
            </p:nvSpPr>
            <p:spPr>
              <a:xfrm>
                <a:off x="7624575" y="4695096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0" name="Oval 889"/>
              <p:cNvSpPr/>
              <p:nvPr/>
            </p:nvSpPr>
            <p:spPr>
              <a:xfrm>
                <a:off x="4652775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TextBox 890"/>
              <p:cNvSpPr txBox="1"/>
              <p:nvPr/>
            </p:nvSpPr>
            <p:spPr>
              <a:xfrm>
                <a:off x="4728975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2" name="Oval 891"/>
              <p:cNvSpPr/>
              <p:nvPr/>
            </p:nvSpPr>
            <p:spPr>
              <a:xfrm>
                <a:off x="5846575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TextBox 892"/>
              <p:cNvSpPr txBox="1"/>
              <p:nvPr/>
            </p:nvSpPr>
            <p:spPr>
              <a:xfrm>
                <a:off x="5922775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4" name="Oval 893"/>
              <p:cNvSpPr/>
              <p:nvPr/>
            </p:nvSpPr>
            <p:spPr>
              <a:xfrm>
                <a:off x="8234175" y="537748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TextBox 894"/>
              <p:cNvSpPr txBox="1"/>
              <p:nvPr/>
            </p:nvSpPr>
            <p:spPr>
              <a:xfrm>
                <a:off x="8234175" y="5421421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7924389" y="6172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TextBox 896"/>
              <p:cNvSpPr txBox="1"/>
              <p:nvPr/>
            </p:nvSpPr>
            <p:spPr>
              <a:xfrm>
                <a:off x="7906740" y="62161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98" name="Straight Connector 897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4" name="Group 903"/>
              <p:cNvGrpSpPr/>
              <p:nvPr/>
            </p:nvGrpSpPr>
            <p:grpSpPr>
              <a:xfrm>
                <a:off x="6412612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950" name="Oval 94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TextBox 950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8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5" name="Group 904"/>
              <p:cNvGrpSpPr/>
              <p:nvPr/>
            </p:nvGrpSpPr>
            <p:grpSpPr>
              <a:xfrm>
                <a:off x="5205224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948" name="Oval 94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xtBox 948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6" name="Group 905"/>
              <p:cNvGrpSpPr/>
              <p:nvPr/>
            </p:nvGrpSpPr>
            <p:grpSpPr>
              <a:xfrm>
                <a:off x="7620000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946" name="Oval 94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xtBox 946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7" name="Group 906"/>
              <p:cNvGrpSpPr/>
              <p:nvPr/>
            </p:nvGrpSpPr>
            <p:grpSpPr>
              <a:xfrm>
                <a:off x="46482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44" name="Oval 94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5" name="TextBox 944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8" name="Group 907"/>
              <p:cNvGrpSpPr/>
              <p:nvPr/>
            </p:nvGrpSpPr>
            <p:grpSpPr>
              <a:xfrm>
                <a:off x="58420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42" name="Oval 941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3" name="TextBox 942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9" name="Group 908"/>
              <p:cNvGrpSpPr/>
              <p:nvPr/>
            </p:nvGrpSpPr>
            <p:grpSpPr>
              <a:xfrm>
                <a:off x="8229600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940" name="Oval 93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1" name="TextBox 940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7902165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938" name="Oval 93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9" name="TextBox 938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911" name="Straight Connector 910"/>
              <p:cNvCxnSpPr/>
              <p:nvPr/>
            </p:nvCxnSpPr>
            <p:spPr>
              <a:xfrm>
                <a:off x="6640130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 flipH="1">
                <a:off x="8154234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7857574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 flipH="1">
                <a:off x="5469066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 flipH="1">
                <a:off x="4891253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5469066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7" name="Group 916"/>
              <p:cNvGrpSpPr/>
              <p:nvPr/>
            </p:nvGrpSpPr>
            <p:grpSpPr>
              <a:xfrm>
                <a:off x="6417187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936" name="Oval 93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TextBox 936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5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5209799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TextBox 934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9" name="Group 918"/>
              <p:cNvGrpSpPr/>
              <p:nvPr/>
            </p:nvGrpSpPr>
            <p:grpSpPr>
              <a:xfrm>
                <a:off x="7624575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932" name="Oval 931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TextBox 932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0" name="Group 919"/>
              <p:cNvGrpSpPr/>
              <p:nvPr/>
            </p:nvGrpSpPr>
            <p:grpSpPr>
              <a:xfrm>
                <a:off x="46527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30" name="Oval 92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TextBox 930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1" name="Group 920"/>
              <p:cNvGrpSpPr/>
              <p:nvPr/>
            </p:nvGrpSpPr>
            <p:grpSpPr>
              <a:xfrm>
                <a:off x="58465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28" name="Oval 92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TextBox 928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8234175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926" name="Oval 92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TextBox 926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3" name="Group 922"/>
              <p:cNvGrpSpPr/>
              <p:nvPr/>
            </p:nvGrpSpPr>
            <p:grpSpPr>
              <a:xfrm>
                <a:off x="7906740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924" name="Oval 92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TextBox 924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74571"/>
              </p:ext>
            </p:extLst>
          </p:nvPr>
        </p:nvGraphicFramePr>
        <p:xfrm>
          <a:off x="2133599" y="1467382"/>
          <a:ext cx="1760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BST&lt;int&gt;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Node*</a:t>
                      </a:r>
                      <a:r>
                        <a:rPr lang="en-US" sz="1400" b="1" baseline="0" dirty="0" smtClean="0">
                          <a:latin typeface="Consolas" panose="020B0609020204030204" pitchFamily="49" charset="0"/>
                        </a:rPr>
                        <a:t> root_;</a:t>
                      </a:r>
                      <a:endParaRPr lang="en-US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7771"/>
              </p:ext>
            </p:extLst>
          </p:nvPr>
        </p:nvGraphicFramePr>
        <p:xfrm>
          <a:off x="2142850" y="2498355"/>
          <a:ext cx="175174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int index_ = 0;</a:t>
                      </a:r>
                    </a:p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Node*</a:t>
                      </a:r>
                      <a:r>
                        <a:rPr lang="en-US" sz="1400" b="1" baseline="0" dirty="0" smtClean="0">
                          <a:latin typeface="Consolas" panose="020B0609020204030204" pitchFamily="49" charset="0"/>
                        </a:rPr>
                        <a:t> root_;</a:t>
                      </a:r>
                      <a:endParaRPr lang="en-US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505200" y="1981200"/>
            <a:ext cx="2870200" cy="517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3657600" y="2583647"/>
            <a:ext cx="2720000" cy="61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102569">
            <a:off x="4080616" y="2490783"/>
            <a:ext cx="13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begin()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6077"/>
              </p:ext>
            </p:extLst>
          </p:nvPr>
        </p:nvGraphicFramePr>
        <p:xfrm>
          <a:off x="2131730" y="3657600"/>
          <a:ext cx="176041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int index_ = 7;</a:t>
                      </a:r>
                    </a:p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Node*</a:t>
                      </a:r>
                      <a:r>
                        <a:rPr lang="en-US" sz="1400" b="1" baseline="0" dirty="0" smtClean="0">
                          <a:latin typeface="Consolas" panose="020B0609020204030204" pitchFamily="49" charset="0"/>
                        </a:rPr>
                        <a:t> root_;</a:t>
                      </a:r>
                      <a:endParaRPr lang="en-US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2" name="Straight Arrow Connector 221"/>
          <p:cNvCxnSpPr/>
          <p:nvPr/>
        </p:nvCxnSpPr>
        <p:spPr>
          <a:xfrm>
            <a:off x="3695752" y="4411449"/>
            <a:ext cx="4610048" cy="986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 rot="760436">
            <a:off x="5427927" y="4545059"/>
            <a:ext cx="13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end()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147011" y="5196728"/>
            <a:ext cx="6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481" y="5052320"/>
            <a:ext cx="683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BST&lt;int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bst.begin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BST&lt;int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&gt;::Iterator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bst.end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 out &lt;&lt; " Empty";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end_iter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out &lt;&lt; " " &lt;&lt; 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32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3" grpId="0"/>
      <p:bldP spid="22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6200"/>
            <a:ext cx="9033019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L08 –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078" y="1295400"/>
            <a:ext cx="8362122" cy="1549707"/>
          </a:xfrm>
        </p:spPr>
        <p:txBody>
          <a:bodyPr/>
          <a:lstStyle/>
          <a:p>
            <a:r>
              <a:rPr lang="en-US" b="1" dirty="0"/>
              <a:t>"A binary search tree (BST), which may sometimes be called an ordered or sorted binary tree, is a node-based data structure where each node references a value, a left child, and a right child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8934" y="3429000"/>
            <a:ext cx="305646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9100" y="2852251"/>
            <a:ext cx="5448498" cy="39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 a Binary Search Tree, the left subtree of a node contains only nodes with values less than the node's value, the right subtree of a node contains only nodes with values greater than the node's value, there are no duplicate nodes, and both left and right subtrees of a node must also be binary search trees."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336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205224" y="1434127"/>
            <a:ext cx="3771136" cy="2449397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ull tree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200"/>
              </a:spcBef>
              <a:buSzPct val="100000"/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   </a:t>
            </a:r>
            <a:r>
              <a:rPr lang="en-US" sz="1600" b="1" dirty="0" smtClean="0">
                <a:latin typeface="Comic Sans MS" panose="030F0702030302020204" pitchFamily="66" charset="0"/>
              </a:rPr>
              <a:t>internal nodes w/2 children</a:t>
            </a:r>
            <a:endParaRPr lang="en-US" sz="1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Complete tree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200"/>
              </a:spcBef>
              <a:buSzPct val="100000"/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   </a:t>
            </a:r>
            <a:r>
              <a:rPr lang="en-US" sz="1600" b="1" dirty="0" smtClean="0">
                <a:latin typeface="Comic Sans MS" panose="030F0702030302020204" pitchFamily="66" charset="0"/>
              </a:rPr>
              <a:t>unfilled nodes right on row h</a:t>
            </a:r>
            <a:endParaRPr lang="en-US" sz="1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redecessor</a:t>
            </a:r>
            <a:endParaRPr lang="en-US" sz="1600" b="1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200"/>
              </a:spcBef>
              <a:buSzPct val="100000"/>
              <a:buNone/>
            </a:pPr>
            <a:r>
              <a:rPr lang="en-US" sz="1600" b="1" dirty="0" smtClean="0">
                <a:latin typeface="Comic Sans MS" panose="030F0702030302020204" pitchFamily="66" charset="0"/>
              </a:rPr>
              <a:t>   left, right-most node</a:t>
            </a:r>
          </a:p>
          <a:p>
            <a:pPr marL="0" indent="0">
              <a:spcBef>
                <a:spcPts val="200"/>
              </a:spcBef>
              <a:buSzPct val="100000"/>
              <a:buNone/>
            </a:pP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uccessor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200"/>
              </a:spcBef>
              <a:buSzPct val="100000"/>
              <a:buNone/>
            </a:pPr>
            <a:r>
              <a:rPr lang="en-US" sz="1600" b="1" dirty="0" smtClean="0">
                <a:latin typeface="Comic Sans MS" panose="030F0702030302020204" pitchFamily="66" charset="0"/>
              </a:rPr>
              <a:t>   right, left-most node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323738" y="3957237"/>
            <a:ext cx="4652622" cy="2672163"/>
            <a:chOff x="4323738" y="2150875"/>
            <a:chExt cx="4652622" cy="2672163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635555" y="2382050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436085" y="3747081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940846" y="3756607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75186" y="3070111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287318" y="3811525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149659" y="3811525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852999" y="3103683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47577" y="3769475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552338" y="3779001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5464491" y="2328156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886678" y="3092505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898810" y="3833919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729534" y="3787034"/>
              <a:ext cx="320303" cy="8074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464491" y="3126077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412612" y="2150875"/>
              <a:ext cx="457200" cy="457200"/>
              <a:chOff x="4648200" y="1676400"/>
              <a:chExt cx="457200" cy="4572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205224" y="2844800"/>
              <a:ext cx="457200" cy="457200"/>
              <a:chOff x="4648200" y="1676400"/>
              <a:chExt cx="457200" cy="45720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620000" y="2844800"/>
              <a:ext cx="465697" cy="457200"/>
              <a:chOff x="4648200" y="1676400"/>
              <a:chExt cx="465697" cy="457200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648200" y="3549937"/>
              <a:ext cx="457200" cy="457200"/>
              <a:chOff x="4648200" y="1676400"/>
              <a:chExt cx="457200" cy="4572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842000" y="3549937"/>
              <a:ext cx="457200" cy="457200"/>
              <a:chOff x="4648200" y="1676400"/>
              <a:chExt cx="457200" cy="4572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6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035800" y="3549937"/>
              <a:ext cx="457200" cy="457200"/>
              <a:chOff x="4648200" y="1676400"/>
              <a:chExt cx="457200" cy="45720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654046" y="1720334"/>
                <a:ext cx="447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10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229600" y="3571125"/>
              <a:ext cx="457200" cy="457200"/>
              <a:chOff x="4648200" y="1676400"/>
              <a:chExt cx="457200" cy="457200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323738" y="4365838"/>
              <a:ext cx="457200" cy="457200"/>
              <a:chOff x="4648200" y="1676400"/>
              <a:chExt cx="457200" cy="4572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23084" y="4365838"/>
              <a:ext cx="457200" cy="457200"/>
              <a:chOff x="4648200" y="1676400"/>
              <a:chExt cx="457200" cy="45720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522430" y="4365838"/>
              <a:ext cx="457200" cy="457200"/>
              <a:chOff x="4648200" y="1676400"/>
              <a:chExt cx="457200" cy="4572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121776" y="4365838"/>
              <a:ext cx="457200" cy="457200"/>
              <a:chOff x="4648200" y="1676400"/>
              <a:chExt cx="457200" cy="4572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7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721122" y="4365838"/>
              <a:ext cx="457200" cy="457200"/>
              <a:chOff x="4648200" y="1676400"/>
              <a:chExt cx="457200" cy="4572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320468" y="4365838"/>
              <a:ext cx="461216" cy="457200"/>
              <a:chOff x="4648200" y="1676400"/>
              <a:chExt cx="461216" cy="4572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58195" y="1720334"/>
                <a:ext cx="45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902165" y="4365838"/>
              <a:ext cx="499004" cy="457200"/>
              <a:chOff x="4630551" y="1676400"/>
              <a:chExt cx="499004" cy="45720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8519160" y="4365838"/>
              <a:ext cx="457200" cy="457200"/>
              <a:chOff x="4648200" y="1676400"/>
              <a:chExt cx="457200" cy="4572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665000" y="1720334"/>
                <a:ext cx="4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43" name="Content Placeholder 2"/>
          <p:cNvSpPr txBox="1">
            <a:spLocks/>
          </p:cNvSpPr>
          <p:nvPr/>
        </p:nvSpPr>
        <p:spPr>
          <a:xfrm>
            <a:off x="342901" y="4876800"/>
            <a:ext cx="4075727" cy="1556266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post_order_traversal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</a:p>
          <a:p>
            <a:pPr marL="344488" indent="-344488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if 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 is NULL return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post_order_traversal</a:t>
            </a:r>
            <a:r>
              <a:rPr lang="en-US" sz="1600" b="1" dirty="0">
                <a:latin typeface="Comic Sans MS" panose="030F0702030302020204" pitchFamily="66" charset="0"/>
              </a:rPr>
              <a:t>(</a:t>
            </a:r>
            <a:r>
              <a:rPr lang="en-US" sz="1600" b="1" i="1" dirty="0" err="1">
                <a:latin typeface="Comic Sans MS" panose="030F0702030302020204" pitchFamily="66" charset="0"/>
              </a:rPr>
              <a:t>node.left</a:t>
            </a:r>
            <a:r>
              <a:rPr lang="en-US" sz="1600" b="1" dirty="0">
                <a:latin typeface="Comic Sans MS" panose="030F0702030302020204" pitchFamily="66" charset="0"/>
              </a:rPr>
              <a:t>)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post_order_traversal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err="1" smtClean="0">
                <a:latin typeface="Comic Sans MS" panose="030F0702030302020204" pitchFamily="66" charset="0"/>
              </a:rPr>
              <a:t>node.right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visit node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return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44" name="Content Placeholder 2"/>
          <p:cNvSpPr txBox="1">
            <a:spLocks/>
          </p:cNvSpPr>
          <p:nvPr/>
        </p:nvSpPr>
        <p:spPr>
          <a:xfrm>
            <a:off x="342901" y="3124200"/>
            <a:ext cx="4656384" cy="1408904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</a:p>
          <a:p>
            <a:pPr marL="344488" indent="-344488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if 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 is NULL return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err="1" smtClean="0">
                <a:latin typeface="Comic Sans MS" panose="030F0702030302020204" pitchFamily="66" charset="0"/>
              </a:rPr>
              <a:t>node.left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visit node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return </a:t>
            </a: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err="1" smtClean="0">
                <a:latin typeface="Comic Sans MS" panose="030F0702030302020204" pitchFamily="66" charset="0"/>
              </a:rPr>
              <a:t>node.right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45" name="Content Placeholder 2"/>
          <p:cNvSpPr txBox="1">
            <a:spLocks/>
          </p:cNvSpPr>
          <p:nvPr/>
        </p:nvSpPr>
        <p:spPr>
          <a:xfrm>
            <a:off x="342901" y="1434128"/>
            <a:ext cx="4686299" cy="131432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pre_order_traversal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</a:p>
          <a:p>
            <a:pPr marL="344488" indent="-344488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if </a:t>
            </a:r>
            <a:r>
              <a:rPr lang="en-US" sz="1600" b="1" i="1" dirty="0" smtClean="0">
                <a:latin typeface="Comic Sans MS" panose="030F0702030302020204" pitchFamily="66" charset="0"/>
              </a:rPr>
              <a:t>node</a:t>
            </a:r>
            <a:r>
              <a:rPr lang="en-US" sz="1600" b="1" dirty="0" smtClean="0">
                <a:latin typeface="Comic Sans MS" panose="030F0702030302020204" pitchFamily="66" charset="0"/>
              </a:rPr>
              <a:t> is NULL return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>
                <a:latin typeface="Comic Sans MS" panose="030F0702030302020204" pitchFamily="66" charset="0"/>
              </a:rPr>
              <a:t>visit node</a:t>
            </a: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pre_order_traversal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err="1" smtClean="0">
                <a:latin typeface="Comic Sans MS" panose="030F0702030302020204" pitchFamily="66" charset="0"/>
              </a:rPr>
              <a:t>node.left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344488" indent="-344488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return </a:t>
            </a:r>
            <a:r>
              <a:rPr lang="en-US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pre_order_traversal</a:t>
            </a:r>
            <a:r>
              <a:rPr lang="en-US" sz="1600" b="1" dirty="0" smtClean="0">
                <a:latin typeface="Comic Sans MS" panose="030F0702030302020204" pitchFamily="66" charset="0"/>
              </a:rPr>
              <a:t>(</a:t>
            </a:r>
            <a:r>
              <a:rPr lang="en-US" sz="1600" b="1" i="1" dirty="0" err="1" smtClean="0">
                <a:latin typeface="Comic Sans MS" panose="030F0702030302020204" pitchFamily="66" charset="0"/>
              </a:rPr>
              <a:t>node.right</a:t>
            </a:r>
            <a:r>
              <a:rPr lang="en-US" sz="1600" b="1" dirty="0" smtClean="0">
                <a:latin typeface="Comic Sans MS" panose="030F0702030302020204" pitchFamily="66" charset="0"/>
              </a:rPr>
              <a:t>)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bldLvl="2"/>
      <p:bldP spid="143" grpId="0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66701" y="1371600"/>
            <a:ext cx="5255730" cy="2973538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2000" b="1" dirty="0" smtClean="0">
                <a:latin typeface="Comic Sans MS" panose="030F0702030302020204" pitchFamily="66" charset="0"/>
              </a:rPr>
              <a:t>bool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sz="2000" b="1" dirty="0" smtClean="0">
                <a:latin typeface="Comic Sans MS" panose="030F0702030302020204" pitchFamily="66" charset="0"/>
              </a:rPr>
              <a:t>(</a:t>
            </a:r>
            <a:r>
              <a:rPr lang="en-US" sz="2000" b="1" i="1" dirty="0" smtClean="0">
                <a:latin typeface="Comic Sans MS" panose="030F0702030302020204" pitchFamily="66" charset="0"/>
              </a:rPr>
              <a:t>node, value</a:t>
            </a:r>
            <a:r>
              <a:rPr lang="en-US" sz="2000" b="1" dirty="0" smtClean="0">
                <a:latin typeface="Comic Sans MS" panose="030F0702030302020204" pitchFamily="66" charset="0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if </a:t>
            </a:r>
            <a:r>
              <a:rPr lang="en-US" sz="2000" b="1" i="1" dirty="0" smtClean="0">
                <a:latin typeface="Comic Sans MS" panose="030F0702030302020204" pitchFamily="66" charset="0"/>
              </a:rPr>
              <a:t>node</a:t>
            </a:r>
            <a:r>
              <a:rPr lang="en-US" sz="2000" b="1" dirty="0" smtClean="0">
                <a:latin typeface="Comic Sans MS" panose="030F0702030302020204" pitchFamily="66" charset="0"/>
              </a:rPr>
              <a:t> is NULL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>
                <a:latin typeface="Comic Sans MS" panose="030F0702030302020204" pitchFamily="66" charset="0"/>
              </a:rPr>
              <a:t> </a:t>
            </a:r>
            <a:r>
              <a:rPr lang="en-US" sz="2000" b="1" dirty="0" smtClean="0">
                <a:latin typeface="Comic Sans MS" panose="030F0702030302020204" pitchFamily="66" charset="0"/>
              </a:rPr>
              <a:t>  return false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>
                <a:latin typeface="Comic Sans MS" panose="030F0702030302020204" pitchFamily="66" charset="0"/>
              </a:rPr>
              <a:t>if </a:t>
            </a:r>
            <a:r>
              <a:rPr lang="en-US" sz="2000" b="1" i="1" dirty="0" err="1" smtClean="0">
                <a:latin typeface="Comic Sans MS" panose="030F0702030302020204" pitchFamily="66" charset="0"/>
              </a:rPr>
              <a:t>node.value</a:t>
            </a:r>
            <a:r>
              <a:rPr lang="en-US" sz="2000" b="1" dirty="0" smtClean="0">
                <a:latin typeface="Comic Sans MS" panose="030F0702030302020204" pitchFamily="66" charset="0"/>
              </a:rPr>
              <a:t> == </a:t>
            </a:r>
            <a:r>
              <a:rPr lang="en-US" sz="2000" b="1" i="1" dirty="0" smtClean="0">
                <a:latin typeface="Comic Sans MS" panose="030F0702030302020204" pitchFamily="66" charset="0"/>
              </a:rPr>
              <a:t>value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   return </a:t>
            </a:r>
            <a:r>
              <a:rPr lang="en-US" sz="2000" b="1" i="1" dirty="0" smtClean="0">
                <a:latin typeface="Comic Sans MS" panose="030F0702030302020204" pitchFamily="66" charset="0"/>
              </a:rPr>
              <a:t>true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if </a:t>
            </a:r>
            <a:r>
              <a:rPr lang="en-US" sz="2000" b="1" i="1" dirty="0" smtClean="0">
                <a:latin typeface="Comic Sans MS" panose="030F0702030302020204" pitchFamily="66" charset="0"/>
              </a:rPr>
              <a:t>value </a:t>
            </a:r>
            <a:r>
              <a:rPr lang="en-US" sz="2000" b="1" dirty="0" smtClean="0">
                <a:latin typeface="Comic Sans MS" panose="030F0702030302020204" pitchFamily="66" charset="0"/>
              </a:rPr>
              <a:t>&lt; </a:t>
            </a:r>
            <a:r>
              <a:rPr lang="en-US" sz="2000" b="1" i="1" dirty="0" err="1" smtClean="0">
                <a:latin typeface="Comic Sans MS" panose="030F0702030302020204" pitchFamily="66" charset="0"/>
              </a:rPr>
              <a:t>node.value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   return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sz="2000" b="1" dirty="0" smtClean="0">
                <a:latin typeface="Comic Sans MS" panose="030F0702030302020204" pitchFamily="66" charset="0"/>
              </a:rPr>
              <a:t>(</a:t>
            </a:r>
            <a:r>
              <a:rPr lang="en-US" sz="2000" b="1" i="1" dirty="0" err="1" smtClean="0">
                <a:latin typeface="Comic Sans MS" panose="030F0702030302020204" pitchFamily="66" charset="0"/>
              </a:rPr>
              <a:t>node.left</a:t>
            </a:r>
            <a:r>
              <a:rPr lang="en-US" sz="2000" b="1" i="1" dirty="0" smtClean="0">
                <a:latin typeface="Comic Sans MS" panose="030F0702030302020204" pitchFamily="66" charset="0"/>
              </a:rPr>
              <a:t>, value</a:t>
            </a:r>
            <a:r>
              <a:rPr lang="en-US" sz="2000" b="1" dirty="0" smtClean="0">
                <a:latin typeface="Comic Sans MS" panose="030F0702030302020204" pitchFamily="66" charset="0"/>
              </a:rPr>
              <a:t>)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if</a:t>
            </a:r>
            <a:r>
              <a:rPr lang="en-US" sz="2000" b="1" i="1" dirty="0" smtClean="0">
                <a:latin typeface="Comic Sans MS" panose="030F0702030302020204" pitchFamily="66" charset="0"/>
              </a:rPr>
              <a:t> </a:t>
            </a:r>
            <a:r>
              <a:rPr lang="en-US" sz="2000" b="1" i="1" dirty="0">
                <a:latin typeface="Comic Sans MS" panose="030F0702030302020204" pitchFamily="66" charset="0"/>
              </a:rPr>
              <a:t>value </a:t>
            </a:r>
            <a:r>
              <a:rPr lang="en-US" sz="2000" b="1" i="1" dirty="0" smtClean="0">
                <a:latin typeface="Comic Sans MS" panose="030F0702030302020204" pitchFamily="66" charset="0"/>
              </a:rPr>
              <a:t>&gt; </a:t>
            </a:r>
            <a:r>
              <a:rPr lang="en-US" sz="2000" b="1" i="1" dirty="0" err="1" smtClean="0">
                <a:latin typeface="Comic Sans MS" panose="030F0702030302020204" pitchFamily="66" charset="0"/>
              </a:rPr>
              <a:t>node.value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000" b="1" dirty="0" smtClean="0">
                <a:latin typeface="Comic Sans MS" panose="030F0702030302020204" pitchFamily="66" charset="0"/>
              </a:rPr>
              <a:t>   return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search</a:t>
            </a:r>
            <a:r>
              <a:rPr lang="en-US" sz="2000" b="1" dirty="0" smtClean="0">
                <a:latin typeface="Comic Sans MS" panose="030F0702030302020204" pitchFamily="66" charset="0"/>
              </a:rPr>
              <a:t>(</a:t>
            </a:r>
            <a:r>
              <a:rPr lang="en-US" sz="2000" b="1" i="1" dirty="0" err="1" smtClean="0">
                <a:latin typeface="Comic Sans MS" panose="030F0702030302020204" pitchFamily="66" charset="0"/>
              </a:rPr>
              <a:t>node.right</a:t>
            </a:r>
            <a:r>
              <a:rPr lang="en-US" sz="2000" b="1" i="1" dirty="0" smtClean="0">
                <a:latin typeface="Comic Sans MS" panose="030F0702030302020204" pitchFamily="66" charset="0"/>
              </a:rPr>
              <a:t>, value</a:t>
            </a:r>
            <a:r>
              <a:rPr lang="en-US" sz="2000" b="1" dirty="0" smtClean="0">
                <a:latin typeface="Comic Sans MS" panose="030F0702030302020204" pitchFamily="66" charset="0"/>
              </a:rPr>
              <a:t>)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323738" y="3957237"/>
            <a:ext cx="4652622" cy="2672163"/>
            <a:chOff x="4323738" y="2150875"/>
            <a:chExt cx="4652622" cy="2672163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635555" y="2382050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436085" y="3747081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940846" y="3756607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75186" y="3070111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287318" y="3811525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149659" y="3811525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852999" y="3103683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47577" y="3769475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552338" y="3779001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5464491" y="2328156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886678" y="3092505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898810" y="3833919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729534" y="3787034"/>
              <a:ext cx="320303" cy="8074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464491" y="3126077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412612" y="2150875"/>
              <a:ext cx="457200" cy="457200"/>
              <a:chOff x="4648200" y="1676400"/>
              <a:chExt cx="457200" cy="4572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205224" y="2844800"/>
              <a:ext cx="457200" cy="457200"/>
              <a:chOff x="4648200" y="1676400"/>
              <a:chExt cx="457200" cy="45720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620000" y="2844800"/>
              <a:ext cx="465697" cy="457200"/>
              <a:chOff x="4648200" y="1676400"/>
              <a:chExt cx="465697" cy="457200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648200" y="3549937"/>
              <a:ext cx="457200" cy="457200"/>
              <a:chOff x="4648200" y="1676400"/>
              <a:chExt cx="457200" cy="457200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842000" y="3549937"/>
              <a:ext cx="457200" cy="457200"/>
              <a:chOff x="4648200" y="1676400"/>
              <a:chExt cx="457200" cy="4572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6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035800" y="3549937"/>
              <a:ext cx="457200" cy="457200"/>
              <a:chOff x="4648200" y="1676400"/>
              <a:chExt cx="457200" cy="45720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654046" y="1720334"/>
                <a:ext cx="447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10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229600" y="3571125"/>
              <a:ext cx="457200" cy="457200"/>
              <a:chOff x="4648200" y="1676400"/>
              <a:chExt cx="457200" cy="457200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323738" y="4365838"/>
              <a:ext cx="457200" cy="457200"/>
              <a:chOff x="4648200" y="1676400"/>
              <a:chExt cx="457200" cy="4572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23084" y="4365838"/>
              <a:ext cx="457200" cy="457200"/>
              <a:chOff x="4648200" y="1676400"/>
              <a:chExt cx="457200" cy="45720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522430" y="4365838"/>
              <a:ext cx="457200" cy="457200"/>
              <a:chOff x="4648200" y="1676400"/>
              <a:chExt cx="457200" cy="4572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121776" y="4365838"/>
              <a:ext cx="457200" cy="457200"/>
              <a:chOff x="4648200" y="1676400"/>
              <a:chExt cx="457200" cy="4572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7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721122" y="4365838"/>
              <a:ext cx="457200" cy="457200"/>
              <a:chOff x="4648200" y="1676400"/>
              <a:chExt cx="457200" cy="4572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320468" y="4365838"/>
              <a:ext cx="461216" cy="457200"/>
              <a:chOff x="4648200" y="1676400"/>
              <a:chExt cx="461216" cy="4572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658195" y="1720334"/>
                <a:ext cx="45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902165" y="4365838"/>
              <a:ext cx="499004" cy="457200"/>
              <a:chOff x="4630551" y="1676400"/>
              <a:chExt cx="499004" cy="45720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8519160" y="4365838"/>
              <a:ext cx="457200" cy="457200"/>
              <a:chOff x="4648200" y="1676400"/>
              <a:chExt cx="457200" cy="4572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665000" y="1720334"/>
                <a:ext cx="4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533399" y="4664749"/>
            <a:ext cx="3642335" cy="1169938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Find node 9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Go right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Go left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Go left</a:t>
            </a:r>
          </a:p>
        </p:txBody>
      </p:sp>
    </p:spTree>
    <p:extLst>
      <p:ext uri="{BB962C8B-B14F-4D97-AF65-F5344CB8AC3E}">
        <p14:creationId xmlns:p14="http://schemas.microsoft.com/office/powerpoint/2010/main" val="38866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336735" y="3961404"/>
            <a:ext cx="4652622" cy="2672163"/>
            <a:chOff x="4323738" y="3957237"/>
            <a:chExt cx="4652622" cy="2672163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436085" y="5553443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275186" y="4876473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287318" y="5617887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552338" y="5585363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98810" y="5640281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6412612" y="3957237"/>
              <a:ext cx="457200" cy="457200"/>
              <a:chOff x="4648200" y="1676400"/>
              <a:chExt cx="457200" cy="457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05224" y="4651162"/>
              <a:ext cx="457200" cy="457200"/>
              <a:chOff x="4648200" y="1676400"/>
              <a:chExt cx="457200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00" y="4651162"/>
              <a:ext cx="465697" cy="457200"/>
              <a:chOff x="4648200" y="1676400"/>
              <a:chExt cx="465697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648200" y="5356299"/>
              <a:ext cx="457200" cy="457200"/>
              <a:chOff x="4648200" y="1676400"/>
              <a:chExt cx="457200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35800" y="5356299"/>
              <a:ext cx="457200" cy="457200"/>
              <a:chOff x="4648200" y="1676400"/>
              <a:chExt cx="457200" cy="457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4046" y="1720334"/>
                <a:ext cx="447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10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229600" y="5377487"/>
              <a:ext cx="457200" cy="457200"/>
              <a:chOff x="4648200" y="1676400"/>
              <a:chExt cx="457200" cy="4572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323738" y="6172200"/>
              <a:ext cx="457200" cy="457200"/>
              <a:chOff x="4648200" y="1676400"/>
              <a:chExt cx="4572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23084" y="6172200"/>
              <a:ext cx="457200" cy="457200"/>
              <a:chOff x="4648200" y="1676400"/>
              <a:chExt cx="457200" cy="4572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320468" y="6172200"/>
              <a:ext cx="461216" cy="457200"/>
              <a:chOff x="4648200" y="1676400"/>
              <a:chExt cx="461216" cy="4572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58195" y="1720334"/>
                <a:ext cx="45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519160" y="6172200"/>
              <a:ext cx="457200" cy="457200"/>
              <a:chOff x="4648200" y="1676400"/>
              <a:chExt cx="457200" cy="4572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665000" y="1720334"/>
                <a:ext cx="4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4" name="Content Placeholder 2"/>
          <p:cNvSpPr txBox="1">
            <a:spLocks/>
          </p:cNvSpPr>
          <p:nvPr/>
        </p:nvSpPr>
        <p:spPr>
          <a:xfrm>
            <a:off x="266700" y="1371600"/>
            <a:ext cx="5776861" cy="3061556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latin typeface="Comic Sans MS" panose="030F0702030302020204" pitchFamily="66" charset="0"/>
              </a:rPr>
              <a:t>bool 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insert</a:t>
            </a:r>
            <a:r>
              <a:rPr lang="en-US" sz="1800" b="1" dirty="0">
                <a:latin typeface="Comic Sans MS" panose="030F0702030302020204" pitchFamily="66" charset="0"/>
              </a:rPr>
              <a:t>(Node*&amp; node, const T&amp; data)</a:t>
            </a: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is NULL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   node </a:t>
            </a:r>
            <a:r>
              <a:rPr lang="en-US" sz="1800" b="1" dirty="0">
                <a:latin typeface="Comic Sans MS" panose="030F0702030302020204" pitchFamily="66" charset="0"/>
              </a:rPr>
              <a:t>= new Node(data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   return true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==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>
                <a:latin typeface="Comic Sans MS" panose="030F0702030302020204" pitchFamily="66" charset="0"/>
              </a:rPr>
              <a:t> </a:t>
            </a:r>
            <a:r>
              <a:rPr lang="en-US" sz="1800" b="1" dirty="0" smtClean="0">
                <a:latin typeface="Comic Sans MS" panose="030F0702030302020204" pitchFamily="66" charset="0"/>
              </a:rPr>
              <a:t>  return false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&lt;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   return 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insert</a:t>
            </a:r>
            <a:r>
              <a:rPr lang="en-US" sz="1800" b="1" dirty="0">
                <a:latin typeface="Comic Sans MS" panose="030F0702030302020204" pitchFamily="66" charset="0"/>
              </a:rPr>
              <a:t>(node-&gt;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left, </a:t>
            </a:r>
            <a:r>
              <a:rPr lang="en-US" sz="1800" b="1" dirty="0">
                <a:latin typeface="Comic Sans MS" panose="030F0702030302020204" pitchFamily="66" charset="0"/>
              </a:rPr>
              <a:t>data);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&gt; node-&gt;data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   return </a:t>
            </a:r>
            <a:r>
              <a:rPr 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insert</a:t>
            </a:r>
            <a:r>
              <a:rPr lang="en-US" sz="1800" b="1" dirty="0">
                <a:latin typeface="Comic Sans MS" panose="030F0702030302020204" pitchFamily="66" charset="0"/>
              </a:rPr>
              <a:t>(node-&gt;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right, </a:t>
            </a:r>
            <a:r>
              <a:rPr lang="en-US" sz="1800" b="1" dirty="0">
                <a:latin typeface="Comic Sans MS" panose="030F0702030302020204" pitchFamily="66" charset="0"/>
              </a:rPr>
              <a:t>data</a:t>
            </a:r>
            <a:r>
              <a:rPr lang="en-US" sz="1800" b="1" dirty="0" smtClean="0">
                <a:latin typeface="Comic Sans MS" panose="030F0702030302020204" pitchFamily="66" charset="0"/>
              </a:rPr>
              <a:t>);</a:t>
            </a:r>
            <a:endParaRPr 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533399" y="4664749"/>
            <a:ext cx="3642335" cy="957305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Insert node 6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Go left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Insert as 4's right child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336735" y="3961404"/>
            <a:ext cx="4652622" cy="2672163"/>
            <a:chOff x="4323738" y="3957237"/>
            <a:chExt cx="4652622" cy="2672163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436085" y="5553443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275186" y="4876473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4552338" y="5585363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98810" y="5640281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464491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6412612" y="3957237"/>
              <a:ext cx="457200" cy="457200"/>
              <a:chOff x="4648200" y="1676400"/>
              <a:chExt cx="457200" cy="457200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5205224" y="4651162"/>
              <a:ext cx="457200" cy="457200"/>
              <a:chOff x="4648200" y="1676400"/>
              <a:chExt cx="457200" cy="457200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620000" y="4651162"/>
              <a:ext cx="465697" cy="457200"/>
              <a:chOff x="4648200" y="1676400"/>
              <a:chExt cx="465697" cy="45720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648200" y="5356299"/>
              <a:ext cx="457200" cy="457200"/>
              <a:chOff x="4648200" y="1676400"/>
              <a:chExt cx="457200" cy="457200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842000" y="5356299"/>
              <a:ext cx="457200" cy="457200"/>
              <a:chOff x="4648200" y="1676400"/>
              <a:chExt cx="457200" cy="457200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6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035800" y="5356299"/>
              <a:ext cx="457200" cy="457200"/>
              <a:chOff x="4648200" y="1676400"/>
              <a:chExt cx="457200" cy="45720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654046" y="1720334"/>
                <a:ext cx="447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10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229600" y="5377487"/>
              <a:ext cx="457200" cy="457200"/>
              <a:chOff x="4648200" y="1676400"/>
              <a:chExt cx="457200" cy="457200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323738" y="6172200"/>
              <a:ext cx="457200" cy="457200"/>
              <a:chOff x="4648200" y="1676400"/>
              <a:chExt cx="457200" cy="457200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4923084" y="6172200"/>
              <a:ext cx="457200" cy="457200"/>
              <a:chOff x="4648200" y="1676400"/>
              <a:chExt cx="457200" cy="45720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519160" y="6172200"/>
              <a:ext cx="457200" cy="457200"/>
              <a:chOff x="4648200" y="1676400"/>
              <a:chExt cx="457200" cy="45720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665000" y="1720334"/>
                <a:ext cx="4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4336735" y="3961404"/>
            <a:ext cx="4652622" cy="2672163"/>
            <a:chOff x="4323738" y="3957237"/>
            <a:chExt cx="4652622" cy="267216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436085" y="5553443"/>
              <a:ext cx="317569" cy="8355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75186" y="4876473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287318" y="5617887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149659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552338" y="5585363"/>
              <a:ext cx="330546" cy="815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898810" y="5640281"/>
              <a:ext cx="242856" cy="7605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464491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6412612" y="3957237"/>
              <a:ext cx="457200" cy="457200"/>
              <a:chOff x="4648200" y="1676400"/>
              <a:chExt cx="457200" cy="4572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05224" y="4651162"/>
              <a:ext cx="457200" cy="457200"/>
              <a:chOff x="4648200" y="1676400"/>
              <a:chExt cx="457200" cy="457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620000" y="4651162"/>
              <a:ext cx="465697" cy="457200"/>
              <a:chOff x="4648200" y="1676400"/>
              <a:chExt cx="465697" cy="4572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648200" y="5356299"/>
              <a:ext cx="457200" cy="457200"/>
              <a:chOff x="4648200" y="1676400"/>
              <a:chExt cx="457200" cy="4572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842000" y="5356299"/>
              <a:ext cx="457200" cy="457200"/>
              <a:chOff x="4648200" y="1676400"/>
              <a:chExt cx="457200" cy="45720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6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035800" y="5356299"/>
              <a:ext cx="457200" cy="457200"/>
              <a:chOff x="4648200" y="1676400"/>
              <a:chExt cx="457200" cy="4572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654046" y="1720334"/>
                <a:ext cx="447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10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8229600" y="5377487"/>
              <a:ext cx="457200" cy="457200"/>
              <a:chOff x="4648200" y="1676400"/>
              <a:chExt cx="457200" cy="4572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23738" y="6172200"/>
              <a:ext cx="457200" cy="457200"/>
              <a:chOff x="4648200" y="1676400"/>
              <a:chExt cx="457200" cy="4572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923084" y="6172200"/>
              <a:ext cx="457200" cy="457200"/>
              <a:chOff x="4648200" y="1676400"/>
              <a:chExt cx="457200" cy="4572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320468" y="6172200"/>
              <a:ext cx="461216" cy="457200"/>
              <a:chOff x="4648200" y="1676400"/>
              <a:chExt cx="461216" cy="4572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658195" y="1720334"/>
                <a:ext cx="451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902165" y="6172200"/>
              <a:ext cx="499004" cy="457200"/>
              <a:chOff x="4630551" y="1676400"/>
              <a:chExt cx="499004" cy="4572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8519160" y="6172200"/>
              <a:ext cx="457200" cy="457200"/>
              <a:chOff x="4648200" y="1676400"/>
              <a:chExt cx="457200" cy="4572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665000" y="1720334"/>
                <a:ext cx="4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80" name="Content Placeholder 2"/>
          <p:cNvSpPr txBox="1">
            <a:spLocks/>
          </p:cNvSpPr>
          <p:nvPr/>
        </p:nvSpPr>
        <p:spPr>
          <a:xfrm>
            <a:off x="533400" y="5672095"/>
            <a:ext cx="3642335" cy="957305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Insert node 13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Go right, right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Insert as 14's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leftchild</a:t>
            </a:r>
            <a:endParaRPr lang="en-US" sz="16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bldLvl="2"/>
      <p:bldP spid="180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83352" y="1368835"/>
            <a:ext cx="8464407" cy="251146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  <a:tabLst>
                <a:tab pos="460375" algn="l"/>
              </a:tabLst>
            </a:pPr>
            <a:r>
              <a:rPr lang="en-US" sz="1800" b="1" dirty="0" smtClean="0">
                <a:latin typeface="Comic Sans MS" panose="030F0702030302020204" pitchFamily="66" charset="0"/>
              </a:rPr>
              <a:t>bool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</a:t>
            </a:r>
            <a:r>
              <a:rPr lang="en-US" sz="1800" b="1" dirty="0">
                <a:latin typeface="Comic Sans MS" panose="030F0702030302020204" pitchFamily="66" charset="0"/>
              </a:rPr>
              <a:t>*&amp; node, const T&amp; 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is NULL, return false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&lt;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data, 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</a:t>
            </a:r>
            <a:r>
              <a:rPr lang="en-US" sz="1800" b="1" dirty="0">
                <a:latin typeface="Comic Sans MS" panose="030F0702030302020204" pitchFamily="66" charset="0"/>
              </a:rPr>
              <a:t>&gt;</a:t>
            </a:r>
            <a:r>
              <a:rPr lang="en-US" sz="1800" b="1" dirty="0" smtClean="0">
                <a:latin typeface="Comic Sans MS" panose="030F0702030302020204" pitchFamily="66" charset="0"/>
              </a:rPr>
              <a:t>left, </a:t>
            </a:r>
            <a:r>
              <a:rPr lang="en-US" sz="1800" b="1" dirty="0">
                <a:latin typeface="Comic Sans MS" panose="030F0702030302020204" pitchFamily="66" charset="0"/>
              </a:rPr>
              <a:t>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&gt;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data, 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</a:t>
            </a:r>
            <a:r>
              <a:rPr lang="en-US" sz="1800" b="1" dirty="0">
                <a:latin typeface="Comic Sans MS" panose="030F0702030302020204" pitchFamily="66" charset="0"/>
              </a:rPr>
              <a:t>&gt;</a:t>
            </a:r>
            <a:r>
              <a:rPr lang="en-US" sz="1800" b="1" dirty="0" smtClean="0">
                <a:latin typeface="Comic Sans MS" panose="030F0702030302020204" pitchFamily="66" charset="0"/>
              </a:rPr>
              <a:t>right, </a:t>
            </a:r>
            <a:r>
              <a:rPr lang="en-US" sz="1800" b="1" dirty="0">
                <a:latin typeface="Comic Sans MS" panose="030F0702030302020204" pitchFamily="66" charset="0"/>
              </a:rPr>
              <a:t>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has no children, parent = NULL, return true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has 1 child, parent = node-&gt;(left or right), return true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exchange node-&gt;data with </a:t>
            </a:r>
            <a:r>
              <a:rPr lang="en-US" sz="1800" b="1" dirty="0" err="1" smtClean="0">
                <a:latin typeface="Comic Sans MS" panose="030F0702030302020204" pitchFamily="66" charset="0"/>
              </a:rPr>
              <a:t>in_order_predecessor</a:t>
            </a:r>
            <a:r>
              <a:rPr lang="en-US" sz="1800" b="1" dirty="0" smtClean="0">
                <a:latin typeface="Comic Sans MS" panose="030F0702030302020204" pitchFamily="66" charset="0"/>
              </a:rPr>
              <a:t>-&gt;data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(node-&gt;left, data)</a:t>
            </a: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533400" y="4114800"/>
            <a:ext cx="3642335" cy="1434849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Delete node 2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Find node (2)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Set parent (3) to child (1)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4342210" y="3957237"/>
            <a:ext cx="4349165" cy="2676330"/>
            <a:chOff x="4342210" y="3957237"/>
            <a:chExt cx="4349165" cy="2676330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H="1">
              <a:off x="8149659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5464491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/>
            <p:cNvGrpSpPr/>
            <p:nvPr/>
          </p:nvGrpSpPr>
          <p:grpSpPr>
            <a:xfrm>
              <a:off x="6412612" y="3957237"/>
              <a:ext cx="457200" cy="457200"/>
              <a:chOff x="4648200" y="1676400"/>
              <a:chExt cx="457200" cy="457200"/>
            </a:xfrm>
          </p:grpSpPr>
          <p:sp>
            <p:nvSpPr>
              <p:cNvPr id="397" name="Oval 39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205224" y="4651162"/>
              <a:ext cx="457200" cy="457200"/>
              <a:chOff x="4648200" y="1676400"/>
              <a:chExt cx="457200" cy="457200"/>
            </a:xfrm>
          </p:grpSpPr>
          <p:sp>
            <p:nvSpPr>
              <p:cNvPr id="395" name="Oval 39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7620000" y="4651162"/>
              <a:ext cx="465697" cy="457200"/>
              <a:chOff x="4648200" y="1676400"/>
              <a:chExt cx="465697" cy="457200"/>
            </a:xfrm>
          </p:grpSpPr>
          <p:sp>
            <p:nvSpPr>
              <p:cNvPr id="393" name="Oval 39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4648200" y="5356299"/>
              <a:ext cx="457200" cy="457200"/>
              <a:chOff x="4648200" y="1676400"/>
              <a:chExt cx="457200" cy="457200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5842000" y="5356299"/>
              <a:ext cx="457200" cy="457200"/>
              <a:chOff x="4648200" y="1676400"/>
              <a:chExt cx="457200" cy="457200"/>
            </a:xfrm>
          </p:grpSpPr>
          <p:sp>
            <p:nvSpPr>
              <p:cNvPr id="389" name="Oval 38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8229600" y="5377487"/>
              <a:ext cx="457200" cy="457200"/>
              <a:chOff x="4648200" y="1676400"/>
              <a:chExt cx="457200" cy="457200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7902165" y="6172200"/>
              <a:ext cx="499004" cy="457200"/>
              <a:chOff x="4630551" y="1676400"/>
              <a:chExt cx="499004" cy="457200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97" name="Straight Connector 296"/>
            <p:cNvCxnSpPr/>
            <p:nvPr/>
          </p:nvCxnSpPr>
          <p:spPr>
            <a:xfrm>
              <a:off x="6640130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8154234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857574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5469066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>
              <a:off x="4891253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469066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6417187" y="3957237"/>
              <a:ext cx="457200" cy="457200"/>
              <a:chOff x="4648200" y="1676400"/>
              <a:chExt cx="457200" cy="457200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5209799" y="4651162"/>
              <a:ext cx="457200" cy="457200"/>
              <a:chOff x="4648200" y="1676400"/>
              <a:chExt cx="457200" cy="457200"/>
            </a:xfrm>
          </p:grpSpPr>
          <p:sp>
            <p:nvSpPr>
              <p:cNvPr id="381" name="Oval 38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7624575" y="4651162"/>
              <a:ext cx="465697" cy="457200"/>
              <a:chOff x="4648200" y="1676400"/>
              <a:chExt cx="465697" cy="457200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4652775" y="5356299"/>
              <a:ext cx="457200" cy="457200"/>
              <a:chOff x="4648200" y="1676400"/>
              <a:chExt cx="457200" cy="457200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846575" y="5356299"/>
              <a:ext cx="457200" cy="457200"/>
              <a:chOff x="4648200" y="1676400"/>
              <a:chExt cx="457200" cy="457200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8234175" y="5377487"/>
              <a:ext cx="457200" cy="457200"/>
              <a:chOff x="4648200" y="1676400"/>
              <a:chExt cx="457200" cy="457200"/>
            </a:xfrm>
          </p:grpSpPr>
          <p:sp>
            <p:nvSpPr>
              <p:cNvPr id="373" name="Oval 37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7906740" y="6172200"/>
              <a:ext cx="499004" cy="457200"/>
              <a:chOff x="4630551" y="1676400"/>
              <a:chExt cx="499004" cy="457200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4648200" y="3957237"/>
              <a:ext cx="4038600" cy="2672163"/>
              <a:chOff x="4648200" y="3957237"/>
              <a:chExt cx="4038600" cy="2672163"/>
            </a:xfrm>
          </p:grpSpPr>
          <p:cxnSp>
            <p:nvCxnSpPr>
              <p:cNvPr id="344" name="Straight Connector 343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0" name="Group 349"/>
              <p:cNvGrpSpPr/>
              <p:nvPr/>
            </p:nvGrpSpPr>
            <p:grpSpPr>
              <a:xfrm>
                <a:off x="6412612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369" name="Oval 368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8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5205224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TextBox 367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7620000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365" name="Oval 364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3" name="Group 352"/>
              <p:cNvGrpSpPr/>
              <p:nvPr/>
            </p:nvGrpSpPr>
            <p:grpSpPr>
              <a:xfrm>
                <a:off x="46482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363" name="Oval 362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4" name="Group 353"/>
              <p:cNvGrpSpPr/>
              <p:nvPr/>
            </p:nvGrpSpPr>
            <p:grpSpPr>
              <a:xfrm>
                <a:off x="58420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361" name="Oval 360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5" name="Group 354"/>
              <p:cNvGrpSpPr/>
              <p:nvPr/>
            </p:nvGrpSpPr>
            <p:grpSpPr>
              <a:xfrm>
                <a:off x="8229600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359" name="Oval 358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7902165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357" name="Oval 356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</p:grpSp>
        <p:cxnSp>
          <p:nvCxnSpPr>
            <p:cNvPr id="311" name="Straight Connector 310"/>
            <p:cNvCxnSpPr/>
            <p:nvPr/>
          </p:nvCxnSpPr>
          <p:spPr>
            <a:xfrm flipH="1">
              <a:off x="5712864" y="562923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5500647" y="617636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5576847" y="622030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4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6640130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>
              <a:off x="8154234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7857574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5469066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891253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469066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319"/>
            <p:cNvGrpSpPr/>
            <p:nvPr/>
          </p:nvGrpSpPr>
          <p:grpSpPr>
            <a:xfrm>
              <a:off x="6417187" y="3957237"/>
              <a:ext cx="457200" cy="457200"/>
              <a:chOff x="4648200" y="1676400"/>
              <a:chExt cx="457200" cy="457200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5209799" y="4651162"/>
              <a:ext cx="457200" cy="457200"/>
              <a:chOff x="4648200" y="1676400"/>
              <a:chExt cx="457200" cy="457200"/>
            </a:xfrm>
          </p:grpSpPr>
          <p:sp>
            <p:nvSpPr>
              <p:cNvPr id="340" name="Oval 33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7624575" y="4651162"/>
              <a:ext cx="465697" cy="457200"/>
              <a:chOff x="4648200" y="1676400"/>
              <a:chExt cx="465697" cy="457200"/>
            </a:xfrm>
          </p:grpSpPr>
          <p:sp>
            <p:nvSpPr>
              <p:cNvPr id="338" name="Oval 337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652775" y="5356299"/>
              <a:ext cx="457200" cy="457200"/>
              <a:chOff x="4648200" y="1676400"/>
              <a:chExt cx="457200" cy="457200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5846575" y="5356299"/>
              <a:ext cx="457200" cy="457200"/>
              <a:chOff x="4648200" y="1676400"/>
              <a:chExt cx="457200" cy="457200"/>
            </a:xfrm>
          </p:grpSpPr>
          <p:sp>
            <p:nvSpPr>
              <p:cNvPr id="334" name="Oval 333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8234175" y="5377487"/>
              <a:ext cx="457200" cy="457200"/>
              <a:chOff x="4648200" y="1676400"/>
              <a:chExt cx="457200" cy="457200"/>
            </a:xfrm>
          </p:grpSpPr>
          <p:sp>
            <p:nvSpPr>
              <p:cNvPr id="332" name="Oval 331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7906740" y="6172200"/>
              <a:ext cx="499004" cy="457200"/>
              <a:chOff x="4630551" y="1676400"/>
              <a:chExt cx="499004" cy="457200"/>
            </a:xfrm>
          </p:grpSpPr>
          <p:sp>
            <p:nvSpPr>
              <p:cNvPr id="330" name="Oval 329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327" name="Straight Connector 326"/>
            <p:cNvCxnSpPr/>
            <p:nvPr/>
          </p:nvCxnSpPr>
          <p:spPr>
            <a:xfrm flipH="1">
              <a:off x="4570810" y="5812787"/>
              <a:ext cx="228600" cy="57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/>
            <p:cNvSpPr/>
            <p:nvPr/>
          </p:nvSpPr>
          <p:spPr>
            <a:xfrm>
              <a:off x="4342210" y="615446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418410" y="619840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304438" y="3863732"/>
            <a:ext cx="4636388" cy="2824875"/>
            <a:chOff x="4304438" y="3863732"/>
            <a:chExt cx="4636388" cy="2824875"/>
          </a:xfrm>
        </p:grpSpPr>
        <p:sp>
          <p:nvSpPr>
            <p:cNvPr id="400" name="Rectangle 399"/>
            <p:cNvSpPr/>
            <p:nvPr/>
          </p:nvSpPr>
          <p:spPr>
            <a:xfrm>
              <a:off x="4304438" y="3863732"/>
              <a:ext cx="4636388" cy="282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1" name="Group 400"/>
            <p:cNvGrpSpPr/>
            <p:nvPr/>
          </p:nvGrpSpPr>
          <p:grpSpPr>
            <a:xfrm>
              <a:off x="4648200" y="3957237"/>
              <a:ext cx="4043175" cy="2676330"/>
              <a:chOff x="4648200" y="3957237"/>
              <a:chExt cx="4043175" cy="2676330"/>
            </a:xfrm>
          </p:grpSpPr>
          <p:cxnSp>
            <p:nvCxnSpPr>
              <p:cNvPr id="402" name="Straight Connector 401"/>
              <p:cNvCxnSpPr/>
              <p:nvPr/>
            </p:nvCxnSpPr>
            <p:spPr>
              <a:xfrm flipH="1">
                <a:off x="5712864" y="562923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" name="Group 408"/>
              <p:cNvGrpSpPr/>
              <p:nvPr/>
            </p:nvGrpSpPr>
            <p:grpSpPr>
              <a:xfrm>
                <a:off x="6412612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513" name="Oval 512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TextBox 513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8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>
                <a:off x="5205224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511" name="Oval 510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TextBox 511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1" name="Group 410"/>
              <p:cNvGrpSpPr/>
              <p:nvPr/>
            </p:nvGrpSpPr>
            <p:grpSpPr>
              <a:xfrm>
                <a:off x="7620000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509" name="Oval 508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TextBox 509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2" name="Group 411"/>
              <p:cNvGrpSpPr/>
              <p:nvPr/>
            </p:nvGrpSpPr>
            <p:grpSpPr>
              <a:xfrm>
                <a:off x="46482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507" name="Oval 506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TextBox 507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3" name="Group 412"/>
              <p:cNvGrpSpPr/>
              <p:nvPr/>
            </p:nvGrpSpPr>
            <p:grpSpPr>
              <a:xfrm>
                <a:off x="58420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505" name="Oval 504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TextBox 505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4" name="Group 413"/>
              <p:cNvGrpSpPr/>
              <p:nvPr/>
            </p:nvGrpSpPr>
            <p:grpSpPr>
              <a:xfrm>
                <a:off x="8229600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503" name="Oval 502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TextBox 503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15" name="Group 414"/>
              <p:cNvGrpSpPr/>
              <p:nvPr/>
            </p:nvGrpSpPr>
            <p:grpSpPr>
              <a:xfrm>
                <a:off x="7902165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501" name="Oval 500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TextBox 501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416" name="Straight Connector 415"/>
              <p:cNvCxnSpPr/>
              <p:nvPr/>
            </p:nvCxnSpPr>
            <p:spPr>
              <a:xfrm>
                <a:off x="6640130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 flipH="1">
                <a:off x="8154234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7857574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H="1">
                <a:off x="5469066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 flipH="1">
                <a:off x="4891253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5469066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2" name="Group 421"/>
              <p:cNvGrpSpPr/>
              <p:nvPr/>
            </p:nvGrpSpPr>
            <p:grpSpPr>
              <a:xfrm>
                <a:off x="6417187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499" name="Oval 498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TextBox 499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8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5209799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497" name="Oval 496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TextBox 497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>
                <a:off x="7624575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495" name="Oval 494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TextBox 495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5" name="Group 424"/>
              <p:cNvGrpSpPr/>
              <p:nvPr/>
            </p:nvGrpSpPr>
            <p:grpSpPr>
              <a:xfrm>
                <a:off x="46527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TextBox 493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>
                <a:off x="58465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491" name="Oval 490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TextBox 491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7" name="Group 426"/>
              <p:cNvGrpSpPr/>
              <p:nvPr/>
            </p:nvGrpSpPr>
            <p:grpSpPr>
              <a:xfrm>
                <a:off x="8234175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489" name="Oval 488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TextBox 489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8" name="Group 427"/>
              <p:cNvGrpSpPr/>
              <p:nvPr/>
            </p:nvGrpSpPr>
            <p:grpSpPr>
              <a:xfrm>
                <a:off x="7906740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487" name="Oval 486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9" name="Group 428"/>
              <p:cNvGrpSpPr/>
              <p:nvPr/>
            </p:nvGrpSpPr>
            <p:grpSpPr>
              <a:xfrm>
                <a:off x="4648200" y="3957237"/>
                <a:ext cx="4038600" cy="2672163"/>
                <a:chOff x="4648200" y="3957237"/>
                <a:chExt cx="4038600" cy="2672163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>
                  <a:off x="6635555" y="4188412"/>
                  <a:ext cx="1158141" cy="7102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8149659" y="5617887"/>
                  <a:ext cx="327230" cy="771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852999" y="4910045"/>
                  <a:ext cx="579070" cy="6874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 flipH="1">
                  <a:off x="5464491" y="4134518"/>
                  <a:ext cx="1158141" cy="7102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H="1">
                  <a:off x="4886678" y="4898867"/>
                  <a:ext cx="532993" cy="74141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5464491" y="4932439"/>
                  <a:ext cx="579070" cy="6874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6" name="Group 465"/>
                <p:cNvGrpSpPr/>
                <p:nvPr/>
              </p:nvGrpSpPr>
              <p:grpSpPr>
                <a:xfrm>
                  <a:off x="6412612" y="3957237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85" name="Oval 484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8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67" name="Group 466"/>
                <p:cNvGrpSpPr/>
                <p:nvPr/>
              </p:nvGrpSpPr>
              <p:grpSpPr>
                <a:xfrm>
                  <a:off x="5205224" y="4651162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83" name="Oval 482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3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7620000" y="4651162"/>
                  <a:ext cx="465697" cy="457200"/>
                  <a:chOff x="4648200" y="1676400"/>
                  <a:chExt cx="465697" cy="457200"/>
                </a:xfrm>
              </p:grpSpPr>
              <p:sp>
                <p:nvSpPr>
                  <p:cNvPr id="481" name="Oval 480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TextBox 481"/>
                  <p:cNvSpPr txBox="1"/>
                  <p:nvPr/>
                </p:nvSpPr>
                <p:spPr>
                  <a:xfrm>
                    <a:off x="4648200" y="1720334"/>
                    <a:ext cx="4656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9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69" name="Group 468"/>
                <p:cNvGrpSpPr/>
                <p:nvPr/>
              </p:nvGrpSpPr>
              <p:grpSpPr>
                <a:xfrm>
                  <a:off x="4648200" y="5356299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79" name="Oval 478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" name="TextBox 479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2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5842000" y="5356299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77" name="Oval 476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" name="TextBox 477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4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71" name="Group 470"/>
                <p:cNvGrpSpPr/>
                <p:nvPr/>
              </p:nvGrpSpPr>
              <p:grpSpPr>
                <a:xfrm>
                  <a:off x="8229600" y="5377487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75" name="Oval 474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TextBox 475"/>
                  <p:cNvSpPr txBox="1"/>
                  <p:nvPr/>
                </p:nvSpPr>
                <p:spPr>
                  <a:xfrm>
                    <a:off x="4648200" y="1720334"/>
                    <a:ext cx="4537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12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72" name="Group 471"/>
                <p:cNvGrpSpPr/>
                <p:nvPr/>
              </p:nvGrpSpPr>
              <p:grpSpPr>
                <a:xfrm>
                  <a:off x="7902165" y="6172200"/>
                  <a:ext cx="499004" cy="457200"/>
                  <a:chOff x="4630551" y="1676400"/>
                  <a:chExt cx="499004" cy="457200"/>
                </a:xfrm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TextBox 473"/>
                  <p:cNvSpPr txBox="1"/>
                  <p:nvPr/>
                </p:nvSpPr>
                <p:spPr>
                  <a:xfrm>
                    <a:off x="4630551" y="1720334"/>
                    <a:ext cx="499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11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30" name="Group 429"/>
              <p:cNvGrpSpPr/>
              <p:nvPr/>
            </p:nvGrpSpPr>
            <p:grpSpPr>
              <a:xfrm>
                <a:off x="4652775" y="3957237"/>
                <a:ext cx="4038600" cy="2676330"/>
                <a:chOff x="4648200" y="3957237"/>
                <a:chExt cx="4038600" cy="2676330"/>
              </a:xfrm>
            </p:grpSpPr>
            <p:sp>
              <p:nvSpPr>
                <p:cNvPr id="431" name="Oval 430"/>
                <p:cNvSpPr/>
                <p:nvPr/>
              </p:nvSpPr>
              <p:spPr>
                <a:xfrm>
                  <a:off x="5496072" y="6176367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5572272" y="6220301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6635555" y="4188412"/>
                  <a:ext cx="1158141" cy="7102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/>
                <p:nvPr/>
              </p:nvCxnSpPr>
              <p:spPr>
                <a:xfrm flipH="1">
                  <a:off x="8149659" y="5617887"/>
                  <a:ext cx="327230" cy="771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852999" y="4910045"/>
                  <a:ext cx="579070" cy="6874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/>
                <p:nvPr/>
              </p:nvCxnSpPr>
              <p:spPr>
                <a:xfrm flipH="1">
                  <a:off x="5464491" y="4134518"/>
                  <a:ext cx="1158141" cy="7102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 flipH="1">
                  <a:off x="4886678" y="4898867"/>
                  <a:ext cx="532993" cy="74141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5464491" y="4932439"/>
                  <a:ext cx="579070" cy="68746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9" name="Group 438"/>
                <p:cNvGrpSpPr/>
                <p:nvPr/>
              </p:nvGrpSpPr>
              <p:grpSpPr>
                <a:xfrm>
                  <a:off x="6412612" y="3957237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58" name="Oval 457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TextBox 458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8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0" name="Group 439"/>
                <p:cNvGrpSpPr/>
                <p:nvPr/>
              </p:nvGrpSpPr>
              <p:grpSpPr>
                <a:xfrm>
                  <a:off x="5205224" y="4651162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56" name="Oval 455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3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1" name="Group 440"/>
                <p:cNvGrpSpPr/>
                <p:nvPr/>
              </p:nvGrpSpPr>
              <p:grpSpPr>
                <a:xfrm>
                  <a:off x="7620000" y="4651162"/>
                  <a:ext cx="465697" cy="457200"/>
                  <a:chOff x="4648200" y="1676400"/>
                  <a:chExt cx="465697" cy="457200"/>
                </a:xfrm>
              </p:grpSpPr>
              <p:sp>
                <p:nvSpPr>
                  <p:cNvPr id="454" name="Oval 453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4648200" y="1720334"/>
                    <a:ext cx="4656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9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4648200" y="5356299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52" name="Oval 451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1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3" name="Group 442"/>
                <p:cNvGrpSpPr/>
                <p:nvPr/>
              </p:nvGrpSpPr>
              <p:grpSpPr>
                <a:xfrm>
                  <a:off x="5842000" y="5356299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50" name="Oval 449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4724400" y="1720334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5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4" name="Group 443"/>
                <p:cNvGrpSpPr/>
                <p:nvPr/>
              </p:nvGrpSpPr>
              <p:grpSpPr>
                <a:xfrm>
                  <a:off x="8229600" y="5377487"/>
                  <a:ext cx="457200" cy="457200"/>
                  <a:chOff x="4648200" y="1676400"/>
                  <a:chExt cx="457200" cy="457200"/>
                </a:xfrm>
              </p:grpSpPr>
              <p:sp>
                <p:nvSpPr>
                  <p:cNvPr id="448" name="Oval 447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4648200" y="1720334"/>
                    <a:ext cx="4537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12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45" name="Group 444"/>
                <p:cNvGrpSpPr/>
                <p:nvPr/>
              </p:nvGrpSpPr>
              <p:grpSpPr>
                <a:xfrm>
                  <a:off x="7902165" y="6172200"/>
                  <a:ext cx="499004" cy="457200"/>
                  <a:chOff x="4630551" y="1676400"/>
                  <a:chExt cx="499004" cy="457200"/>
                </a:xfrm>
              </p:grpSpPr>
              <p:sp>
                <p:nvSpPr>
                  <p:cNvPr id="446" name="Oval 445"/>
                  <p:cNvSpPr/>
                  <p:nvPr/>
                </p:nvSpPr>
                <p:spPr>
                  <a:xfrm>
                    <a:off x="4648200" y="1676400"/>
                    <a:ext cx="457200" cy="4572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4630551" y="1720334"/>
                    <a:ext cx="499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Consolas" panose="020B0609020204030204" pitchFamily="49" charset="0"/>
                      </a:rPr>
                      <a:t>11</a:t>
                    </a:r>
                    <a:endParaRPr lang="en-US" b="1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513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83352" y="1368835"/>
            <a:ext cx="8464407" cy="2430009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  <a:tabLst>
                <a:tab pos="460375" algn="l"/>
              </a:tabLst>
            </a:pPr>
            <a:r>
              <a:rPr lang="en-US" sz="1800" b="1" dirty="0" smtClean="0">
                <a:latin typeface="Comic Sans MS" panose="030F0702030302020204" pitchFamily="66" charset="0"/>
              </a:rPr>
              <a:t>bool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</a:t>
            </a:r>
            <a:r>
              <a:rPr lang="en-US" sz="1800" b="1" dirty="0">
                <a:latin typeface="Comic Sans MS" panose="030F0702030302020204" pitchFamily="66" charset="0"/>
              </a:rPr>
              <a:t>*&amp; node, const T&amp; 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is NULL, return false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&lt;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data, 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</a:t>
            </a:r>
            <a:r>
              <a:rPr lang="en-US" sz="1800" b="1" dirty="0">
                <a:latin typeface="Comic Sans MS" panose="030F0702030302020204" pitchFamily="66" charset="0"/>
              </a:rPr>
              <a:t>&gt;</a:t>
            </a:r>
            <a:r>
              <a:rPr lang="en-US" sz="1800" b="1" dirty="0" smtClean="0">
                <a:latin typeface="Comic Sans MS" panose="030F0702030302020204" pitchFamily="66" charset="0"/>
              </a:rPr>
              <a:t>left, </a:t>
            </a:r>
            <a:r>
              <a:rPr lang="en-US" sz="1800" b="1" dirty="0">
                <a:latin typeface="Comic Sans MS" panose="030F0702030302020204" pitchFamily="66" charset="0"/>
              </a:rPr>
              <a:t>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data </a:t>
            </a:r>
            <a:r>
              <a:rPr lang="en-US" sz="1800" b="1" dirty="0">
                <a:latin typeface="Comic Sans MS" panose="030F0702030302020204" pitchFamily="66" charset="0"/>
              </a:rPr>
              <a:t>&gt; node-&gt;</a:t>
            </a:r>
            <a:r>
              <a:rPr lang="en-US" sz="1800" b="1" dirty="0" smtClean="0">
                <a:latin typeface="Comic Sans MS" panose="030F0702030302020204" pitchFamily="66" charset="0"/>
              </a:rPr>
              <a:t>data, 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</a:t>
            </a:r>
            <a:r>
              <a:rPr lang="en-US" sz="1800" b="1" dirty="0">
                <a:latin typeface="Comic Sans MS" panose="030F0702030302020204" pitchFamily="66" charset="0"/>
              </a:rPr>
              <a:t>&gt;</a:t>
            </a:r>
            <a:r>
              <a:rPr lang="en-US" sz="1800" b="1" dirty="0" smtClean="0">
                <a:latin typeface="Comic Sans MS" panose="030F0702030302020204" pitchFamily="66" charset="0"/>
              </a:rPr>
              <a:t>right, </a:t>
            </a:r>
            <a:r>
              <a:rPr lang="en-US" sz="1800" b="1" dirty="0">
                <a:latin typeface="Comic Sans MS" panose="030F0702030302020204" pitchFamily="66" charset="0"/>
              </a:rPr>
              <a:t>data</a:t>
            </a:r>
            <a:r>
              <a:rPr lang="en-US" sz="1800" b="1" dirty="0" smtClean="0">
                <a:latin typeface="Comic Sans MS" panose="030F0702030302020204" pitchFamily="66" charset="0"/>
              </a:rPr>
              <a:t>)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has no children, parent = NULL, return true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if node has 1 child, parent = node-&gt;(left or right), return true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exchange node-&gt;data with </a:t>
            </a:r>
            <a:r>
              <a:rPr lang="en-US" sz="1800" b="1" dirty="0" err="1" smtClean="0">
                <a:latin typeface="Comic Sans MS" panose="030F0702030302020204" pitchFamily="66" charset="0"/>
              </a:rPr>
              <a:t>in_order_predecessor</a:t>
            </a:r>
            <a:r>
              <a:rPr lang="en-US" sz="1800" b="1" dirty="0" smtClean="0">
                <a:latin typeface="Comic Sans MS" panose="030F0702030302020204" pitchFamily="66" charset="0"/>
              </a:rPr>
              <a:t>-&gt;data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800" b="1" dirty="0" smtClean="0">
                <a:latin typeface="Comic Sans MS" panose="030F0702030302020204" pitchFamily="66" charset="0"/>
              </a:rPr>
              <a:t>return </a:t>
            </a:r>
            <a:r>
              <a:rPr lang="en-US" sz="1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delete</a:t>
            </a:r>
            <a:r>
              <a:rPr lang="en-US" sz="1800" b="1" dirty="0" smtClean="0">
                <a:latin typeface="Comic Sans MS" panose="030F0702030302020204" pitchFamily="66" charset="0"/>
              </a:rPr>
              <a:t>(node-&gt;left, data)</a:t>
            </a: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533400" y="4114800"/>
            <a:ext cx="3642335" cy="1434849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Delete node 2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Find node (2)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Set parent (3) to child (1)</a:t>
            </a:r>
          </a:p>
        </p:txBody>
      </p:sp>
      <p:sp>
        <p:nvSpPr>
          <p:cNvPr id="239" name="Content Placeholder 2"/>
          <p:cNvSpPr txBox="1">
            <a:spLocks/>
          </p:cNvSpPr>
          <p:nvPr/>
        </p:nvSpPr>
        <p:spPr>
          <a:xfrm>
            <a:off x="533399" y="5194551"/>
            <a:ext cx="3642335" cy="1434849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Delete node 8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Find predecessor (5)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Exchange data only with node</a:t>
            </a:r>
          </a:p>
          <a:p>
            <a:pPr marL="342900" indent="-3429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600" b="1" dirty="0" smtClean="0">
                <a:latin typeface="Comic Sans MS" panose="030F0702030302020204" pitchFamily="66" charset="0"/>
              </a:rPr>
              <a:t>Delete 8 from left tree</a:t>
            </a:r>
          </a:p>
        </p:txBody>
      </p:sp>
      <p:grpSp>
        <p:nvGrpSpPr>
          <p:cNvPr id="557" name="Group 556"/>
          <p:cNvGrpSpPr/>
          <p:nvPr/>
        </p:nvGrpSpPr>
        <p:grpSpPr>
          <a:xfrm>
            <a:off x="4648200" y="3957237"/>
            <a:ext cx="4043175" cy="2676330"/>
            <a:chOff x="4648200" y="3957237"/>
            <a:chExt cx="4043175" cy="2676330"/>
          </a:xfrm>
        </p:grpSpPr>
        <p:cxnSp>
          <p:nvCxnSpPr>
            <p:cNvPr id="558" name="Straight Connector 557"/>
            <p:cNvCxnSpPr/>
            <p:nvPr/>
          </p:nvCxnSpPr>
          <p:spPr>
            <a:xfrm flipH="1">
              <a:off x="5712864" y="562923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8149659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5464491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6640130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8154234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7857574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flipH="1">
              <a:off x="5469066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4891253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5469066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Oval 570"/>
            <p:cNvSpPr/>
            <p:nvPr/>
          </p:nvSpPr>
          <p:spPr>
            <a:xfrm>
              <a:off x="6412612" y="395723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TextBox 571"/>
            <p:cNvSpPr txBox="1"/>
            <p:nvPr/>
          </p:nvSpPr>
          <p:spPr>
            <a:xfrm>
              <a:off x="6488812" y="400117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8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205224" y="46511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281424" y="46950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7620000" y="46511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7620000" y="4695096"/>
              <a:ext cx="46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9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77" name="Oval 576"/>
            <p:cNvSpPr/>
            <p:nvPr/>
          </p:nvSpPr>
          <p:spPr>
            <a:xfrm>
              <a:off x="4648200" y="5356299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4724400" y="5400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2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79" name="Oval 578"/>
            <p:cNvSpPr/>
            <p:nvPr/>
          </p:nvSpPr>
          <p:spPr>
            <a:xfrm>
              <a:off x="5842000" y="5356299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5918200" y="5400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4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8229600" y="537748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TextBox 581"/>
            <p:cNvSpPr txBox="1"/>
            <p:nvPr/>
          </p:nvSpPr>
          <p:spPr>
            <a:xfrm>
              <a:off x="8229600" y="5421421"/>
              <a:ext cx="45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12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83" name="Oval 582"/>
            <p:cNvSpPr/>
            <p:nvPr/>
          </p:nvSpPr>
          <p:spPr>
            <a:xfrm>
              <a:off x="7919814" y="6172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TextBox 583"/>
            <p:cNvSpPr txBox="1"/>
            <p:nvPr/>
          </p:nvSpPr>
          <p:spPr>
            <a:xfrm>
              <a:off x="7902165" y="6216134"/>
              <a:ext cx="49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11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85" name="Oval 584"/>
            <p:cNvSpPr/>
            <p:nvPr/>
          </p:nvSpPr>
          <p:spPr>
            <a:xfrm>
              <a:off x="6417187" y="395723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93387" y="400117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8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5209799" y="46511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5285999" y="46950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3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7624575" y="4651162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7624575" y="4695096"/>
              <a:ext cx="46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9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91" name="Oval 590"/>
            <p:cNvSpPr/>
            <p:nvPr/>
          </p:nvSpPr>
          <p:spPr>
            <a:xfrm>
              <a:off x="4652775" y="5356299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4728975" y="5400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2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5846575" y="5356299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5922775" y="5400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4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95" name="Oval 594"/>
            <p:cNvSpPr/>
            <p:nvPr/>
          </p:nvSpPr>
          <p:spPr>
            <a:xfrm>
              <a:off x="8234175" y="537748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8234175" y="5421421"/>
              <a:ext cx="45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12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97" name="Oval 596"/>
            <p:cNvSpPr/>
            <p:nvPr/>
          </p:nvSpPr>
          <p:spPr>
            <a:xfrm>
              <a:off x="7924389" y="6172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TextBox 597"/>
            <p:cNvSpPr txBox="1"/>
            <p:nvPr/>
          </p:nvSpPr>
          <p:spPr>
            <a:xfrm>
              <a:off x="7906740" y="6216134"/>
              <a:ext cx="49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</a:rPr>
                <a:t>11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99" name="Straight Connector 598"/>
            <p:cNvCxnSpPr/>
            <p:nvPr/>
          </p:nvCxnSpPr>
          <p:spPr>
            <a:xfrm>
              <a:off x="6635555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flipH="1">
              <a:off x="8149659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7852999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flipH="1">
              <a:off x="5464491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flipH="1">
              <a:off x="4886678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>
              <a:off x="5464491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Group 604"/>
            <p:cNvGrpSpPr/>
            <p:nvPr/>
          </p:nvGrpSpPr>
          <p:grpSpPr>
            <a:xfrm>
              <a:off x="6412612" y="3957237"/>
              <a:ext cx="457200" cy="457200"/>
              <a:chOff x="4648200" y="1676400"/>
              <a:chExt cx="457200" cy="457200"/>
            </a:xfrm>
          </p:grpSpPr>
          <p:sp>
            <p:nvSpPr>
              <p:cNvPr id="653" name="Oval 65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TextBox 65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>
              <a:off x="5205224" y="4651162"/>
              <a:ext cx="457200" cy="457200"/>
              <a:chOff x="4648200" y="1676400"/>
              <a:chExt cx="457200" cy="457200"/>
            </a:xfrm>
          </p:grpSpPr>
          <p:sp>
            <p:nvSpPr>
              <p:cNvPr id="651" name="Oval 65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extBox 65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>
              <a:off x="7620000" y="4651162"/>
              <a:ext cx="465697" cy="457200"/>
              <a:chOff x="4648200" y="1676400"/>
              <a:chExt cx="465697" cy="457200"/>
            </a:xfrm>
          </p:grpSpPr>
          <p:sp>
            <p:nvSpPr>
              <p:cNvPr id="649" name="Oval 64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TextBox 649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>
              <a:off x="4648200" y="5356299"/>
              <a:ext cx="457200" cy="457200"/>
              <a:chOff x="4648200" y="1676400"/>
              <a:chExt cx="457200" cy="457200"/>
            </a:xfrm>
          </p:grpSpPr>
          <p:sp>
            <p:nvSpPr>
              <p:cNvPr id="647" name="Oval 64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TextBox 64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5842000" y="5356299"/>
              <a:ext cx="457200" cy="457200"/>
              <a:chOff x="4648200" y="1676400"/>
              <a:chExt cx="457200" cy="457200"/>
            </a:xfrm>
          </p:grpSpPr>
          <p:sp>
            <p:nvSpPr>
              <p:cNvPr id="645" name="Oval 64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TextBox 645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>
              <a:off x="8229600" y="5377487"/>
              <a:ext cx="457200" cy="457200"/>
              <a:chOff x="4648200" y="1676400"/>
              <a:chExt cx="457200" cy="457200"/>
            </a:xfrm>
          </p:grpSpPr>
          <p:sp>
            <p:nvSpPr>
              <p:cNvPr id="643" name="Oval 64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TextBox 643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>
              <a:off x="7902165" y="6172200"/>
              <a:ext cx="499004" cy="457200"/>
              <a:chOff x="4630551" y="1676400"/>
              <a:chExt cx="499004" cy="457200"/>
            </a:xfrm>
          </p:grpSpPr>
          <p:sp>
            <p:nvSpPr>
              <p:cNvPr id="641" name="Oval 64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TextBox 641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12" name="Oval 611"/>
            <p:cNvSpPr/>
            <p:nvPr/>
          </p:nvSpPr>
          <p:spPr>
            <a:xfrm>
              <a:off x="5500647" y="6176367"/>
              <a:ext cx="457200" cy="4572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5576847" y="622030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4" name="Straight Connector 613"/>
            <p:cNvCxnSpPr/>
            <p:nvPr/>
          </p:nvCxnSpPr>
          <p:spPr>
            <a:xfrm>
              <a:off x="6640130" y="4188412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flipH="1">
              <a:off x="8154234" y="5617887"/>
              <a:ext cx="327230" cy="7711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>
              <a:off x="7857574" y="4910045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flipH="1">
              <a:off x="5469066" y="4134518"/>
              <a:ext cx="1158141" cy="710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flipH="1">
              <a:off x="4891253" y="4898867"/>
              <a:ext cx="532993" cy="741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>
              <a:off x="5469066" y="4932439"/>
              <a:ext cx="579070" cy="687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0" name="Group 619"/>
            <p:cNvGrpSpPr/>
            <p:nvPr/>
          </p:nvGrpSpPr>
          <p:grpSpPr>
            <a:xfrm>
              <a:off x="6417187" y="3957237"/>
              <a:ext cx="457200" cy="457200"/>
              <a:chOff x="4648200" y="1676400"/>
              <a:chExt cx="457200" cy="457200"/>
            </a:xfrm>
          </p:grpSpPr>
          <p:sp>
            <p:nvSpPr>
              <p:cNvPr id="639" name="Oval 63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TextBox 639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5209799" y="4651162"/>
              <a:ext cx="457200" cy="457200"/>
              <a:chOff x="4648200" y="1676400"/>
              <a:chExt cx="457200" cy="457200"/>
            </a:xfrm>
          </p:grpSpPr>
          <p:sp>
            <p:nvSpPr>
              <p:cNvPr id="637" name="Oval 63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TextBox 637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7624575" y="4651162"/>
              <a:ext cx="465697" cy="457200"/>
              <a:chOff x="4648200" y="1676400"/>
              <a:chExt cx="465697" cy="457200"/>
            </a:xfrm>
          </p:grpSpPr>
          <p:sp>
            <p:nvSpPr>
              <p:cNvPr id="635" name="Oval 634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>
                <a:off x="4648200" y="1720334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>
              <a:off x="4652775" y="5356299"/>
              <a:ext cx="457200" cy="457200"/>
              <a:chOff x="4648200" y="1676400"/>
              <a:chExt cx="457200" cy="457200"/>
            </a:xfrm>
          </p:grpSpPr>
          <p:sp>
            <p:nvSpPr>
              <p:cNvPr id="633" name="Oval 632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xtBox 633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5846575" y="5356299"/>
              <a:ext cx="457200" cy="457200"/>
              <a:chOff x="4648200" y="1676400"/>
              <a:chExt cx="457200" cy="457200"/>
            </a:xfrm>
          </p:grpSpPr>
          <p:sp>
            <p:nvSpPr>
              <p:cNvPr id="631" name="Oval 630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TextBox 631"/>
              <p:cNvSpPr txBox="1"/>
              <p:nvPr/>
            </p:nvSpPr>
            <p:spPr>
              <a:xfrm>
                <a:off x="4724400" y="172033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8234175" y="5377487"/>
              <a:ext cx="457200" cy="457200"/>
              <a:chOff x="4648200" y="1676400"/>
              <a:chExt cx="457200" cy="457200"/>
            </a:xfrm>
          </p:grpSpPr>
          <p:sp>
            <p:nvSpPr>
              <p:cNvPr id="629" name="Oval 628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TextBox 629"/>
              <p:cNvSpPr txBox="1"/>
              <p:nvPr/>
            </p:nvSpPr>
            <p:spPr>
              <a:xfrm>
                <a:off x="4648200" y="1720334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6" name="Group 625"/>
            <p:cNvGrpSpPr/>
            <p:nvPr/>
          </p:nvGrpSpPr>
          <p:grpSpPr>
            <a:xfrm>
              <a:off x="7906740" y="6172200"/>
              <a:ext cx="499004" cy="457200"/>
              <a:chOff x="4630551" y="1676400"/>
              <a:chExt cx="499004" cy="457200"/>
            </a:xfrm>
          </p:grpSpPr>
          <p:sp>
            <p:nvSpPr>
              <p:cNvPr id="627" name="Oval 626"/>
              <p:cNvSpPr/>
              <p:nvPr/>
            </p:nvSpPr>
            <p:spPr>
              <a:xfrm>
                <a:off x="4648200" y="16764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TextBox 627"/>
              <p:cNvSpPr txBox="1"/>
              <p:nvPr/>
            </p:nvSpPr>
            <p:spPr>
              <a:xfrm>
                <a:off x="4630551" y="17203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55" name="Group 654"/>
          <p:cNvGrpSpPr/>
          <p:nvPr/>
        </p:nvGrpSpPr>
        <p:grpSpPr>
          <a:xfrm>
            <a:off x="5817674" y="3956925"/>
            <a:ext cx="1196423" cy="1862049"/>
            <a:chOff x="5817674" y="3956925"/>
            <a:chExt cx="1196423" cy="1862049"/>
          </a:xfrm>
        </p:grpSpPr>
        <p:grpSp>
          <p:nvGrpSpPr>
            <p:cNvPr id="656" name="Group 655"/>
            <p:cNvGrpSpPr/>
            <p:nvPr/>
          </p:nvGrpSpPr>
          <p:grpSpPr>
            <a:xfrm>
              <a:off x="5817674" y="4433419"/>
              <a:ext cx="1196423" cy="925540"/>
              <a:chOff x="5817674" y="4433419"/>
              <a:chExt cx="1196423" cy="925540"/>
            </a:xfrm>
          </p:grpSpPr>
          <p:cxnSp>
            <p:nvCxnSpPr>
              <p:cNvPr id="663" name="Straight Arrow Connector 662"/>
              <p:cNvCxnSpPr/>
              <p:nvPr/>
            </p:nvCxnSpPr>
            <p:spPr>
              <a:xfrm flipH="1">
                <a:off x="6163190" y="4433419"/>
                <a:ext cx="369009" cy="9255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4" name="TextBox 663"/>
              <p:cNvSpPr txBox="1"/>
              <p:nvPr/>
            </p:nvSpPr>
            <p:spPr>
              <a:xfrm>
                <a:off x="5817674" y="4729875"/>
                <a:ext cx="119642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Swap data</a:t>
                </a:r>
                <a:endParaRPr lang="en-US" sz="1400" b="1" dirty="0"/>
              </a:p>
            </p:txBody>
          </p:sp>
        </p:grpSp>
        <p:grpSp>
          <p:nvGrpSpPr>
            <p:cNvPr id="657" name="Group 656"/>
            <p:cNvGrpSpPr/>
            <p:nvPr/>
          </p:nvGrpSpPr>
          <p:grpSpPr>
            <a:xfrm>
              <a:off x="6417225" y="3956925"/>
              <a:ext cx="457200" cy="457200"/>
              <a:chOff x="6411750" y="3956925"/>
              <a:chExt cx="457200" cy="457200"/>
            </a:xfrm>
          </p:grpSpPr>
          <p:sp>
            <p:nvSpPr>
              <p:cNvPr id="661" name="Oval 660"/>
              <p:cNvSpPr/>
              <p:nvPr/>
            </p:nvSpPr>
            <p:spPr>
              <a:xfrm>
                <a:off x="6411750" y="39569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TextBox 661"/>
              <p:cNvSpPr txBox="1"/>
              <p:nvPr/>
            </p:nvSpPr>
            <p:spPr>
              <a:xfrm>
                <a:off x="6487950" y="40008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5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58" name="Group 657"/>
            <p:cNvGrpSpPr/>
            <p:nvPr/>
          </p:nvGrpSpPr>
          <p:grpSpPr>
            <a:xfrm>
              <a:off x="5840025" y="5361774"/>
              <a:ext cx="457200" cy="457200"/>
              <a:chOff x="6411750" y="3956925"/>
              <a:chExt cx="457200" cy="457200"/>
            </a:xfrm>
          </p:grpSpPr>
          <p:sp>
            <p:nvSpPr>
              <p:cNvPr id="659" name="Oval 658"/>
              <p:cNvSpPr/>
              <p:nvPr/>
            </p:nvSpPr>
            <p:spPr>
              <a:xfrm>
                <a:off x="6411750" y="3956925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xtBox 659"/>
              <p:cNvSpPr txBox="1"/>
              <p:nvPr/>
            </p:nvSpPr>
            <p:spPr>
              <a:xfrm>
                <a:off x="6487950" y="40008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55" name="Group 854"/>
          <p:cNvGrpSpPr/>
          <p:nvPr/>
        </p:nvGrpSpPr>
        <p:grpSpPr>
          <a:xfrm>
            <a:off x="4495800" y="3810000"/>
            <a:ext cx="4343400" cy="2971800"/>
            <a:chOff x="4495800" y="3810000"/>
            <a:chExt cx="4343400" cy="2971800"/>
          </a:xfrm>
        </p:grpSpPr>
        <p:sp>
          <p:nvSpPr>
            <p:cNvPr id="856" name="Rectangle 855"/>
            <p:cNvSpPr/>
            <p:nvPr/>
          </p:nvSpPr>
          <p:spPr>
            <a:xfrm>
              <a:off x="4495800" y="3810000"/>
              <a:ext cx="4343400" cy="297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7" name="Group 856"/>
            <p:cNvGrpSpPr/>
            <p:nvPr/>
          </p:nvGrpSpPr>
          <p:grpSpPr>
            <a:xfrm>
              <a:off x="4648200" y="3957237"/>
              <a:ext cx="4043175" cy="2672163"/>
              <a:chOff x="4648200" y="3957237"/>
              <a:chExt cx="4043175" cy="2672163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6640130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 flipH="1">
                <a:off x="8154234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7857574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5469066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>
              <a:xfrm flipH="1">
                <a:off x="4891253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>
                <a:off x="5469066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" name="Oval 869"/>
              <p:cNvSpPr/>
              <p:nvPr/>
            </p:nvSpPr>
            <p:spPr>
              <a:xfrm>
                <a:off x="6412612" y="395723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TextBox 870"/>
              <p:cNvSpPr txBox="1"/>
              <p:nvPr/>
            </p:nvSpPr>
            <p:spPr>
              <a:xfrm>
                <a:off x="6488812" y="400117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5205224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TextBox 872"/>
              <p:cNvSpPr txBox="1"/>
              <p:nvPr/>
            </p:nvSpPr>
            <p:spPr>
              <a:xfrm>
                <a:off x="5281424" y="46950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4" name="Oval 873"/>
              <p:cNvSpPr/>
              <p:nvPr/>
            </p:nvSpPr>
            <p:spPr>
              <a:xfrm>
                <a:off x="7620000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TextBox 874"/>
              <p:cNvSpPr txBox="1"/>
              <p:nvPr/>
            </p:nvSpPr>
            <p:spPr>
              <a:xfrm>
                <a:off x="7620000" y="4695096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4648200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4724400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842000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5918200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8229600" y="537748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TextBox 880"/>
              <p:cNvSpPr txBox="1"/>
              <p:nvPr/>
            </p:nvSpPr>
            <p:spPr>
              <a:xfrm>
                <a:off x="8229600" y="5421421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2" name="Oval 881"/>
              <p:cNvSpPr/>
              <p:nvPr/>
            </p:nvSpPr>
            <p:spPr>
              <a:xfrm>
                <a:off x="7919814" y="6172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TextBox 882"/>
              <p:cNvSpPr txBox="1"/>
              <p:nvPr/>
            </p:nvSpPr>
            <p:spPr>
              <a:xfrm>
                <a:off x="7902165" y="62161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6417187" y="395723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TextBox 884"/>
              <p:cNvSpPr txBox="1"/>
              <p:nvPr/>
            </p:nvSpPr>
            <p:spPr>
              <a:xfrm>
                <a:off x="6493387" y="4001171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8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6" name="Oval 885"/>
              <p:cNvSpPr/>
              <p:nvPr/>
            </p:nvSpPr>
            <p:spPr>
              <a:xfrm>
                <a:off x="5209799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TextBox 886"/>
              <p:cNvSpPr txBox="1"/>
              <p:nvPr/>
            </p:nvSpPr>
            <p:spPr>
              <a:xfrm>
                <a:off x="5285999" y="469509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3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8" name="Oval 887"/>
              <p:cNvSpPr/>
              <p:nvPr/>
            </p:nvSpPr>
            <p:spPr>
              <a:xfrm>
                <a:off x="7624575" y="4651162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TextBox 888"/>
              <p:cNvSpPr txBox="1"/>
              <p:nvPr/>
            </p:nvSpPr>
            <p:spPr>
              <a:xfrm>
                <a:off x="7624575" y="4695096"/>
                <a:ext cx="465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9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0" name="Oval 889"/>
              <p:cNvSpPr/>
              <p:nvPr/>
            </p:nvSpPr>
            <p:spPr>
              <a:xfrm>
                <a:off x="4652775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TextBox 890"/>
              <p:cNvSpPr txBox="1"/>
              <p:nvPr/>
            </p:nvSpPr>
            <p:spPr>
              <a:xfrm>
                <a:off x="4728975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2" name="Oval 891"/>
              <p:cNvSpPr/>
              <p:nvPr/>
            </p:nvSpPr>
            <p:spPr>
              <a:xfrm>
                <a:off x="5846575" y="5356299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TextBox 892"/>
              <p:cNvSpPr txBox="1"/>
              <p:nvPr/>
            </p:nvSpPr>
            <p:spPr>
              <a:xfrm>
                <a:off x="5922775" y="5400233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4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4" name="Oval 893"/>
              <p:cNvSpPr/>
              <p:nvPr/>
            </p:nvSpPr>
            <p:spPr>
              <a:xfrm>
                <a:off x="8234175" y="5377487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TextBox 894"/>
              <p:cNvSpPr txBox="1"/>
              <p:nvPr/>
            </p:nvSpPr>
            <p:spPr>
              <a:xfrm>
                <a:off x="8234175" y="5421421"/>
                <a:ext cx="453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12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96" name="Oval 895"/>
              <p:cNvSpPr/>
              <p:nvPr/>
            </p:nvSpPr>
            <p:spPr>
              <a:xfrm>
                <a:off x="7924389" y="6172200"/>
                <a:ext cx="457200" cy="457200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TextBox 896"/>
              <p:cNvSpPr txBox="1"/>
              <p:nvPr/>
            </p:nvSpPr>
            <p:spPr>
              <a:xfrm>
                <a:off x="7906740" y="6216134"/>
                <a:ext cx="49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11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898" name="Straight Connector 897"/>
              <p:cNvCxnSpPr/>
              <p:nvPr/>
            </p:nvCxnSpPr>
            <p:spPr>
              <a:xfrm>
                <a:off x="6635555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8149659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/>
              <p:cNvCxnSpPr/>
              <p:nvPr/>
            </p:nvCxnSpPr>
            <p:spPr>
              <a:xfrm>
                <a:off x="7852999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H="1">
                <a:off x="5464491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 flipH="1">
                <a:off x="4886678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5464491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4" name="Group 903"/>
              <p:cNvGrpSpPr/>
              <p:nvPr/>
            </p:nvGrpSpPr>
            <p:grpSpPr>
              <a:xfrm>
                <a:off x="6412612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950" name="Oval 94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TextBox 950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8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5" name="Group 904"/>
              <p:cNvGrpSpPr/>
              <p:nvPr/>
            </p:nvGrpSpPr>
            <p:grpSpPr>
              <a:xfrm>
                <a:off x="5205224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948" name="Oval 94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xtBox 948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6" name="Group 905"/>
              <p:cNvGrpSpPr/>
              <p:nvPr/>
            </p:nvGrpSpPr>
            <p:grpSpPr>
              <a:xfrm>
                <a:off x="7620000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946" name="Oval 94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xtBox 946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7" name="Group 906"/>
              <p:cNvGrpSpPr/>
              <p:nvPr/>
            </p:nvGrpSpPr>
            <p:grpSpPr>
              <a:xfrm>
                <a:off x="46482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44" name="Oval 94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5" name="TextBox 944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8" name="Group 907"/>
              <p:cNvGrpSpPr/>
              <p:nvPr/>
            </p:nvGrpSpPr>
            <p:grpSpPr>
              <a:xfrm>
                <a:off x="5842000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42" name="Oval 941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3" name="TextBox 942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09" name="Group 908"/>
              <p:cNvGrpSpPr/>
              <p:nvPr/>
            </p:nvGrpSpPr>
            <p:grpSpPr>
              <a:xfrm>
                <a:off x="8229600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940" name="Oval 93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1" name="TextBox 940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7902165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938" name="Oval 93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9" name="TextBox 938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911" name="Straight Connector 910"/>
              <p:cNvCxnSpPr/>
              <p:nvPr/>
            </p:nvCxnSpPr>
            <p:spPr>
              <a:xfrm>
                <a:off x="6640130" y="4188412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 flipH="1">
                <a:off x="8154234" y="5617887"/>
                <a:ext cx="327230" cy="771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7857574" y="4910045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 flipH="1">
                <a:off x="5469066" y="4134518"/>
                <a:ext cx="1158141" cy="7102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 flipH="1">
                <a:off x="4891253" y="4898867"/>
                <a:ext cx="532993" cy="7414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5469066" y="4932439"/>
                <a:ext cx="579070" cy="6874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7" name="Group 916"/>
              <p:cNvGrpSpPr/>
              <p:nvPr/>
            </p:nvGrpSpPr>
            <p:grpSpPr>
              <a:xfrm>
                <a:off x="6417187" y="3957237"/>
                <a:ext cx="457200" cy="457200"/>
                <a:chOff x="4648200" y="1676400"/>
                <a:chExt cx="457200" cy="457200"/>
              </a:xfrm>
            </p:grpSpPr>
            <p:sp>
              <p:nvSpPr>
                <p:cNvPr id="936" name="Oval 93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TextBox 936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5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5209799" y="4651162"/>
                <a:ext cx="457200" cy="457200"/>
                <a:chOff x="4648200" y="1676400"/>
                <a:chExt cx="457200" cy="457200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TextBox 934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3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19" name="Group 918"/>
              <p:cNvGrpSpPr/>
              <p:nvPr/>
            </p:nvGrpSpPr>
            <p:grpSpPr>
              <a:xfrm>
                <a:off x="7624575" y="4651162"/>
                <a:ext cx="465697" cy="457200"/>
                <a:chOff x="4648200" y="1676400"/>
                <a:chExt cx="465697" cy="457200"/>
              </a:xfrm>
            </p:grpSpPr>
            <p:sp>
              <p:nvSpPr>
                <p:cNvPr id="932" name="Oval 931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TextBox 932"/>
                <p:cNvSpPr txBox="1"/>
                <p:nvPr/>
              </p:nvSpPr>
              <p:spPr>
                <a:xfrm>
                  <a:off x="4648200" y="1720334"/>
                  <a:ext cx="465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9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0" name="Group 919"/>
              <p:cNvGrpSpPr/>
              <p:nvPr/>
            </p:nvGrpSpPr>
            <p:grpSpPr>
              <a:xfrm>
                <a:off x="46527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30" name="Oval 929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TextBox 930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1" name="Group 920"/>
              <p:cNvGrpSpPr/>
              <p:nvPr/>
            </p:nvGrpSpPr>
            <p:grpSpPr>
              <a:xfrm>
                <a:off x="5846575" y="5356299"/>
                <a:ext cx="457200" cy="457200"/>
                <a:chOff x="4648200" y="1676400"/>
                <a:chExt cx="457200" cy="457200"/>
              </a:xfrm>
            </p:grpSpPr>
            <p:sp>
              <p:nvSpPr>
                <p:cNvPr id="928" name="Oval 927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TextBox 928"/>
                <p:cNvSpPr txBox="1"/>
                <p:nvPr/>
              </p:nvSpPr>
              <p:spPr>
                <a:xfrm>
                  <a:off x="4724400" y="172033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4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8234175" y="5377487"/>
                <a:ext cx="457200" cy="457200"/>
                <a:chOff x="4648200" y="1676400"/>
                <a:chExt cx="457200" cy="457200"/>
              </a:xfrm>
            </p:grpSpPr>
            <p:sp>
              <p:nvSpPr>
                <p:cNvPr id="926" name="Oval 925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TextBox 926"/>
                <p:cNvSpPr txBox="1"/>
                <p:nvPr/>
              </p:nvSpPr>
              <p:spPr>
                <a:xfrm>
                  <a:off x="4648200" y="1720334"/>
                  <a:ext cx="453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12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23" name="Group 922"/>
              <p:cNvGrpSpPr/>
              <p:nvPr/>
            </p:nvGrpSpPr>
            <p:grpSpPr>
              <a:xfrm>
                <a:off x="7906740" y="6172200"/>
                <a:ext cx="499004" cy="457200"/>
                <a:chOff x="4630551" y="1676400"/>
                <a:chExt cx="499004" cy="457200"/>
              </a:xfrm>
            </p:grpSpPr>
            <p:sp>
              <p:nvSpPr>
                <p:cNvPr id="924" name="Oval 923"/>
                <p:cNvSpPr/>
                <p:nvPr/>
              </p:nvSpPr>
              <p:spPr>
                <a:xfrm>
                  <a:off x="4648200" y="1676400"/>
                  <a:ext cx="457200" cy="457200"/>
                </a:xfrm>
                <a:prstGeom prst="ellipse">
                  <a:avLst/>
                </a:prstGeom>
                <a:solidFill>
                  <a:srgbClr val="FFFF0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TextBox 924"/>
                <p:cNvSpPr txBox="1"/>
                <p:nvPr/>
              </p:nvSpPr>
              <p:spPr>
                <a:xfrm>
                  <a:off x="4630551" y="1720334"/>
                  <a:ext cx="499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11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586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Commands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7369"/>
              </p:ext>
            </p:extLst>
          </p:nvPr>
        </p:nvGraphicFramePr>
        <p:xfrm>
          <a:off x="424665" y="1531706"/>
          <a:ext cx="8229600" cy="927062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1054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COMMAND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274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Add </a:t>
                      </a:r>
                      <a:r>
                        <a:rPr lang="en-US" b="1" i="1" dirty="0">
                          <a:effectLst/>
                        </a:rPr>
                        <a:t>&lt;data&gt;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data node to BST. Return false if duplicate.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40072"/>
              </p:ext>
            </p:extLst>
          </p:nvPr>
        </p:nvGraphicFramePr>
        <p:xfrm>
          <a:off x="424665" y="2463698"/>
          <a:ext cx="8229600" cy="685800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Remove </a:t>
                      </a:r>
                      <a:r>
                        <a:rPr lang="en-US" b="1" i="1" dirty="0">
                          <a:effectLst/>
                        </a:rPr>
                        <a:t>&lt;data&gt;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node from BST. Return false if not found.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90568"/>
              </p:ext>
            </p:extLst>
          </p:nvPr>
        </p:nvGraphicFramePr>
        <p:xfrm>
          <a:off x="424665" y="3149498"/>
          <a:ext cx="8229600" cy="497915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7915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Clear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all nodes from the BST.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85586"/>
              </p:ext>
            </p:extLst>
          </p:nvPr>
        </p:nvGraphicFramePr>
        <p:xfrm>
          <a:off x="424665" y="3653313"/>
          <a:ext cx="8229600" cy="671585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1585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PrintBST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Print BST (using insertion operator) in level-order.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Level-order listing of BST.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57490"/>
              </p:ext>
            </p:extLst>
          </p:nvPr>
        </p:nvGraphicFramePr>
        <p:xfrm>
          <a:off x="424665" y="4330823"/>
          <a:ext cx="8229600" cy="673566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3566"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Find </a:t>
                      </a:r>
                      <a:r>
                        <a:rPr lang="en-US" b="1" i="1" dirty="0">
                          <a:effectLst/>
                        </a:rPr>
                        <a:t>&lt;data</a:t>
                      </a:r>
                      <a:r>
                        <a:rPr lang="en-US" b="1" i="1" dirty="0" smtClean="0">
                          <a:effectLst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(Bonus)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Find and display node in BST. Return "Found" or "Not Found".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Found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Not Found!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03020"/>
              </p:ext>
            </p:extLst>
          </p:nvPr>
        </p:nvGraphicFramePr>
        <p:xfrm>
          <a:off x="424665" y="5011148"/>
          <a:ext cx="8229600" cy="752677"/>
        </p:xfrm>
        <a:graphic>
          <a:graphicData uri="http://schemas.openxmlformats.org/drawingml/2006/table">
            <a:tbl>
              <a:tblPr/>
              <a:tblGrid>
                <a:gridCol w="18613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52677"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Tree</a:t>
                      </a:r>
                      <a:endParaRPr lang="en-US" b="1" i="1" dirty="0" smtClean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(Bonus)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Output the contents of the BST using begin() and end() iterators in in-order.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In-order listing of BST.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1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Level-Order Traversal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66700" y="1371600"/>
            <a:ext cx="7263474" cy="53340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/** Output nodes at a given level */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bool </a:t>
            </a:r>
            <a:r>
              <a:rPr lang="en-US" sz="1400" b="1" dirty="0" err="1">
                <a:latin typeface="Comic Sans MS" panose="030F0702030302020204" pitchFamily="66" charset="0"/>
              </a:rPr>
              <a:t>outLevel</a:t>
            </a:r>
            <a:r>
              <a:rPr lang="en-US" sz="1400" b="1" dirty="0">
                <a:latin typeface="Comic Sans MS" panose="030F0702030302020204" pitchFamily="66" charset="0"/>
              </a:rPr>
              <a:t>(Node&lt;T&gt;* root, int level, stringstream&amp; out) const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{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if (root == NULL) return false;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if (level == 0)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{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   out &lt;&lt; " " &lt;&lt; root-&gt;data;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   if ((root-&gt;left != NULL) || (root-&gt;right != NULL)) return true;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   return false;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}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if ((level == 1) &amp;&amp; !root-&gt;left_ &amp;&amp; root-&gt;right_) out &lt;&lt; " _";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bool left = </a:t>
            </a:r>
            <a:r>
              <a:rPr lang="en-US" sz="1400" b="1" dirty="0" err="1">
                <a:latin typeface="Comic Sans MS" panose="030F0702030302020204" pitchFamily="66" charset="0"/>
              </a:rPr>
              <a:t>outLevel</a:t>
            </a:r>
            <a:r>
              <a:rPr lang="en-US" sz="1400" b="1" dirty="0">
                <a:latin typeface="Comic Sans MS" panose="030F0702030302020204" pitchFamily="66" charset="0"/>
              </a:rPr>
              <a:t>(root-&gt;left, level - 1, out);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bool right = </a:t>
            </a:r>
            <a:r>
              <a:rPr lang="en-US" sz="1400" b="1" dirty="0" err="1">
                <a:latin typeface="Comic Sans MS" panose="030F0702030302020204" pitchFamily="66" charset="0"/>
              </a:rPr>
              <a:t>outLevel</a:t>
            </a:r>
            <a:r>
              <a:rPr lang="en-US" sz="1400" b="1" dirty="0">
                <a:latin typeface="Comic Sans MS" panose="030F0702030302020204" pitchFamily="66" charset="0"/>
              </a:rPr>
              <a:t>(root-&gt;right, level - 1, out);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if ((level == 1) &amp;&amp; root-&gt;left_ &amp;&amp; !root-&gt;right_) out &lt;&lt; " _";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   return left || right;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} // end </a:t>
            </a:r>
            <a:r>
              <a:rPr lang="en-US" sz="1400" b="1" dirty="0" err="1">
                <a:latin typeface="Comic Sans MS" panose="030F0702030302020204" pitchFamily="66" charset="0"/>
              </a:rPr>
              <a:t>outLevel</a:t>
            </a:r>
            <a:r>
              <a:rPr lang="en-US" sz="1400" b="1" dirty="0">
                <a:latin typeface="Comic Sans MS" panose="030F0702030302020204" pitchFamily="66" charset="0"/>
              </a:rPr>
              <a:t>()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n-US" sz="14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int </a:t>
            </a:r>
            <a:r>
              <a:rPr lang="en-US" sz="1400" b="1" dirty="0">
                <a:latin typeface="Comic Sans MS" panose="030F0702030302020204" pitchFamily="66" charset="0"/>
              </a:rPr>
              <a:t>level = -1;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do</a:t>
            </a:r>
            <a:endParaRPr lang="en-US" sz="14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{</a:t>
            </a:r>
            <a:endParaRPr lang="en-US" sz="14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 </a:t>
            </a:r>
            <a:r>
              <a:rPr lang="en-US" sz="1400" b="1" dirty="0">
                <a:latin typeface="Comic Sans MS" panose="030F0702030302020204" pitchFamily="66" charset="0"/>
              </a:rPr>
              <a:t>out &lt;&lt; endl &lt;&lt; "  " &lt;&lt; ++level &lt;&lt; ":";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} </a:t>
            </a:r>
            <a:r>
              <a:rPr lang="en-US" sz="1400" b="1" dirty="0">
                <a:latin typeface="Comic Sans MS" panose="030F0702030302020204" pitchFamily="66" charset="0"/>
              </a:rPr>
              <a:t>while (</a:t>
            </a:r>
            <a:r>
              <a:rPr lang="en-US" sz="1400" b="1" dirty="0" err="1">
                <a:latin typeface="Comic Sans MS" panose="030F0702030302020204" pitchFamily="66" charset="0"/>
              </a:rPr>
              <a:t>outLevel</a:t>
            </a:r>
            <a:r>
              <a:rPr lang="en-US" sz="1400" b="1" dirty="0">
                <a:latin typeface="Comic Sans MS" panose="030F0702030302020204" pitchFamily="66" charset="0"/>
              </a:rPr>
              <a:t>(root, level, out</a:t>
            </a:r>
            <a:r>
              <a:rPr lang="en-US" sz="1400" b="1" dirty="0" smtClean="0">
                <a:latin typeface="Comic Sans MS" panose="030F0702030302020204" pitchFamily="66" charset="0"/>
              </a:rPr>
              <a:t>));</a:t>
            </a:r>
            <a:endParaRPr lang="en-US" sz="1400" b="1" dirty="0">
              <a:latin typeface="Comic Sans MS" panose="030F0702030302020204" pitchFamily="66" charset="0"/>
            </a:endParaRP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233160" y="4648200"/>
            <a:ext cx="2514600" cy="19812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 smtClean="0">
                <a:latin typeface="Comic Sans MS" panose="030F0702030302020204" pitchFamily="66" charset="0"/>
              </a:rPr>
              <a:t>Add </a:t>
            </a:r>
            <a:r>
              <a:rPr lang="en-US" sz="1800" b="1" dirty="0">
                <a:latin typeface="Comic Sans MS" panose="030F0702030302020204" pitchFamily="66" charset="0"/>
              </a:rPr>
              <a:t>2 True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Add 3 True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Add 4 </a:t>
            </a:r>
            <a:r>
              <a:rPr lang="en-US" sz="1800" b="1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 err="1" smtClean="0">
                <a:latin typeface="Comic Sans MS" panose="030F0702030302020204" pitchFamily="66" charset="0"/>
              </a:rPr>
              <a:t>PrintBST</a:t>
            </a:r>
            <a:endParaRPr lang="en-US" sz="1800" b="1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  0: 2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  1: _ 3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  2: _ </a:t>
            </a:r>
            <a:r>
              <a:rPr lang="en-US" sz="1800" b="1" dirty="0" smtClean="0">
                <a:latin typeface="Comic Sans MS" panose="030F0702030302020204" pitchFamily="66" charset="0"/>
              </a:rPr>
              <a:t>4</a:t>
            </a:r>
            <a:endParaRPr lang="en-US" sz="1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 235 Theme</Template>
  <TotalTime>43776</TotalTime>
  <Words>2041</Words>
  <Application>Microsoft Office PowerPoint</Application>
  <PresentationFormat>On-screen Show (4:3)</PresentationFormat>
  <Paragraphs>503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Comic Sans MS</vt:lpstr>
      <vt:lpstr>Consolas</vt:lpstr>
      <vt:lpstr>Tw Cen MT</vt:lpstr>
      <vt:lpstr>Wingdings</vt:lpstr>
      <vt:lpstr>CS 235 Theme</vt:lpstr>
      <vt:lpstr>PowerPoint Presentation</vt:lpstr>
      <vt:lpstr>L08 – Binary Search Tree</vt:lpstr>
      <vt:lpstr>Traversal</vt:lpstr>
      <vt:lpstr>Search</vt:lpstr>
      <vt:lpstr>Insert</vt:lpstr>
      <vt:lpstr>Delete</vt:lpstr>
      <vt:lpstr>Delete</vt:lpstr>
      <vt:lpstr>BST Commands</vt:lpstr>
      <vt:lpstr>Level-Order Traversal</vt:lpstr>
      <vt:lpstr>Requirements</vt:lpstr>
      <vt:lpstr>Steps 1 - 3 BST Class</vt:lpstr>
      <vt:lpstr>Step 3 – Add an Iterator (Bonus)</vt:lpstr>
      <vt:lpstr>Bonus: Iterator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Paul Roper</cp:lastModifiedBy>
  <cp:revision>972</cp:revision>
  <cp:lastPrinted>2018-03-05T15:36:16Z</cp:lastPrinted>
  <dcterms:created xsi:type="dcterms:W3CDTF">2009-08-26T14:55:55Z</dcterms:created>
  <dcterms:modified xsi:type="dcterms:W3CDTF">2018-03-22T03:23:23Z</dcterms:modified>
</cp:coreProperties>
</file>