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5" r:id="rId3"/>
    <p:sldId id="353" r:id="rId4"/>
    <p:sldId id="352" r:id="rId5"/>
    <p:sldId id="355" r:id="rId6"/>
    <p:sldId id="354" r:id="rId7"/>
    <p:sldId id="356" r:id="rId8"/>
    <p:sldId id="357" r:id="rId9"/>
    <p:sldId id="358" r:id="rId10"/>
    <p:sldId id="359" r:id="rId11"/>
    <p:sldId id="360" r:id="rId12"/>
    <p:sldId id="361" r:id="rId13"/>
    <p:sldId id="362" r:id="rId14"/>
    <p:sldId id="363" r:id="rId15"/>
    <p:sldId id="326" r:id="rId16"/>
    <p:sldId id="349" r:id="rId17"/>
    <p:sldId id="3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151"/>
    <a:srgbClr val="FAFAFA"/>
    <a:srgbClr val="C7EB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55" autoAdjust="0"/>
    <p:restoredTop sz="93788" autoAdjust="0"/>
  </p:normalViewPr>
  <p:slideViewPr>
    <p:cSldViewPr snapToGrid="0">
      <p:cViewPr>
        <p:scale>
          <a:sx n="98" d="100"/>
          <a:sy n="98" d="100"/>
        </p:scale>
        <p:origin x="-265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945AC-70EB-403B-9610-C4726E471E92}" type="datetimeFigureOut">
              <a:rPr lang="en-US" smtClean="0"/>
              <a:t>10/4/22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AC35B-8408-491B-A108-F394427E8AC8}" type="slidenum">
              <a:rPr lang="en-US" smtClean="0"/>
              <a:t>‹#›</a:t>
            </a:fld>
            <a:endParaRPr lang="en-US"/>
          </a:p>
        </p:txBody>
      </p:sp>
    </p:spTree>
    <p:extLst>
      <p:ext uri="{BB962C8B-B14F-4D97-AF65-F5344CB8AC3E}">
        <p14:creationId xmlns:p14="http://schemas.microsoft.com/office/powerpoint/2010/main" val="415672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E05235-C90D-43D1-A99E-09C1FA2B92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F8FB438F-12A3-45FC-A2D2-D09D3CBDF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ABBB3ECC-E171-4BDA-9F8D-5745C2985F70}"/>
              </a:ext>
            </a:extLst>
          </p:cNvPr>
          <p:cNvSpPr>
            <a:spLocks noGrp="1"/>
          </p:cNvSpPr>
          <p:nvPr>
            <p:ph type="dt" sz="half" idx="10"/>
          </p:nvPr>
        </p:nvSpPr>
        <p:spPr/>
        <p:txBody>
          <a:bodyPr/>
          <a:lstStyle/>
          <a:p>
            <a:fld id="{6BAAB186-9E99-4F38-BB4F-99E52B20A6CC}" type="datetime1">
              <a:rPr lang="en-US" smtClean="0"/>
              <a:t>10/4/22</a:t>
            </a:fld>
            <a:endParaRPr lang="en-US"/>
          </a:p>
        </p:txBody>
      </p:sp>
      <p:sp>
        <p:nvSpPr>
          <p:cNvPr id="5" name="바닥글 개체 틀 4">
            <a:extLst>
              <a:ext uri="{FF2B5EF4-FFF2-40B4-BE49-F238E27FC236}">
                <a16:creationId xmlns:a16="http://schemas.microsoft.com/office/drawing/2014/main" id="{12828820-2255-4B09-8268-94B4E5D93EC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9B7EDF1-5C59-43EC-BAAD-8538DDB44870}"/>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65952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CFB0C-3B7C-460F-9B19-1B4A870F203C}"/>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AEB22493-849C-4465-9916-D4DD3533409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B87396B-EE16-49F0-A0F2-19931D5454CF}"/>
              </a:ext>
            </a:extLst>
          </p:cNvPr>
          <p:cNvSpPr>
            <a:spLocks noGrp="1"/>
          </p:cNvSpPr>
          <p:nvPr>
            <p:ph type="dt" sz="half" idx="10"/>
          </p:nvPr>
        </p:nvSpPr>
        <p:spPr/>
        <p:txBody>
          <a:bodyPr/>
          <a:lstStyle/>
          <a:p>
            <a:fld id="{B0FA7BCA-710D-4544-97A1-B0A8F8D85794}" type="datetime1">
              <a:rPr lang="en-US" smtClean="0"/>
              <a:t>10/4/22</a:t>
            </a:fld>
            <a:endParaRPr lang="en-US"/>
          </a:p>
        </p:txBody>
      </p:sp>
      <p:sp>
        <p:nvSpPr>
          <p:cNvPr id="5" name="바닥글 개체 틀 4">
            <a:extLst>
              <a:ext uri="{FF2B5EF4-FFF2-40B4-BE49-F238E27FC236}">
                <a16:creationId xmlns:a16="http://schemas.microsoft.com/office/drawing/2014/main" id="{5A5F7850-30EA-4652-B073-29091A87BFD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2011B95-2897-4380-A97B-8CD461CEB48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0257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9AB76D-C2E4-419D-B74C-249CC24BB21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5EC11C0-F868-44E0-AF30-F21CE977D1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F8A859-218F-42C6-B0CC-88085028E79E}"/>
              </a:ext>
            </a:extLst>
          </p:cNvPr>
          <p:cNvSpPr>
            <a:spLocks noGrp="1"/>
          </p:cNvSpPr>
          <p:nvPr>
            <p:ph type="dt" sz="half" idx="10"/>
          </p:nvPr>
        </p:nvSpPr>
        <p:spPr/>
        <p:txBody>
          <a:bodyPr/>
          <a:lstStyle/>
          <a:p>
            <a:fld id="{F3FE12C4-866D-4D1E-BFDD-37C1ADBA272B}" type="datetime1">
              <a:rPr lang="en-US" smtClean="0"/>
              <a:t>10/4/22</a:t>
            </a:fld>
            <a:endParaRPr lang="en-US"/>
          </a:p>
        </p:txBody>
      </p:sp>
      <p:sp>
        <p:nvSpPr>
          <p:cNvPr id="5" name="바닥글 개체 틀 4">
            <a:extLst>
              <a:ext uri="{FF2B5EF4-FFF2-40B4-BE49-F238E27FC236}">
                <a16:creationId xmlns:a16="http://schemas.microsoft.com/office/drawing/2014/main" id="{76338E48-85E3-4D6D-922C-BE384C3A16B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EDF5124-B222-44D8-8770-419FEE09F9E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9243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65AE8-C0BF-4A0A-9983-E611C1C5DB88}"/>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E05FC18-737B-4B30-B243-27139C1EC9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79B9C5B-6357-4BBC-A3C1-332403F2FBC5}"/>
              </a:ext>
            </a:extLst>
          </p:cNvPr>
          <p:cNvSpPr>
            <a:spLocks noGrp="1"/>
          </p:cNvSpPr>
          <p:nvPr>
            <p:ph type="dt" sz="half" idx="10"/>
          </p:nvPr>
        </p:nvSpPr>
        <p:spPr/>
        <p:txBody>
          <a:bodyPr/>
          <a:lstStyle/>
          <a:p>
            <a:fld id="{9623E461-9596-41A8-9C84-FDB592432A9F}" type="datetime1">
              <a:rPr lang="en-US" smtClean="0"/>
              <a:t>10/4/22</a:t>
            </a:fld>
            <a:endParaRPr lang="en-US"/>
          </a:p>
        </p:txBody>
      </p:sp>
      <p:sp>
        <p:nvSpPr>
          <p:cNvPr id="5" name="바닥글 개체 틀 4">
            <a:extLst>
              <a:ext uri="{FF2B5EF4-FFF2-40B4-BE49-F238E27FC236}">
                <a16:creationId xmlns:a16="http://schemas.microsoft.com/office/drawing/2014/main" id="{A6D9A77B-AEE6-4E5F-9F5D-355D7F97283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DBC4974-7B27-452D-936A-1C2ECC8D78CA}"/>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0557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FC82B-8FB0-4C98-AC02-C8A3D675E79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7ED66EFF-5C50-40EB-B85F-9F622C8E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A61B797-F7CF-4769-AAE9-4FC009F90BE5}"/>
              </a:ext>
            </a:extLst>
          </p:cNvPr>
          <p:cNvSpPr>
            <a:spLocks noGrp="1"/>
          </p:cNvSpPr>
          <p:nvPr>
            <p:ph type="dt" sz="half" idx="10"/>
          </p:nvPr>
        </p:nvSpPr>
        <p:spPr/>
        <p:txBody>
          <a:bodyPr/>
          <a:lstStyle/>
          <a:p>
            <a:fld id="{5998576D-E5C4-4209-82BF-E60523340835}" type="datetime1">
              <a:rPr lang="en-US" smtClean="0"/>
              <a:t>10/4/22</a:t>
            </a:fld>
            <a:endParaRPr lang="en-US"/>
          </a:p>
        </p:txBody>
      </p:sp>
      <p:sp>
        <p:nvSpPr>
          <p:cNvPr id="5" name="바닥글 개체 틀 4">
            <a:extLst>
              <a:ext uri="{FF2B5EF4-FFF2-40B4-BE49-F238E27FC236}">
                <a16:creationId xmlns:a16="http://schemas.microsoft.com/office/drawing/2014/main" id="{62D46F9B-D8C6-4D3B-9351-E9C66517DE4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CE2E016-7D7A-4C38-AB0F-6577DED79C7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04708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E45729-2D9D-4A6A-A43E-24164994792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979376E-4BB6-4AFC-BD54-8FCD75BFC72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B27A1BD4-4CA5-433C-9CF4-0D6B2F205B5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4ECB013-7671-4959-998D-98C89BD0C095}"/>
              </a:ext>
            </a:extLst>
          </p:cNvPr>
          <p:cNvSpPr>
            <a:spLocks noGrp="1"/>
          </p:cNvSpPr>
          <p:nvPr>
            <p:ph type="dt" sz="half" idx="10"/>
          </p:nvPr>
        </p:nvSpPr>
        <p:spPr/>
        <p:txBody>
          <a:bodyPr/>
          <a:lstStyle/>
          <a:p>
            <a:fld id="{844969E6-C4FA-4089-8241-15DC0309B506}" type="datetime1">
              <a:rPr lang="en-US" smtClean="0"/>
              <a:t>10/4/22</a:t>
            </a:fld>
            <a:endParaRPr lang="en-US"/>
          </a:p>
        </p:txBody>
      </p:sp>
      <p:sp>
        <p:nvSpPr>
          <p:cNvPr id="6" name="바닥글 개체 틀 5">
            <a:extLst>
              <a:ext uri="{FF2B5EF4-FFF2-40B4-BE49-F238E27FC236}">
                <a16:creationId xmlns:a16="http://schemas.microsoft.com/office/drawing/2014/main" id="{7AA4B89C-5664-4EDA-AACA-467B1707C80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94D2654-0AB7-43A7-9003-707A853B34F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274160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C399D8-6DB4-4AE8-A7FD-279FDB0F2E17}"/>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028289E-E467-4DEB-963D-C395E1C1A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1D1431F-B5D7-4F13-B59F-527524E66C4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908F0251-2E16-4AF9-A82F-724E9AF23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85CBA81-B4EE-446E-9A80-F237BE1BD30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93A3743D-DA38-44DE-8CD0-2AE0046658ED}"/>
              </a:ext>
            </a:extLst>
          </p:cNvPr>
          <p:cNvSpPr>
            <a:spLocks noGrp="1"/>
          </p:cNvSpPr>
          <p:nvPr>
            <p:ph type="dt" sz="half" idx="10"/>
          </p:nvPr>
        </p:nvSpPr>
        <p:spPr/>
        <p:txBody>
          <a:bodyPr/>
          <a:lstStyle/>
          <a:p>
            <a:fld id="{8D3DA843-449B-4064-96F1-0462FF7E142A}" type="datetime1">
              <a:rPr lang="en-US" smtClean="0"/>
              <a:t>10/4/22</a:t>
            </a:fld>
            <a:endParaRPr lang="en-US"/>
          </a:p>
        </p:txBody>
      </p:sp>
      <p:sp>
        <p:nvSpPr>
          <p:cNvPr id="8" name="바닥글 개체 틀 7">
            <a:extLst>
              <a:ext uri="{FF2B5EF4-FFF2-40B4-BE49-F238E27FC236}">
                <a16:creationId xmlns:a16="http://schemas.microsoft.com/office/drawing/2014/main" id="{F67C055D-CA78-4272-9493-EB2792F87DD7}"/>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E890E074-24FB-4C90-9592-240897BAB333}"/>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96960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D02A3-1F3D-4364-83D6-46BB79A2D37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E430BD0-3980-4781-8F63-64694879D565}"/>
              </a:ext>
            </a:extLst>
          </p:cNvPr>
          <p:cNvSpPr>
            <a:spLocks noGrp="1"/>
          </p:cNvSpPr>
          <p:nvPr>
            <p:ph type="dt" sz="half" idx="10"/>
          </p:nvPr>
        </p:nvSpPr>
        <p:spPr/>
        <p:txBody>
          <a:bodyPr/>
          <a:lstStyle/>
          <a:p>
            <a:fld id="{70BE43CC-F5E0-430E-ACFC-0898CE012FE2}" type="datetime1">
              <a:rPr lang="en-US" smtClean="0"/>
              <a:t>10/4/22</a:t>
            </a:fld>
            <a:endParaRPr lang="en-US"/>
          </a:p>
        </p:txBody>
      </p:sp>
      <p:sp>
        <p:nvSpPr>
          <p:cNvPr id="4" name="바닥글 개체 틀 3">
            <a:extLst>
              <a:ext uri="{FF2B5EF4-FFF2-40B4-BE49-F238E27FC236}">
                <a16:creationId xmlns:a16="http://schemas.microsoft.com/office/drawing/2014/main" id="{7BA29E72-52DE-432D-B152-B70C2BF7C3F4}"/>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CDBD68EE-2461-48B4-AD2B-A208611029D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14673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92D689-03BD-4FCA-8EAD-81CB9C1D0565}"/>
              </a:ext>
            </a:extLst>
          </p:cNvPr>
          <p:cNvSpPr>
            <a:spLocks noGrp="1"/>
          </p:cNvSpPr>
          <p:nvPr>
            <p:ph type="dt" sz="half" idx="10"/>
          </p:nvPr>
        </p:nvSpPr>
        <p:spPr/>
        <p:txBody>
          <a:bodyPr/>
          <a:lstStyle/>
          <a:p>
            <a:fld id="{FD990634-3648-4E88-9B2C-3D3D590AB872}" type="datetime1">
              <a:rPr lang="en-US" smtClean="0"/>
              <a:t>10/4/22</a:t>
            </a:fld>
            <a:endParaRPr lang="en-US"/>
          </a:p>
        </p:txBody>
      </p:sp>
      <p:sp>
        <p:nvSpPr>
          <p:cNvPr id="3" name="바닥글 개체 틀 2">
            <a:extLst>
              <a:ext uri="{FF2B5EF4-FFF2-40B4-BE49-F238E27FC236}">
                <a16:creationId xmlns:a16="http://schemas.microsoft.com/office/drawing/2014/main" id="{6EF15286-B76A-44AB-85E1-6E81E56A65D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B045A0B8-2089-449A-ADDD-295250D20E5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544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006293-0A5C-4991-A5F9-04D3A5C1E2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CF6FFB-B1B1-4CBF-AD86-C4C99A635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4ABFFCC-5480-41AC-9B8A-ADAB2215E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607398-6585-438B-862A-4701B2187A0A}"/>
              </a:ext>
            </a:extLst>
          </p:cNvPr>
          <p:cNvSpPr>
            <a:spLocks noGrp="1"/>
          </p:cNvSpPr>
          <p:nvPr>
            <p:ph type="dt" sz="half" idx="10"/>
          </p:nvPr>
        </p:nvSpPr>
        <p:spPr/>
        <p:txBody>
          <a:bodyPr/>
          <a:lstStyle/>
          <a:p>
            <a:fld id="{A886E98E-C578-44AD-8AD2-CAB080A26467}" type="datetime1">
              <a:rPr lang="en-US" smtClean="0"/>
              <a:t>10/4/22</a:t>
            </a:fld>
            <a:endParaRPr lang="en-US"/>
          </a:p>
        </p:txBody>
      </p:sp>
      <p:sp>
        <p:nvSpPr>
          <p:cNvPr id="6" name="바닥글 개체 틀 5">
            <a:extLst>
              <a:ext uri="{FF2B5EF4-FFF2-40B4-BE49-F238E27FC236}">
                <a16:creationId xmlns:a16="http://schemas.microsoft.com/office/drawing/2014/main" id="{A7440450-F335-4A95-BE97-6CD55D61C790}"/>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01710728-AF67-41D3-940F-FF4A6997AC2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5508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120731-5E51-41FB-94ED-4EBBD7C216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C9AD893-485B-4088-96E1-EE2275C97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E2E8EC45-92F5-4C77-8121-BAF7F39F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9A954E1-CEAA-4B22-B69E-F5B2F938AA33}"/>
              </a:ext>
            </a:extLst>
          </p:cNvPr>
          <p:cNvSpPr>
            <a:spLocks noGrp="1"/>
          </p:cNvSpPr>
          <p:nvPr>
            <p:ph type="dt" sz="half" idx="10"/>
          </p:nvPr>
        </p:nvSpPr>
        <p:spPr/>
        <p:txBody>
          <a:bodyPr/>
          <a:lstStyle/>
          <a:p>
            <a:fld id="{2E6EECD3-992A-47AE-8D22-3F1161A55C13}" type="datetime1">
              <a:rPr lang="en-US" smtClean="0"/>
              <a:t>10/4/22</a:t>
            </a:fld>
            <a:endParaRPr lang="en-US"/>
          </a:p>
        </p:txBody>
      </p:sp>
      <p:sp>
        <p:nvSpPr>
          <p:cNvPr id="6" name="바닥글 개체 틀 5">
            <a:extLst>
              <a:ext uri="{FF2B5EF4-FFF2-40B4-BE49-F238E27FC236}">
                <a16:creationId xmlns:a16="http://schemas.microsoft.com/office/drawing/2014/main" id="{9C73B901-8682-4718-ABBF-1673690ADFF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AADF868-504E-4E23-94AC-FE3B6922D26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3410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7BFFC0D-2184-4AFD-BAC6-259E92DC4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59596436-4D5A-4F10-A2B4-155D79DFF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DFA55FA-66C8-4CC1-8D0A-F4A21C714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3E1B1-F47A-4B7C-B1D9-A3E655E9BEDE}" type="datetime1">
              <a:rPr lang="en-US" smtClean="0"/>
              <a:t>10/4/22</a:t>
            </a:fld>
            <a:endParaRPr lang="en-US"/>
          </a:p>
        </p:txBody>
      </p:sp>
      <p:sp>
        <p:nvSpPr>
          <p:cNvPr id="5" name="바닥글 개체 틀 4">
            <a:extLst>
              <a:ext uri="{FF2B5EF4-FFF2-40B4-BE49-F238E27FC236}">
                <a16:creationId xmlns:a16="http://schemas.microsoft.com/office/drawing/2014/main" id="{FD1FD5C8-CAC4-4B69-AC15-23FDDF658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12565EC-C0B1-4825-982B-EFB4C85E7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8389C-6274-4595-9193-E59B961447B6}" type="slidenum">
              <a:rPr lang="en-US" smtClean="0"/>
              <a:t>‹#›</a:t>
            </a:fld>
            <a:endParaRPr lang="en-US"/>
          </a:p>
        </p:txBody>
      </p:sp>
    </p:spTree>
    <p:extLst>
      <p:ext uri="{BB962C8B-B14F-4D97-AF65-F5344CB8AC3E}">
        <p14:creationId xmlns:p14="http://schemas.microsoft.com/office/powerpoint/2010/main" val="230615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favtutor.com/blogs/quick-sort-cp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Fibonacci_number"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691B066F-89ED-437F-9873-8E821D1D4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56" y="817244"/>
            <a:ext cx="3459487" cy="822962"/>
          </a:xfrm>
          <a:prstGeom prst="rect">
            <a:avLst/>
          </a:prstGeom>
        </p:spPr>
      </p:pic>
      <p:sp>
        <p:nvSpPr>
          <p:cNvPr id="8" name="TextBox 7">
            <a:extLst>
              <a:ext uri="{FF2B5EF4-FFF2-40B4-BE49-F238E27FC236}">
                <a16:creationId xmlns:a16="http://schemas.microsoft.com/office/drawing/2014/main" id="{EFE95F83-0903-42AC-8AA2-79322AC1772D}"/>
              </a:ext>
            </a:extLst>
          </p:cNvPr>
          <p:cNvSpPr txBox="1"/>
          <p:nvPr/>
        </p:nvSpPr>
        <p:spPr>
          <a:xfrm>
            <a:off x="3444031" y="2057400"/>
            <a:ext cx="530395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Computer Programming for Engineers</a:t>
            </a:r>
          </a:p>
        </p:txBody>
      </p:sp>
      <p:sp>
        <p:nvSpPr>
          <p:cNvPr id="10" name="슬라이드 번호 개체 틀 9">
            <a:extLst>
              <a:ext uri="{FF2B5EF4-FFF2-40B4-BE49-F238E27FC236}">
                <a16:creationId xmlns:a16="http://schemas.microsoft.com/office/drawing/2014/main" id="{9818EBFF-30E8-4432-B288-39F139FF236C}"/>
              </a:ext>
            </a:extLst>
          </p:cNvPr>
          <p:cNvSpPr>
            <a:spLocks noGrp="1"/>
          </p:cNvSpPr>
          <p:nvPr>
            <p:ph type="sldNum" sz="quarter" idx="12"/>
          </p:nvPr>
        </p:nvSpPr>
        <p:spPr/>
        <p:txBody>
          <a:bodyPr/>
          <a:lstStyle/>
          <a:p>
            <a:fld id="{9318389C-6274-4595-9193-E59B961447B6}" type="slidenum">
              <a:rPr lang="en-US" smtClean="0"/>
              <a:t>1</a:t>
            </a:fld>
            <a:endParaRPr lang="en-US"/>
          </a:p>
        </p:txBody>
      </p:sp>
      <p:sp>
        <p:nvSpPr>
          <p:cNvPr id="2" name="TextBox 1">
            <a:extLst>
              <a:ext uri="{FF2B5EF4-FFF2-40B4-BE49-F238E27FC236}">
                <a16:creationId xmlns:a16="http://schemas.microsoft.com/office/drawing/2014/main" id="{6A3E822A-4E32-7D1C-A71C-06DBB5F35A6E}"/>
              </a:ext>
            </a:extLst>
          </p:cNvPr>
          <p:cNvSpPr txBox="1"/>
          <p:nvPr/>
        </p:nvSpPr>
        <p:spPr>
          <a:xfrm>
            <a:off x="3373939" y="3160435"/>
            <a:ext cx="5444119" cy="2554545"/>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Week 4 Lecture 1</a:t>
            </a:r>
          </a:p>
          <a:p>
            <a:pPr algn="ctr"/>
            <a:r>
              <a:rPr lang="en-US" sz="2000" dirty="0">
                <a:latin typeface="Times New Roman" panose="02020603050405020304" pitchFamily="18" charset="0"/>
                <a:cs typeface="Times New Roman" panose="02020603050405020304" pitchFamily="18" charset="0"/>
              </a:rPr>
              <a:t>Sep. 20, 2022</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Lecturer: Mohammad Mahdi Javidan</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College of Engineering, Sungkyunkwan University</a:t>
            </a:r>
          </a:p>
          <a:p>
            <a:pPr algn="ctr"/>
            <a:r>
              <a:rPr lang="en-US" sz="2000" dirty="0">
                <a:latin typeface="Times New Roman" panose="02020603050405020304" pitchFamily="18" charset="0"/>
                <a:cs typeface="Times New Roman" panose="02020603050405020304" pitchFamily="18" charset="0"/>
              </a:rPr>
              <a:t>Fall Semester 2022</a:t>
            </a:r>
          </a:p>
        </p:txBody>
      </p:sp>
    </p:spTree>
    <p:extLst>
      <p:ext uri="{BB962C8B-B14F-4D97-AF65-F5344CB8AC3E}">
        <p14:creationId xmlns:p14="http://schemas.microsoft.com/office/powerpoint/2010/main" val="111865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10</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34448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Towers of Hanoi</a:t>
            </a:r>
          </a:p>
        </p:txBody>
      </p:sp>
      <p:sp>
        <p:nvSpPr>
          <p:cNvPr id="12" name="Rectangle 11">
            <a:extLst>
              <a:ext uri="{FF2B5EF4-FFF2-40B4-BE49-F238E27FC236}">
                <a16:creationId xmlns:a16="http://schemas.microsoft.com/office/drawing/2014/main" id="{4BAFDC9E-FA7B-7179-EC7E-FDB1D582C889}"/>
              </a:ext>
            </a:extLst>
          </p:cNvPr>
          <p:cNvSpPr/>
          <p:nvPr/>
        </p:nvSpPr>
        <p:spPr>
          <a:xfrm>
            <a:off x="5136689" y="795727"/>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(3, 1, 3, 2)</a:t>
            </a:r>
          </a:p>
        </p:txBody>
      </p:sp>
      <p:sp>
        <p:nvSpPr>
          <p:cNvPr id="15" name="Rectangle 14">
            <a:extLst>
              <a:ext uri="{FF2B5EF4-FFF2-40B4-BE49-F238E27FC236}">
                <a16:creationId xmlns:a16="http://schemas.microsoft.com/office/drawing/2014/main" id="{B0F8834F-3A9C-BE5F-484E-BD2B4C3B41F3}"/>
              </a:ext>
            </a:extLst>
          </p:cNvPr>
          <p:cNvSpPr/>
          <p:nvPr/>
        </p:nvSpPr>
        <p:spPr>
          <a:xfrm>
            <a:off x="5136689" y="1588927"/>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(2, 1, 2, 3)</a:t>
            </a:r>
          </a:p>
        </p:txBody>
      </p:sp>
      <p:sp>
        <p:nvSpPr>
          <p:cNvPr id="16" name="Rectangle 15">
            <a:extLst>
              <a:ext uri="{FF2B5EF4-FFF2-40B4-BE49-F238E27FC236}">
                <a16:creationId xmlns:a16="http://schemas.microsoft.com/office/drawing/2014/main" id="{604BAC0F-AFB1-8E86-B2EE-02EC5BD01635}"/>
              </a:ext>
            </a:extLst>
          </p:cNvPr>
          <p:cNvSpPr/>
          <p:nvPr/>
        </p:nvSpPr>
        <p:spPr>
          <a:xfrm>
            <a:off x="5136689" y="2809920"/>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(2, 2, 3, 1)</a:t>
            </a:r>
          </a:p>
        </p:txBody>
      </p:sp>
      <p:sp>
        <p:nvSpPr>
          <p:cNvPr id="18" name="Rectangle 17">
            <a:extLst>
              <a:ext uri="{FF2B5EF4-FFF2-40B4-BE49-F238E27FC236}">
                <a16:creationId xmlns:a16="http://schemas.microsoft.com/office/drawing/2014/main" id="{13E3DCA7-8E76-3891-893D-D3A20116BAAD}"/>
              </a:ext>
            </a:extLst>
          </p:cNvPr>
          <p:cNvSpPr/>
          <p:nvPr/>
        </p:nvSpPr>
        <p:spPr>
          <a:xfrm>
            <a:off x="5136689" y="2199706"/>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3 from 1 to 3</a:t>
            </a:r>
          </a:p>
        </p:txBody>
      </p:sp>
      <p:sp>
        <p:nvSpPr>
          <p:cNvPr id="20" name="Rectangle 19">
            <a:extLst>
              <a:ext uri="{FF2B5EF4-FFF2-40B4-BE49-F238E27FC236}">
                <a16:creationId xmlns:a16="http://schemas.microsoft.com/office/drawing/2014/main" id="{D4F2B606-D19F-BB7F-3A9A-208063FCB24B}"/>
              </a:ext>
            </a:extLst>
          </p:cNvPr>
          <p:cNvSpPr/>
          <p:nvPr/>
        </p:nvSpPr>
        <p:spPr>
          <a:xfrm>
            <a:off x="7412152" y="1588927"/>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(1, 1, 3, 2)</a:t>
            </a:r>
          </a:p>
        </p:txBody>
      </p:sp>
      <p:sp>
        <p:nvSpPr>
          <p:cNvPr id="21" name="Rectangle 20">
            <a:extLst>
              <a:ext uri="{FF2B5EF4-FFF2-40B4-BE49-F238E27FC236}">
                <a16:creationId xmlns:a16="http://schemas.microsoft.com/office/drawing/2014/main" id="{165A6AE8-78F9-51CC-17B8-F54040A22B54}"/>
              </a:ext>
            </a:extLst>
          </p:cNvPr>
          <p:cNvSpPr/>
          <p:nvPr/>
        </p:nvSpPr>
        <p:spPr>
          <a:xfrm>
            <a:off x="7412152" y="2809920"/>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(1, 3, 2, 1)</a:t>
            </a:r>
          </a:p>
        </p:txBody>
      </p:sp>
      <p:sp>
        <p:nvSpPr>
          <p:cNvPr id="22" name="Rectangle 21">
            <a:extLst>
              <a:ext uri="{FF2B5EF4-FFF2-40B4-BE49-F238E27FC236}">
                <a16:creationId xmlns:a16="http://schemas.microsoft.com/office/drawing/2014/main" id="{F529D82B-B099-3F5A-02FB-708EEA98EFEC}"/>
              </a:ext>
            </a:extLst>
          </p:cNvPr>
          <p:cNvSpPr/>
          <p:nvPr/>
        </p:nvSpPr>
        <p:spPr>
          <a:xfrm>
            <a:off x="7412152" y="2199560"/>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2 from 1 to 2</a:t>
            </a:r>
          </a:p>
        </p:txBody>
      </p:sp>
      <p:cxnSp>
        <p:nvCxnSpPr>
          <p:cNvPr id="26" name="Straight Arrow Connector 25">
            <a:extLst>
              <a:ext uri="{FF2B5EF4-FFF2-40B4-BE49-F238E27FC236}">
                <a16:creationId xmlns:a16="http://schemas.microsoft.com/office/drawing/2014/main" id="{D5539B2E-DC88-9FC0-A764-3115CE4D2C04}"/>
              </a:ext>
            </a:extLst>
          </p:cNvPr>
          <p:cNvCxnSpPr>
            <a:cxnSpLocks/>
            <a:stCxn id="20" idx="2"/>
            <a:endCxn id="22" idx="0"/>
          </p:cNvCxnSpPr>
          <p:nvPr/>
        </p:nvCxnSpPr>
        <p:spPr>
          <a:xfrm>
            <a:off x="8247753" y="1978673"/>
            <a:ext cx="0" cy="220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9B63651-E732-B352-8ABA-9AFAEE062229}"/>
              </a:ext>
            </a:extLst>
          </p:cNvPr>
          <p:cNvCxnSpPr>
            <a:cxnSpLocks/>
            <a:stCxn id="22" idx="2"/>
            <a:endCxn id="21" idx="0"/>
          </p:cNvCxnSpPr>
          <p:nvPr/>
        </p:nvCxnSpPr>
        <p:spPr>
          <a:xfrm>
            <a:off x="8247753" y="2589306"/>
            <a:ext cx="0" cy="2206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F30178-E3A3-57D2-5EEA-EBBA507A8904}"/>
              </a:ext>
            </a:extLst>
          </p:cNvPr>
          <p:cNvCxnSpPr>
            <a:cxnSpLocks/>
            <a:stCxn id="12" idx="2"/>
            <a:endCxn id="15" idx="0"/>
          </p:cNvCxnSpPr>
          <p:nvPr/>
        </p:nvCxnSpPr>
        <p:spPr>
          <a:xfrm>
            <a:off x="5972290" y="1185473"/>
            <a:ext cx="0" cy="4034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5266F6-CB22-EDB3-D1D7-9DC2DC0E2FA2}"/>
              </a:ext>
            </a:extLst>
          </p:cNvPr>
          <p:cNvCxnSpPr>
            <a:cxnSpLocks/>
            <a:stCxn id="15" idx="2"/>
            <a:endCxn id="18" idx="0"/>
          </p:cNvCxnSpPr>
          <p:nvPr/>
        </p:nvCxnSpPr>
        <p:spPr>
          <a:xfrm>
            <a:off x="5972290" y="1978673"/>
            <a:ext cx="0" cy="2210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F03C11F-BC7E-7DB0-5D27-9332868FC3D0}"/>
              </a:ext>
            </a:extLst>
          </p:cNvPr>
          <p:cNvCxnSpPr>
            <a:cxnSpLocks/>
            <a:stCxn id="18" idx="2"/>
            <a:endCxn id="16" idx="0"/>
          </p:cNvCxnSpPr>
          <p:nvPr/>
        </p:nvCxnSpPr>
        <p:spPr>
          <a:xfrm>
            <a:off x="5972290" y="2589452"/>
            <a:ext cx="0" cy="2204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177EFFB-6056-FAE8-0279-B769317B3EA6}"/>
              </a:ext>
            </a:extLst>
          </p:cNvPr>
          <p:cNvCxnSpPr>
            <a:cxnSpLocks/>
            <a:stCxn id="15" idx="3"/>
            <a:endCxn id="20" idx="1"/>
          </p:cNvCxnSpPr>
          <p:nvPr/>
        </p:nvCxnSpPr>
        <p:spPr>
          <a:xfrm>
            <a:off x="6807890" y="1783800"/>
            <a:ext cx="60426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0D40285-C40A-68FC-1521-E55412103623}"/>
              </a:ext>
            </a:extLst>
          </p:cNvPr>
          <p:cNvSpPr/>
          <p:nvPr/>
        </p:nvSpPr>
        <p:spPr>
          <a:xfrm>
            <a:off x="2828187" y="1544492"/>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(1, 2, 1, 3)</a:t>
            </a:r>
          </a:p>
        </p:txBody>
      </p:sp>
      <p:sp>
        <p:nvSpPr>
          <p:cNvPr id="43" name="Rectangle 42">
            <a:extLst>
              <a:ext uri="{FF2B5EF4-FFF2-40B4-BE49-F238E27FC236}">
                <a16:creationId xmlns:a16="http://schemas.microsoft.com/office/drawing/2014/main" id="{CD6D5045-9EB5-DD29-79EF-B9731A34D550}"/>
              </a:ext>
            </a:extLst>
          </p:cNvPr>
          <p:cNvSpPr/>
          <p:nvPr/>
        </p:nvSpPr>
        <p:spPr>
          <a:xfrm>
            <a:off x="2828187" y="2821845"/>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(1, 1, 3, 2)</a:t>
            </a:r>
          </a:p>
        </p:txBody>
      </p:sp>
      <p:sp>
        <p:nvSpPr>
          <p:cNvPr id="44" name="Rectangle 43">
            <a:extLst>
              <a:ext uri="{FF2B5EF4-FFF2-40B4-BE49-F238E27FC236}">
                <a16:creationId xmlns:a16="http://schemas.microsoft.com/office/drawing/2014/main" id="{22C585AA-1A78-1FFA-9FEF-45DF50D7804F}"/>
              </a:ext>
            </a:extLst>
          </p:cNvPr>
          <p:cNvSpPr/>
          <p:nvPr/>
        </p:nvSpPr>
        <p:spPr>
          <a:xfrm>
            <a:off x="2828187" y="2177571"/>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2 from 2 to 3</a:t>
            </a:r>
          </a:p>
        </p:txBody>
      </p:sp>
      <p:cxnSp>
        <p:nvCxnSpPr>
          <p:cNvPr id="45" name="Straight Arrow Connector 44">
            <a:extLst>
              <a:ext uri="{FF2B5EF4-FFF2-40B4-BE49-F238E27FC236}">
                <a16:creationId xmlns:a16="http://schemas.microsoft.com/office/drawing/2014/main" id="{C80B1550-7718-64FB-A5A8-9794170F92E1}"/>
              </a:ext>
            </a:extLst>
          </p:cNvPr>
          <p:cNvCxnSpPr>
            <a:cxnSpLocks/>
            <a:stCxn id="42" idx="2"/>
            <a:endCxn id="44" idx="0"/>
          </p:cNvCxnSpPr>
          <p:nvPr/>
        </p:nvCxnSpPr>
        <p:spPr>
          <a:xfrm>
            <a:off x="3663788" y="1934238"/>
            <a:ext cx="0" cy="243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4E933C5-68E0-E6B1-E6DE-0C487C0D9CA7}"/>
              </a:ext>
            </a:extLst>
          </p:cNvPr>
          <p:cNvCxnSpPr>
            <a:cxnSpLocks/>
            <a:stCxn id="44" idx="2"/>
            <a:endCxn id="43" idx="0"/>
          </p:cNvCxnSpPr>
          <p:nvPr/>
        </p:nvCxnSpPr>
        <p:spPr>
          <a:xfrm>
            <a:off x="3663788" y="2567317"/>
            <a:ext cx="0" cy="2545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A8C680D-6E6A-F869-AFC6-6411F87B544C}"/>
              </a:ext>
            </a:extLst>
          </p:cNvPr>
          <p:cNvSpPr/>
          <p:nvPr/>
        </p:nvSpPr>
        <p:spPr>
          <a:xfrm>
            <a:off x="9083353" y="2222497"/>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78" name="Oval 77">
            <a:extLst>
              <a:ext uri="{FF2B5EF4-FFF2-40B4-BE49-F238E27FC236}">
                <a16:creationId xmlns:a16="http://schemas.microsoft.com/office/drawing/2014/main" id="{76360DA0-4D6B-B30F-C182-6185864F092D}"/>
              </a:ext>
            </a:extLst>
          </p:cNvPr>
          <p:cNvSpPr/>
          <p:nvPr/>
        </p:nvSpPr>
        <p:spPr>
          <a:xfrm>
            <a:off x="6801563" y="2222497"/>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4</a:t>
            </a:r>
          </a:p>
        </p:txBody>
      </p:sp>
      <p:sp>
        <p:nvSpPr>
          <p:cNvPr id="79" name="Oval 78">
            <a:extLst>
              <a:ext uri="{FF2B5EF4-FFF2-40B4-BE49-F238E27FC236}">
                <a16:creationId xmlns:a16="http://schemas.microsoft.com/office/drawing/2014/main" id="{1B8679C3-AB25-35D7-9409-F09743C99C22}"/>
              </a:ext>
            </a:extLst>
          </p:cNvPr>
          <p:cNvSpPr/>
          <p:nvPr/>
        </p:nvSpPr>
        <p:spPr>
          <a:xfrm>
            <a:off x="4499388" y="2217592"/>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6</a:t>
            </a:r>
          </a:p>
        </p:txBody>
      </p:sp>
      <p:sp>
        <p:nvSpPr>
          <p:cNvPr id="82" name="Rectangle 81">
            <a:extLst>
              <a:ext uri="{FF2B5EF4-FFF2-40B4-BE49-F238E27FC236}">
                <a16:creationId xmlns:a16="http://schemas.microsoft.com/office/drawing/2014/main" id="{C3DAE9C8-65F3-CB86-5E47-263C9E1E278B}"/>
              </a:ext>
            </a:extLst>
          </p:cNvPr>
          <p:cNvSpPr/>
          <p:nvPr/>
        </p:nvSpPr>
        <p:spPr>
          <a:xfrm>
            <a:off x="2703615" y="1429296"/>
            <a:ext cx="2163679"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81A8E0B9-247C-0FF7-7F32-4D32EA2305EA}"/>
              </a:ext>
            </a:extLst>
          </p:cNvPr>
          <p:cNvSpPr/>
          <p:nvPr/>
        </p:nvSpPr>
        <p:spPr>
          <a:xfrm>
            <a:off x="7278343" y="1429296"/>
            <a:ext cx="2141654"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3466A8ED-B557-C760-AF30-D025BF0C8439}"/>
              </a:ext>
            </a:extLst>
          </p:cNvPr>
          <p:cNvSpPr/>
          <p:nvPr/>
        </p:nvSpPr>
        <p:spPr>
          <a:xfrm>
            <a:off x="5000316" y="1429296"/>
            <a:ext cx="2141654"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35FC31D5-23B9-051F-3253-839A400CCD43}"/>
              </a:ext>
            </a:extLst>
          </p:cNvPr>
          <p:cNvSpPr/>
          <p:nvPr/>
        </p:nvSpPr>
        <p:spPr>
          <a:xfrm>
            <a:off x="9739056" y="1588927"/>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1, 2, 3)</a:t>
            </a:r>
          </a:p>
        </p:txBody>
      </p:sp>
      <p:sp>
        <p:nvSpPr>
          <p:cNvPr id="162" name="Rectangle 161">
            <a:extLst>
              <a:ext uri="{FF2B5EF4-FFF2-40B4-BE49-F238E27FC236}">
                <a16:creationId xmlns:a16="http://schemas.microsoft.com/office/drawing/2014/main" id="{69D30A4F-3318-9334-12AE-C6268F2062F4}"/>
              </a:ext>
            </a:extLst>
          </p:cNvPr>
          <p:cNvSpPr/>
          <p:nvPr/>
        </p:nvSpPr>
        <p:spPr>
          <a:xfrm>
            <a:off x="9739056" y="2809920"/>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2, 3, 1)</a:t>
            </a:r>
          </a:p>
        </p:txBody>
      </p:sp>
      <p:sp>
        <p:nvSpPr>
          <p:cNvPr id="163" name="Rectangle 162">
            <a:extLst>
              <a:ext uri="{FF2B5EF4-FFF2-40B4-BE49-F238E27FC236}">
                <a16:creationId xmlns:a16="http://schemas.microsoft.com/office/drawing/2014/main" id="{C4C59EF4-08AA-CE8B-501F-E0D92FDB961D}"/>
              </a:ext>
            </a:extLst>
          </p:cNvPr>
          <p:cNvSpPr/>
          <p:nvPr/>
        </p:nvSpPr>
        <p:spPr>
          <a:xfrm>
            <a:off x="9739056" y="2199560"/>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1 from 1 to 3</a:t>
            </a:r>
          </a:p>
        </p:txBody>
      </p:sp>
      <p:cxnSp>
        <p:nvCxnSpPr>
          <p:cNvPr id="164" name="Straight Arrow Connector 163">
            <a:extLst>
              <a:ext uri="{FF2B5EF4-FFF2-40B4-BE49-F238E27FC236}">
                <a16:creationId xmlns:a16="http://schemas.microsoft.com/office/drawing/2014/main" id="{70984FD2-3FCB-8D86-9B46-1F053EB555C0}"/>
              </a:ext>
            </a:extLst>
          </p:cNvPr>
          <p:cNvCxnSpPr>
            <a:cxnSpLocks/>
            <a:stCxn id="161" idx="2"/>
            <a:endCxn id="163" idx="0"/>
          </p:cNvCxnSpPr>
          <p:nvPr/>
        </p:nvCxnSpPr>
        <p:spPr>
          <a:xfrm>
            <a:off x="10574657" y="1978673"/>
            <a:ext cx="0" cy="220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4F60249-5B3E-089F-F1A6-E6FB83AE1386}"/>
              </a:ext>
            </a:extLst>
          </p:cNvPr>
          <p:cNvCxnSpPr>
            <a:cxnSpLocks/>
            <a:stCxn id="163" idx="2"/>
            <a:endCxn id="162" idx="0"/>
          </p:cNvCxnSpPr>
          <p:nvPr/>
        </p:nvCxnSpPr>
        <p:spPr>
          <a:xfrm>
            <a:off x="10574657" y="2589306"/>
            <a:ext cx="0" cy="2206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a:extLst>
              <a:ext uri="{FF2B5EF4-FFF2-40B4-BE49-F238E27FC236}">
                <a16:creationId xmlns:a16="http://schemas.microsoft.com/office/drawing/2014/main" id="{C4249BBF-9E51-C9EA-88DA-9B99B0DEB5EF}"/>
              </a:ext>
            </a:extLst>
          </p:cNvPr>
          <p:cNvSpPr/>
          <p:nvPr/>
        </p:nvSpPr>
        <p:spPr>
          <a:xfrm>
            <a:off x="11410257" y="2222497"/>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167" name="Rectangle 166">
            <a:extLst>
              <a:ext uri="{FF2B5EF4-FFF2-40B4-BE49-F238E27FC236}">
                <a16:creationId xmlns:a16="http://schemas.microsoft.com/office/drawing/2014/main" id="{E9F40C63-1087-5B99-06E8-52CBE949BEC8}"/>
              </a:ext>
            </a:extLst>
          </p:cNvPr>
          <p:cNvSpPr/>
          <p:nvPr/>
        </p:nvSpPr>
        <p:spPr>
          <a:xfrm>
            <a:off x="9576744" y="1429296"/>
            <a:ext cx="2170157"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9" name="Straight Arrow Connector 168">
            <a:extLst>
              <a:ext uri="{FF2B5EF4-FFF2-40B4-BE49-F238E27FC236}">
                <a16:creationId xmlns:a16="http://schemas.microsoft.com/office/drawing/2014/main" id="{4F53AC38-1686-9CBB-314D-65A0E4CFA40A}"/>
              </a:ext>
            </a:extLst>
          </p:cNvPr>
          <p:cNvCxnSpPr>
            <a:stCxn id="20" idx="3"/>
            <a:endCxn id="161" idx="1"/>
          </p:cNvCxnSpPr>
          <p:nvPr/>
        </p:nvCxnSpPr>
        <p:spPr>
          <a:xfrm>
            <a:off x="9083353" y="1783800"/>
            <a:ext cx="6557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86175C5B-F8C5-59B9-131E-70AABCA1D1E2}"/>
              </a:ext>
            </a:extLst>
          </p:cNvPr>
          <p:cNvSpPr/>
          <p:nvPr/>
        </p:nvSpPr>
        <p:spPr>
          <a:xfrm>
            <a:off x="9739056" y="3682984"/>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3, 1, 2)</a:t>
            </a:r>
          </a:p>
        </p:txBody>
      </p:sp>
      <p:sp>
        <p:nvSpPr>
          <p:cNvPr id="172" name="Rectangle 171">
            <a:extLst>
              <a:ext uri="{FF2B5EF4-FFF2-40B4-BE49-F238E27FC236}">
                <a16:creationId xmlns:a16="http://schemas.microsoft.com/office/drawing/2014/main" id="{31C70EBC-96F9-B18F-0983-08DE67723F55}"/>
              </a:ext>
            </a:extLst>
          </p:cNvPr>
          <p:cNvSpPr/>
          <p:nvPr/>
        </p:nvSpPr>
        <p:spPr>
          <a:xfrm>
            <a:off x="9739056" y="4903977"/>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1, 2, 3)</a:t>
            </a:r>
          </a:p>
        </p:txBody>
      </p:sp>
      <p:sp>
        <p:nvSpPr>
          <p:cNvPr id="173" name="Rectangle 172">
            <a:extLst>
              <a:ext uri="{FF2B5EF4-FFF2-40B4-BE49-F238E27FC236}">
                <a16:creationId xmlns:a16="http://schemas.microsoft.com/office/drawing/2014/main" id="{B44E3CFC-C75C-8AFD-9F22-4E94A4CBFFF3}"/>
              </a:ext>
            </a:extLst>
          </p:cNvPr>
          <p:cNvSpPr/>
          <p:nvPr/>
        </p:nvSpPr>
        <p:spPr>
          <a:xfrm>
            <a:off x="9739056" y="4293617"/>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1 from 3 to 2</a:t>
            </a:r>
          </a:p>
        </p:txBody>
      </p:sp>
      <p:cxnSp>
        <p:nvCxnSpPr>
          <p:cNvPr id="174" name="Straight Arrow Connector 173">
            <a:extLst>
              <a:ext uri="{FF2B5EF4-FFF2-40B4-BE49-F238E27FC236}">
                <a16:creationId xmlns:a16="http://schemas.microsoft.com/office/drawing/2014/main" id="{C0863357-1A30-62D6-6A97-2D8DE9D2A2D6}"/>
              </a:ext>
            </a:extLst>
          </p:cNvPr>
          <p:cNvCxnSpPr>
            <a:cxnSpLocks/>
            <a:stCxn id="171" idx="2"/>
            <a:endCxn id="173" idx="0"/>
          </p:cNvCxnSpPr>
          <p:nvPr/>
        </p:nvCxnSpPr>
        <p:spPr>
          <a:xfrm>
            <a:off x="10574657" y="4072730"/>
            <a:ext cx="0" cy="2208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AB14E51-7749-6455-F9E1-85B82FFEDE38}"/>
              </a:ext>
            </a:extLst>
          </p:cNvPr>
          <p:cNvCxnSpPr>
            <a:cxnSpLocks/>
            <a:stCxn id="173" idx="2"/>
            <a:endCxn id="172" idx="0"/>
          </p:cNvCxnSpPr>
          <p:nvPr/>
        </p:nvCxnSpPr>
        <p:spPr>
          <a:xfrm>
            <a:off x="10574657" y="4683363"/>
            <a:ext cx="0" cy="2206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848312D3-C6F5-2C21-19BD-D87A2E5A811E}"/>
              </a:ext>
            </a:extLst>
          </p:cNvPr>
          <p:cNvSpPr/>
          <p:nvPr/>
        </p:nvSpPr>
        <p:spPr>
          <a:xfrm>
            <a:off x="11410257" y="4316554"/>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p>
        </p:txBody>
      </p:sp>
      <p:sp>
        <p:nvSpPr>
          <p:cNvPr id="177" name="Rectangle 176">
            <a:extLst>
              <a:ext uri="{FF2B5EF4-FFF2-40B4-BE49-F238E27FC236}">
                <a16:creationId xmlns:a16="http://schemas.microsoft.com/office/drawing/2014/main" id="{02A52DE6-E3A8-56BA-F34E-49CFA0901077}"/>
              </a:ext>
            </a:extLst>
          </p:cNvPr>
          <p:cNvSpPr/>
          <p:nvPr/>
        </p:nvSpPr>
        <p:spPr>
          <a:xfrm>
            <a:off x="9576744" y="3523353"/>
            <a:ext cx="2170157"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9" name="Connector: Elbow 178">
            <a:extLst>
              <a:ext uri="{FF2B5EF4-FFF2-40B4-BE49-F238E27FC236}">
                <a16:creationId xmlns:a16="http://schemas.microsoft.com/office/drawing/2014/main" id="{08A7E582-64D8-6E59-0C5C-99FFB36041F7}"/>
              </a:ext>
            </a:extLst>
          </p:cNvPr>
          <p:cNvCxnSpPr>
            <a:stCxn id="21" idx="3"/>
            <a:endCxn id="171" idx="1"/>
          </p:cNvCxnSpPr>
          <p:nvPr/>
        </p:nvCxnSpPr>
        <p:spPr>
          <a:xfrm>
            <a:off x="9083353" y="3004793"/>
            <a:ext cx="655703" cy="873064"/>
          </a:xfrm>
          <a:prstGeom prst="bentConnector3">
            <a:avLst>
              <a:gd name="adj1" fmla="val 6162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1F5C08FF-6EC6-0D6F-2F48-F879A99D55A7}"/>
              </a:ext>
            </a:extLst>
          </p:cNvPr>
          <p:cNvCxnSpPr>
            <a:stCxn id="16" idx="1"/>
            <a:endCxn id="42" idx="3"/>
          </p:cNvCxnSpPr>
          <p:nvPr/>
        </p:nvCxnSpPr>
        <p:spPr>
          <a:xfrm rot="10800000">
            <a:off x="4499389" y="1739365"/>
            <a:ext cx="637301" cy="126542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02671FC8-E125-BBEC-D3B5-7AAFB8EFA23D}"/>
              </a:ext>
            </a:extLst>
          </p:cNvPr>
          <p:cNvSpPr/>
          <p:nvPr/>
        </p:nvSpPr>
        <p:spPr>
          <a:xfrm>
            <a:off x="518605" y="1544492"/>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2, 3, 1)</a:t>
            </a:r>
          </a:p>
        </p:txBody>
      </p:sp>
      <p:sp>
        <p:nvSpPr>
          <p:cNvPr id="193" name="Rectangle 192">
            <a:extLst>
              <a:ext uri="{FF2B5EF4-FFF2-40B4-BE49-F238E27FC236}">
                <a16:creationId xmlns:a16="http://schemas.microsoft.com/office/drawing/2014/main" id="{5E04D376-B75C-EAB3-B911-C4080480438C}"/>
              </a:ext>
            </a:extLst>
          </p:cNvPr>
          <p:cNvSpPr/>
          <p:nvPr/>
        </p:nvSpPr>
        <p:spPr>
          <a:xfrm>
            <a:off x="518605" y="2806892"/>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3, 1, 2)</a:t>
            </a:r>
          </a:p>
        </p:txBody>
      </p:sp>
      <p:sp>
        <p:nvSpPr>
          <p:cNvPr id="194" name="Rectangle 193">
            <a:extLst>
              <a:ext uri="{FF2B5EF4-FFF2-40B4-BE49-F238E27FC236}">
                <a16:creationId xmlns:a16="http://schemas.microsoft.com/office/drawing/2014/main" id="{2A1348A0-E5D8-7940-11F5-9F9FAA0C7024}"/>
              </a:ext>
            </a:extLst>
          </p:cNvPr>
          <p:cNvSpPr/>
          <p:nvPr/>
        </p:nvSpPr>
        <p:spPr>
          <a:xfrm>
            <a:off x="518605" y="2196532"/>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1 from 2 to 1</a:t>
            </a:r>
          </a:p>
        </p:txBody>
      </p:sp>
      <p:cxnSp>
        <p:nvCxnSpPr>
          <p:cNvPr id="195" name="Straight Arrow Connector 194">
            <a:extLst>
              <a:ext uri="{FF2B5EF4-FFF2-40B4-BE49-F238E27FC236}">
                <a16:creationId xmlns:a16="http://schemas.microsoft.com/office/drawing/2014/main" id="{8566A7E4-9EC8-6976-2A03-EC206E8D091E}"/>
              </a:ext>
            </a:extLst>
          </p:cNvPr>
          <p:cNvCxnSpPr>
            <a:cxnSpLocks/>
            <a:stCxn id="192" idx="2"/>
            <a:endCxn id="194" idx="0"/>
          </p:cNvCxnSpPr>
          <p:nvPr/>
        </p:nvCxnSpPr>
        <p:spPr>
          <a:xfrm>
            <a:off x="1354206" y="1934238"/>
            <a:ext cx="0" cy="2622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D3415DF-45AC-4E09-98B3-7D1A1F1200AB}"/>
              </a:ext>
            </a:extLst>
          </p:cNvPr>
          <p:cNvCxnSpPr>
            <a:cxnSpLocks/>
            <a:stCxn id="194" idx="2"/>
            <a:endCxn id="193" idx="0"/>
          </p:cNvCxnSpPr>
          <p:nvPr/>
        </p:nvCxnSpPr>
        <p:spPr>
          <a:xfrm>
            <a:off x="1354206" y="2586278"/>
            <a:ext cx="0" cy="2206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Oval 196">
            <a:extLst>
              <a:ext uri="{FF2B5EF4-FFF2-40B4-BE49-F238E27FC236}">
                <a16:creationId xmlns:a16="http://schemas.microsoft.com/office/drawing/2014/main" id="{F2C8459D-F805-8AAF-16A5-AA54B3E97CDF}"/>
              </a:ext>
            </a:extLst>
          </p:cNvPr>
          <p:cNvSpPr/>
          <p:nvPr/>
        </p:nvSpPr>
        <p:spPr>
          <a:xfrm>
            <a:off x="2189806" y="2219469"/>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p>
        </p:txBody>
      </p:sp>
      <p:sp>
        <p:nvSpPr>
          <p:cNvPr id="198" name="Rectangle 197">
            <a:extLst>
              <a:ext uri="{FF2B5EF4-FFF2-40B4-BE49-F238E27FC236}">
                <a16:creationId xmlns:a16="http://schemas.microsoft.com/office/drawing/2014/main" id="{66C5A920-D02B-1854-AF5F-44B5CD576B2F}"/>
              </a:ext>
            </a:extLst>
          </p:cNvPr>
          <p:cNvSpPr/>
          <p:nvPr/>
        </p:nvSpPr>
        <p:spPr>
          <a:xfrm>
            <a:off x="384796" y="1426268"/>
            <a:ext cx="2141654"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7" name="Straight Arrow Connector 206">
            <a:extLst>
              <a:ext uri="{FF2B5EF4-FFF2-40B4-BE49-F238E27FC236}">
                <a16:creationId xmlns:a16="http://schemas.microsoft.com/office/drawing/2014/main" id="{78569680-2064-C951-F4B5-24755C5BDAED}"/>
              </a:ext>
            </a:extLst>
          </p:cNvPr>
          <p:cNvCxnSpPr>
            <a:cxnSpLocks/>
            <a:stCxn id="42" idx="1"/>
            <a:endCxn id="192" idx="3"/>
          </p:cNvCxnSpPr>
          <p:nvPr/>
        </p:nvCxnSpPr>
        <p:spPr>
          <a:xfrm flipH="1">
            <a:off x="2189806" y="1739365"/>
            <a:ext cx="63838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F4850962-0922-F5EA-11C0-F642B200E181}"/>
              </a:ext>
            </a:extLst>
          </p:cNvPr>
          <p:cNvSpPr/>
          <p:nvPr/>
        </p:nvSpPr>
        <p:spPr>
          <a:xfrm>
            <a:off x="518605" y="3673791"/>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1, 2, 3)</a:t>
            </a:r>
          </a:p>
        </p:txBody>
      </p:sp>
      <p:sp>
        <p:nvSpPr>
          <p:cNvPr id="214" name="Rectangle 213">
            <a:extLst>
              <a:ext uri="{FF2B5EF4-FFF2-40B4-BE49-F238E27FC236}">
                <a16:creationId xmlns:a16="http://schemas.microsoft.com/office/drawing/2014/main" id="{8CA5F60C-8DDF-8E44-FC92-6164DFB3FF88}"/>
              </a:ext>
            </a:extLst>
          </p:cNvPr>
          <p:cNvSpPr/>
          <p:nvPr/>
        </p:nvSpPr>
        <p:spPr>
          <a:xfrm>
            <a:off x="518605" y="4936191"/>
            <a:ext cx="1671201" cy="3897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move (0, 2, 3, 1)</a:t>
            </a:r>
          </a:p>
        </p:txBody>
      </p:sp>
      <p:sp>
        <p:nvSpPr>
          <p:cNvPr id="215" name="Rectangle 214">
            <a:extLst>
              <a:ext uri="{FF2B5EF4-FFF2-40B4-BE49-F238E27FC236}">
                <a16:creationId xmlns:a16="http://schemas.microsoft.com/office/drawing/2014/main" id="{F9789792-C832-5284-FEDC-5865A79401D7}"/>
              </a:ext>
            </a:extLst>
          </p:cNvPr>
          <p:cNvSpPr/>
          <p:nvPr/>
        </p:nvSpPr>
        <p:spPr>
          <a:xfrm>
            <a:off x="518605" y="4325831"/>
            <a:ext cx="1671201" cy="389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Move 1 from 1 to 3</a:t>
            </a:r>
          </a:p>
        </p:txBody>
      </p:sp>
      <p:cxnSp>
        <p:nvCxnSpPr>
          <p:cNvPr id="216" name="Straight Arrow Connector 215">
            <a:extLst>
              <a:ext uri="{FF2B5EF4-FFF2-40B4-BE49-F238E27FC236}">
                <a16:creationId xmlns:a16="http://schemas.microsoft.com/office/drawing/2014/main" id="{C5C8999C-7150-DF11-C548-D3246CF2E359}"/>
              </a:ext>
            </a:extLst>
          </p:cNvPr>
          <p:cNvCxnSpPr>
            <a:cxnSpLocks/>
            <a:stCxn id="213" idx="2"/>
            <a:endCxn id="215" idx="0"/>
          </p:cNvCxnSpPr>
          <p:nvPr/>
        </p:nvCxnSpPr>
        <p:spPr>
          <a:xfrm>
            <a:off x="1354206" y="4063537"/>
            <a:ext cx="0" cy="26229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1D9C3A2-4305-DA69-DF44-8F89F7561476}"/>
              </a:ext>
            </a:extLst>
          </p:cNvPr>
          <p:cNvCxnSpPr>
            <a:cxnSpLocks/>
            <a:stCxn id="215" idx="2"/>
            <a:endCxn id="214" idx="0"/>
          </p:cNvCxnSpPr>
          <p:nvPr/>
        </p:nvCxnSpPr>
        <p:spPr>
          <a:xfrm>
            <a:off x="1354206" y="4715577"/>
            <a:ext cx="0" cy="2206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8" name="Oval 217">
            <a:extLst>
              <a:ext uri="{FF2B5EF4-FFF2-40B4-BE49-F238E27FC236}">
                <a16:creationId xmlns:a16="http://schemas.microsoft.com/office/drawing/2014/main" id="{6EC4A8B9-C5D4-1060-E50B-6D4AD1809569}"/>
              </a:ext>
            </a:extLst>
          </p:cNvPr>
          <p:cNvSpPr/>
          <p:nvPr/>
        </p:nvSpPr>
        <p:spPr>
          <a:xfrm>
            <a:off x="2189806" y="4348768"/>
            <a:ext cx="314710" cy="31471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7</a:t>
            </a:r>
          </a:p>
        </p:txBody>
      </p:sp>
      <p:sp>
        <p:nvSpPr>
          <p:cNvPr id="219" name="Rectangle 218">
            <a:extLst>
              <a:ext uri="{FF2B5EF4-FFF2-40B4-BE49-F238E27FC236}">
                <a16:creationId xmlns:a16="http://schemas.microsoft.com/office/drawing/2014/main" id="{E4AA5B54-18A3-84A3-1C68-7E783DD75AFD}"/>
              </a:ext>
            </a:extLst>
          </p:cNvPr>
          <p:cNvSpPr/>
          <p:nvPr/>
        </p:nvSpPr>
        <p:spPr>
          <a:xfrm>
            <a:off x="384796" y="3555567"/>
            <a:ext cx="2141654" cy="1934426"/>
          </a:xfrm>
          <a:prstGeom prst="rect">
            <a:avLst/>
          </a:prstGeom>
          <a:noFill/>
          <a:ln w="28575">
            <a:prstDash val="sysDot"/>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0" name="Connector: Elbow 219">
            <a:extLst>
              <a:ext uri="{FF2B5EF4-FFF2-40B4-BE49-F238E27FC236}">
                <a16:creationId xmlns:a16="http://schemas.microsoft.com/office/drawing/2014/main" id="{1317C5FA-A9C8-FD5F-0D99-8ABADE50DDE1}"/>
              </a:ext>
            </a:extLst>
          </p:cNvPr>
          <p:cNvCxnSpPr>
            <a:cxnSpLocks/>
            <a:stCxn id="43" idx="1"/>
            <a:endCxn id="213" idx="3"/>
          </p:cNvCxnSpPr>
          <p:nvPr/>
        </p:nvCxnSpPr>
        <p:spPr>
          <a:xfrm rot="10800000" flipV="1">
            <a:off x="2189807" y="3016718"/>
            <a:ext cx="638381" cy="851946"/>
          </a:xfrm>
          <a:prstGeom prst="bentConnector3">
            <a:avLst>
              <a:gd name="adj1" fmla="val 3657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D29EFD4C-26AA-9094-5485-954C7BA442C0}"/>
              </a:ext>
            </a:extLst>
          </p:cNvPr>
          <p:cNvSpPr txBox="1"/>
          <p:nvPr/>
        </p:nvSpPr>
        <p:spPr>
          <a:xfrm>
            <a:off x="4778405" y="3905886"/>
            <a:ext cx="2976942"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1 from 1 to 3</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2 from 1 to 2</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1 from 3 to 2</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3 from 1 to 3</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1 from 2 to 1</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2 from 2 to 3</a:t>
            </a:r>
          </a:p>
          <a:p>
            <a:pPr marL="342900" indent="-342900">
              <a:buFont typeface="+mj-lt"/>
              <a:buAutoNum type="arabicPeriod"/>
            </a:pPr>
            <a:r>
              <a:rPr lang="en-US" b="0" dirty="0">
                <a:latin typeface="Times New Roman" panose="02020603050405020304" pitchFamily="18" charset="0"/>
                <a:cs typeface="Times New Roman" panose="02020603050405020304" pitchFamily="18" charset="0"/>
              </a:rPr>
              <a:t>Move 1 from 1 to 3</a:t>
            </a:r>
          </a:p>
        </p:txBody>
      </p:sp>
    </p:spTree>
    <p:extLst>
      <p:ext uri="{BB962C8B-B14F-4D97-AF65-F5344CB8AC3E}">
        <p14:creationId xmlns:p14="http://schemas.microsoft.com/office/powerpoint/2010/main" val="19182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11</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34448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Towers of Hanoi</a:t>
            </a:r>
          </a:p>
        </p:txBody>
      </p:sp>
      <p:pic>
        <p:nvPicPr>
          <p:cNvPr id="2" name="Picture 1">
            <a:extLst>
              <a:ext uri="{FF2B5EF4-FFF2-40B4-BE49-F238E27FC236}">
                <a16:creationId xmlns:a16="http://schemas.microsoft.com/office/drawing/2014/main" id="{3FDA59AE-C286-700C-D095-741A1DD0A395}"/>
              </a:ext>
            </a:extLst>
          </p:cNvPr>
          <p:cNvPicPr>
            <a:picLocks noChangeAspect="1"/>
          </p:cNvPicPr>
          <p:nvPr/>
        </p:nvPicPr>
        <p:blipFill>
          <a:blip r:embed="rId3"/>
          <a:stretch>
            <a:fillRect/>
          </a:stretch>
        </p:blipFill>
        <p:spPr>
          <a:xfrm>
            <a:off x="5087966" y="910786"/>
            <a:ext cx="6789709" cy="5509063"/>
          </a:xfrm>
          <a:prstGeom prst="rect">
            <a:avLst/>
          </a:prstGeom>
        </p:spPr>
      </p:pic>
      <p:pic>
        <p:nvPicPr>
          <p:cNvPr id="7" name="Picture 6">
            <a:extLst>
              <a:ext uri="{FF2B5EF4-FFF2-40B4-BE49-F238E27FC236}">
                <a16:creationId xmlns:a16="http://schemas.microsoft.com/office/drawing/2014/main" id="{04CD830B-72E9-3B46-9AF2-6478EBBB0F1A}"/>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414962" y="1290637"/>
            <a:ext cx="2238375" cy="390525"/>
          </a:xfrm>
          <a:prstGeom prst="rect">
            <a:avLst/>
          </a:prstGeom>
        </p:spPr>
      </p:pic>
      <p:pic>
        <p:nvPicPr>
          <p:cNvPr id="10" name="Picture 9">
            <a:extLst>
              <a:ext uri="{FF2B5EF4-FFF2-40B4-BE49-F238E27FC236}">
                <a16:creationId xmlns:a16="http://schemas.microsoft.com/office/drawing/2014/main" id="{A5D739D4-A377-4E1E-717E-C7E73177D6C9}"/>
              </a:ext>
            </a:extLst>
          </p:cNvPr>
          <p:cNvPicPr>
            <a:picLocks noChangeAspect="1"/>
          </p:cNvPicPr>
          <p:nvPr/>
        </p:nvPicPr>
        <p:blipFill>
          <a:blip r:embed="rId5">
            <a:clrChange>
              <a:clrFrom>
                <a:srgbClr val="FCFCFC"/>
              </a:clrFrom>
              <a:clrTo>
                <a:srgbClr val="FCFCFC">
                  <a:alpha val="0"/>
                </a:srgbClr>
              </a:clrTo>
            </a:clrChange>
          </a:blip>
          <a:stretch>
            <a:fillRect/>
          </a:stretch>
        </p:blipFill>
        <p:spPr>
          <a:xfrm>
            <a:off x="5414962" y="1820422"/>
            <a:ext cx="3800475" cy="1743075"/>
          </a:xfrm>
          <a:prstGeom prst="rect">
            <a:avLst/>
          </a:prstGeom>
        </p:spPr>
      </p:pic>
    </p:spTree>
    <p:extLst>
      <p:ext uri="{BB962C8B-B14F-4D97-AF65-F5344CB8AC3E}">
        <p14:creationId xmlns:p14="http://schemas.microsoft.com/office/powerpoint/2010/main" val="316340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12</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0073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Quicksort</a:t>
            </a:r>
          </a:p>
        </p:txBody>
      </p:sp>
      <p:sp>
        <p:nvSpPr>
          <p:cNvPr id="13" name="TextBox 12">
            <a:extLst>
              <a:ext uri="{FF2B5EF4-FFF2-40B4-BE49-F238E27FC236}">
                <a16:creationId xmlns:a16="http://schemas.microsoft.com/office/drawing/2014/main" id="{AE75D730-EB64-2E05-2508-A8F61B37B5F0}"/>
              </a:ext>
            </a:extLst>
          </p:cNvPr>
          <p:cNvSpPr txBox="1"/>
          <p:nvPr/>
        </p:nvSpPr>
        <p:spPr>
          <a:xfrm>
            <a:off x="666751" y="1203706"/>
            <a:ext cx="4048124" cy="4524315"/>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 list of numbers is given.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aim is to sort the numbers in an ascending or descending order.</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 separate the list by comparing to a </a:t>
            </a:r>
            <a:r>
              <a:rPr lang="en-US" b="1" i="1" dirty="0">
                <a:latin typeface="Times New Roman" panose="02020603050405020304" pitchFamily="18" charset="0"/>
                <a:cs typeface="Times New Roman" panose="02020603050405020304" pitchFamily="18" charset="0"/>
              </a:rPr>
              <a:t>pivot</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At each recursive call to </a:t>
            </a:r>
            <a:r>
              <a:rPr lang="en-US" dirty="0">
                <a:latin typeface="Consolas" panose="020B0609020204030204" pitchFamily="49" charset="0"/>
                <a:cs typeface="Times New Roman" panose="02020603050405020304" pitchFamily="18" charset="0"/>
              </a:rPr>
              <a:t>quicksort</a:t>
            </a:r>
            <a:r>
              <a:rPr lang="en-US" dirty="0">
                <a:latin typeface="Times New Roman" panose="02020603050405020304" pitchFamily="18" charset="0"/>
                <a:cs typeface="Times New Roman" panose="02020603050405020304" pitchFamily="18" charset="0"/>
              </a:rPr>
              <a:t>, the input list is divided into three parts: elements less than the pivot, elements equal to the pivot, &amp; elements greater than the pivot.</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Then a recursive call to quicksort is made on the two subproblems</a:t>
            </a:r>
          </a:p>
        </p:txBody>
      </p:sp>
      <p:pic>
        <p:nvPicPr>
          <p:cNvPr id="7170" name="Picture 2" descr="Quick Sort in C++ ( Code with Example) | FavTutor">
            <a:extLst>
              <a:ext uri="{FF2B5EF4-FFF2-40B4-BE49-F238E27FC236}">
                <a16:creationId xmlns:a16="http://schemas.microsoft.com/office/drawing/2014/main" id="{468B040A-5476-3F48-E639-822C6A340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290" y="979838"/>
            <a:ext cx="6960870" cy="49720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C7E665C-F06A-8FAC-86C1-AA764B559735}"/>
              </a:ext>
            </a:extLst>
          </p:cNvPr>
          <p:cNvSpPr txBox="1"/>
          <p:nvPr/>
        </p:nvSpPr>
        <p:spPr>
          <a:xfrm>
            <a:off x="4987290" y="5423428"/>
            <a:ext cx="2924176" cy="253916"/>
          </a:xfrm>
          <a:prstGeom prst="rect">
            <a:avLst/>
          </a:prstGeom>
          <a:noFill/>
        </p:spPr>
        <p:txBody>
          <a:bodyPr wrap="square" rtlCol="0">
            <a:spAutoFit/>
          </a:bodyPr>
          <a:lstStyle/>
          <a:p>
            <a:r>
              <a:rPr lang="en-US" sz="1050" b="0" dirty="0">
                <a:latin typeface="Times New Roman" panose="02020603050405020304" pitchFamily="18" charset="0"/>
                <a:cs typeface="Times New Roman" panose="02020603050405020304" pitchFamily="18" charset="0"/>
                <a:hlinkClick r:id="rId4"/>
              </a:rPr>
              <a:t>https://favtutor.com/blogs/quick-sort-cpp</a:t>
            </a:r>
            <a:endParaRPr lang="en-US" sz="105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50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A59AE-C286-700C-D095-741A1DD0A395}"/>
              </a:ext>
            </a:extLst>
          </p:cNvPr>
          <p:cNvPicPr>
            <a:picLocks noChangeAspect="1"/>
          </p:cNvPicPr>
          <p:nvPr/>
        </p:nvPicPr>
        <p:blipFill>
          <a:blip r:embed="rId2"/>
          <a:stretch>
            <a:fillRect/>
          </a:stretch>
        </p:blipFill>
        <p:spPr>
          <a:xfrm>
            <a:off x="5087966" y="771526"/>
            <a:ext cx="6789709"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13</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0073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Quicksort</a:t>
            </a:r>
          </a:p>
        </p:txBody>
      </p:sp>
      <p:pic>
        <p:nvPicPr>
          <p:cNvPr id="9" name="Picture 8">
            <a:extLst>
              <a:ext uri="{FF2B5EF4-FFF2-40B4-BE49-F238E27FC236}">
                <a16:creationId xmlns:a16="http://schemas.microsoft.com/office/drawing/2014/main" id="{6D21DE7D-C2D2-5A7B-9161-CE2C0CA750EC}"/>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243790" y="1003638"/>
            <a:ext cx="5238172" cy="5244762"/>
          </a:xfrm>
          <a:prstGeom prst="rect">
            <a:avLst/>
          </a:prstGeom>
        </p:spPr>
      </p:pic>
    </p:spTree>
    <p:extLst>
      <p:ext uri="{BB962C8B-B14F-4D97-AF65-F5344CB8AC3E}">
        <p14:creationId xmlns:p14="http://schemas.microsoft.com/office/powerpoint/2010/main" val="199981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A59AE-C286-700C-D095-741A1DD0A395}"/>
              </a:ext>
            </a:extLst>
          </p:cNvPr>
          <p:cNvPicPr>
            <a:picLocks noChangeAspect="1"/>
          </p:cNvPicPr>
          <p:nvPr/>
        </p:nvPicPr>
        <p:blipFill>
          <a:blip r:embed="rId2"/>
          <a:stretch>
            <a:fillRect/>
          </a:stretch>
        </p:blipFill>
        <p:spPr>
          <a:xfrm>
            <a:off x="5087966" y="771526"/>
            <a:ext cx="6789709" cy="5774054"/>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14</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0073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Quicksort</a:t>
            </a:r>
          </a:p>
        </p:txBody>
      </p:sp>
      <p:pic>
        <p:nvPicPr>
          <p:cNvPr id="7" name="Picture 6">
            <a:extLst>
              <a:ext uri="{FF2B5EF4-FFF2-40B4-BE49-F238E27FC236}">
                <a16:creationId xmlns:a16="http://schemas.microsoft.com/office/drawing/2014/main" id="{157D964D-496A-0F99-9C77-98E210A0D558}"/>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383306" y="1159249"/>
            <a:ext cx="4114800" cy="361950"/>
          </a:xfrm>
          <a:prstGeom prst="rect">
            <a:avLst/>
          </a:prstGeom>
        </p:spPr>
      </p:pic>
      <p:pic>
        <p:nvPicPr>
          <p:cNvPr id="11" name="Picture 10">
            <a:extLst>
              <a:ext uri="{FF2B5EF4-FFF2-40B4-BE49-F238E27FC236}">
                <a16:creationId xmlns:a16="http://schemas.microsoft.com/office/drawing/2014/main" id="{F2296A70-4D40-2AF5-9334-C4ABDA999D87}"/>
              </a:ext>
            </a:extLst>
          </p:cNvPr>
          <p:cNvPicPr>
            <a:picLocks noChangeAspect="1"/>
          </p:cNvPicPr>
          <p:nvPr/>
        </p:nvPicPr>
        <p:blipFill>
          <a:blip r:embed="rId5">
            <a:clrChange>
              <a:clrFrom>
                <a:srgbClr val="FCFCFC"/>
              </a:clrFrom>
              <a:clrTo>
                <a:srgbClr val="FCFCFC">
                  <a:alpha val="0"/>
                </a:srgbClr>
              </a:clrTo>
            </a:clrChange>
          </a:blip>
          <a:stretch>
            <a:fillRect/>
          </a:stretch>
        </p:blipFill>
        <p:spPr>
          <a:xfrm>
            <a:off x="5383306" y="1629691"/>
            <a:ext cx="2676525" cy="323850"/>
          </a:xfrm>
          <a:prstGeom prst="rect">
            <a:avLst/>
          </a:prstGeom>
        </p:spPr>
      </p:pic>
    </p:spTree>
    <p:extLst>
      <p:ext uri="{BB962C8B-B14F-4D97-AF65-F5344CB8AC3E}">
        <p14:creationId xmlns:p14="http://schemas.microsoft.com/office/powerpoint/2010/main" val="416273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15</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95598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Assignment 5</a:t>
            </a:r>
          </a:p>
        </p:txBody>
      </p:sp>
      <p:sp>
        <p:nvSpPr>
          <p:cNvPr id="3" name="TextBox 2">
            <a:extLst>
              <a:ext uri="{FF2B5EF4-FFF2-40B4-BE49-F238E27FC236}">
                <a16:creationId xmlns:a16="http://schemas.microsoft.com/office/drawing/2014/main" id="{30B75530-70BA-147D-1E3F-0C30609C89EC}"/>
              </a:ext>
            </a:extLst>
          </p:cNvPr>
          <p:cNvSpPr txBox="1"/>
          <p:nvPr/>
        </p:nvSpPr>
        <p:spPr>
          <a:xfrm>
            <a:off x="685800" y="1171369"/>
            <a:ext cx="10668000" cy="646331"/>
          </a:xfrm>
          <a:prstGeom prst="rect">
            <a:avLst/>
          </a:prstGeom>
          <a:noFill/>
        </p:spPr>
        <p:txBody>
          <a:bodyPr wrap="square" rtlCol="0">
            <a:spAutoFit/>
          </a:bodyPr>
          <a:lstStyle/>
          <a:p>
            <a:pPr marL="342900" indent="-342900" algn="just">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Write a function </a:t>
            </a:r>
            <a:r>
              <a:rPr lang="en-US" dirty="0" err="1">
                <a:solidFill>
                  <a:schemeClr val="tx1">
                    <a:lumMod val="85000"/>
                    <a:lumOff val="15000"/>
                  </a:schemeClr>
                </a:solidFill>
                <a:latin typeface="Consolas" panose="020B0609020204030204" pitchFamily="49" charset="0"/>
                <a:cs typeface="Times New Roman" panose="02020603050405020304" pitchFamily="18" charset="0"/>
              </a:rPr>
              <a:t>my_sum</a:t>
            </a:r>
            <a:r>
              <a:rPr lang="en-US" dirty="0">
                <a:solidFill>
                  <a:schemeClr val="tx1">
                    <a:lumMod val="85000"/>
                    <a:lumOff val="15000"/>
                  </a:schemeClr>
                </a:solidFill>
                <a:latin typeface="Consolas" panose="020B0609020204030204" pitchFamily="49" charset="0"/>
                <a:cs typeface="Times New Roman" panose="02020603050405020304" pitchFamily="18" charset="0"/>
              </a:rPr>
              <a:t>(</a:t>
            </a:r>
            <a:r>
              <a:rPr lang="en-US" dirty="0" err="1">
                <a:solidFill>
                  <a:schemeClr val="tx1">
                    <a:lumMod val="85000"/>
                    <a:lumOff val="15000"/>
                  </a:schemeClr>
                </a:solidFill>
                <a:latin typeface="Consolas" panose="020B0609020204030204" pitchFamily="49" charset="0"/>
                <a:cs typeface="Times New Roman" panose="02020603050405020304" pitchFamily="18" charset="0"/>
              </a:rPr>
              <a:t>lst</a:t>
            </a:r>
            <a:r>
              <a:rPr lang="en-US" dirty="0">
                <a:solidFill>
                  <a:schemeClr val="tx1">
                    <a:lumMod val="85000"/>
                    <a:lumOff val="15000"/>
                  </a:schemeClr>
                </a:solidFill>
                <a:latin typeface="Consolas" panose="020B0609020204030204" pitchFamily="49" charset="0"/>
                <a:cs typeface="Times New Roman" panose="02020603050405020304" pitchFamily="18" charset="0"/>
              </a:rPr>
              <a: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where </a:t>
            </a:r>
            <a:r>
              <a:rPr lang="en-US" dirty="0" err="1">
                <a:solidFill>
                  <a:schemeClr val="tx1">
                    <a:lumMod val="85000"/>
                    <a:lumOff val="15000"/>
                  </a:schemeClr>
                </a:solidFill>
                <a:latin typeface="Consolas" panose="020B0609020204030204" pitchFamily="49" charset="0"/>
                <a:cs typeface="Times New Roman" panose="02020603050405020304" pitchFamily="18" charset="0"/>
              </a:rPr>
              <a:t>lst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a list, and the output is the sum of all the elements of </a:t>
            </a:r>
            <a:r>
              <a:rPr lang="en-US" dirty="0" err="1">
                <a:solidFill>
                  <a:schemeClr val="tx1">
                    <a:lumMod val="85000"/>
                    <a:lumOff val="15000"/>
                  </a:schemeClr>
                </a:solidFill>
                <a:latin typeface="Consolas" panose="020B0609020204030204" pitchFamily="49" charset="0"/>
                <a:cs typeface="Times New Roman" panose="02020603050405020304" pitchFamily="18" charset="0"/>
              </a:rPr>
              <a:t>lst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Use recursion to solve the problem, but do not use Python’s function sum.</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F69930-91EE-2EB6-0DFC-B73F935F8360}"/>
                  </a:ext>
                </a:extLst>
              </p:cNvPr>
              <p:cNvSpPr txBox="1"/>
              <p:nvPr/>
            </p:nvSpPr>
            <p:spPr>
              <a:xfrm>
                <a:off x="583496" y="2347476"/>
                <a:ext cx="10668000" cy="1530612"/>
              </a:xfrm>
              <a:prstGeom prst="rect">
                <a:avLst/>
              </a:prstGeom>
              <a:noFill/>
            </p:spPr>
            <p:txBody>
              <a:bodyPr wrap="square" rtlCol="0">
                <a:spAutoFit/>
              </a:bodyPr>
              <a:lstStyle/>
              <a:p>
                <a:pPr marL="342900" indent="-342900" algn="just">
                  <a:buFont typeface="+mj-lt"/>
                  <a:buAutoNum type="arabicPeriod" startAt="2"/>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Write a function </a:t>
                </a:r>
                <a:r>
                  <a:rPr lang="en-US" dirty="0">
                    <a:solidFill>
                      <a:schemeClr val="tx1">
                        <a:lumMod val="85000"/>
                        <a:lumOff val="15000"/>
                      </a:schemeClr>
                    </a:solidFill>
                    <a:latin typeface="Consolas" panose="020B0609020204030204" pitchFamily="49" charset="0"/>
                    <a:cs typeface="Times New Roman" panose="02020603050405020304" pitchFamily="18" charset="0"/>
                  </a:rPr>
                  <a:t>my_chebyshev_poly1(</a:t>
                </a:r>
                <a:r>
                  <a:rPr lang="en-US" dirty="0" err="1">
                    <a:solidFill>
                      <a:schemeClr val="tx1">
                        <a:lumMod val="85000"/>
                        <a:lumOff val="15000"/>
                      </a:schemeClr>
                    </a:solidFill>
                    <a:latin typeface="Consolas" panose="020B0609020204030204" pitchFamily="49" charset="0"/>
                    <a:cs typeface="Times New Roman" panose="02020603050405020304" pitchFamily="18" charset="0"/>
                  </a:rPr>
                  <a:t>n,x</a:t>
                </a:r>
                <a:r>
                  <a:rPr lang="en-US" dirty="0">
                    <a:solidFill>
                      <a:schemeClr val="tx1">
                        <a:lumMod val="85000"/>
                        <a:lumOff val="15000"/>
                      </a:schemeClr>
                    </a:solidFill>
                    <a:latin typeface="Consolas" panose="020B0609020204030204" pitchFamily="49" charset="0"/>
                    <a:cs typeface="Times New Roman" panose="02020603050405020304" pitchFamily="18" charset="0"/>
                  </a:rPr>
                  <a: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where the output </a:t>
                </a:r>
                <a:r>
                  <a:rPr lang="en-US" dirty="0">
                    <a:solidFill>
                      <a:schemeClr val="tx1">
                        <a:lumMod val="85000"/>
                        <a:lumOff val="15000"/>
                      </a:schemeClr>
                    </a:solidFill>
                    <a:latin typeface="Consolas" panose="020B0609020204030204" pitchFamily="49" charset="0"/>
                    <a:cs typeface="Times New Roman" panose="02020603050405020304" pitchFamily="18" charset="0"/>
                  </a:rPr>
                  <a:t>y</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the </a:t>
                </a:r>
                <a14:m>
                  <m:oMath xmlns:m="http://schemas.openxmlformats.org/officeDocument/2006/math">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𝑛</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th Chebyshev polynomial of the first kind evaluated at </a:t>
                </a:r>
                <a:r>
                  <a:rPr lang="en-US" dirty="0">
                    <a:solidFill>
                      <a:schemeClr val="tx1">
                        <a:lumMod val="85000"/>
                        <a:lumOff val="15000"/>
                      </a:schemeClr>
                    </a:solidFill>
                    <a:latin typeface="Consolas" panose="020B0609020204030204" pitchFamily="49" charset="0"/>
                    <a:cs typeface="Times New Roman" panose="02020603050405020304" pitchFamily="18" charset="0"/>
                  </a:rPr>
                  <a:t>x </a:t>
                </a:r>
                <a14:m>
                  <m:oMath xmlns:m="http://schemas.openxmlformats.org/officeDocument/2006/math">
                    <m:sSub>
                      <m:sSubPr>
                        <m:ctrlPr>
                          <a:rPr lang="en-US" i="1" smtClean="0">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𝑇</m:t>
                        </m:r>
                      </m:e>
                      <m:sub>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𝑛</m:t>
                        </m:r>
                      </m:sub>
                    </m:sSub>
                    <m:d>
                      <m:dPr>
                        <m:ctrl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𝑥</m:t>
                        </m:r>
                      </m:e>
                    </m:d>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d>
                      <m:dPr>
                        <m:begChr m:val="{"/>
                        <m:endChr m:val=""/>
                        <m:ctrl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ctrlPr>
                      </m:dPr>
                      <m:e>
                        <m:m>
                          <m:mPr>
                            <m:mcs>
                              <m:mc>
                                <m:mcPr>
                                  <m:count m:val="2"/>
                                  <m:mcJc m:val="center"/>
                                </m:mcPr>
                              </m:mc>
                            </m:mcs>
                            <m:ctrl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ctrlPr>
                          </m:mPr>
                          <m:mr>
                            <m:e>
                              <m:r>
                                <m:rPr>
                                  <m:brk m:alnAt="7"/>
                                </m:r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e>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𝑛</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=0</m:t>
                              </m:r>
                            </m:e>
                          </m:mr>
                          <m:m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𝑥</m:t>
                              </m:r>
                            </m:e>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𝑛</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e>
                          </m:mr>
                          <m:m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2</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𝑥</m:t>
                              </m:r>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𝑇</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𝑛</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sub>
                              </m:sSub>
                              <m:d>
                                <m:dPr>
                                  <m:ctrl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𝑥</m:t>
                                  </m:r>
                                </m:e>
                              </m:d>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𝑇</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𝑛</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−2</m:t>
                                  </m:r>
                                </m:sub>
                              </m:sSub>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𝑥</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e>
                            <m:e>
                              <m:r>
                                <m:rPr>
                                  <m:sty m:val="p"/>
                                </m:rPr>
                                <a:rPr lang="en-US" b="0" i="0" smtClean="0">
                                  <a:solidFill>
                                    <a:schemeClr val="tx1">
                                      <a:lumMod val="85000"/>
                                      <a:lumOff val="15000"/>
                                    </a:schemeClr>
                                  </a:solidFill>
                                  <a:latin typeface="Cambria Math" panose="02040503050406030204" pitchFamily="18" charset="0"/>
                                  <a:cs typeface="Times New Roman" panose="02020603050405020304" pitchFamily="18" charset="0"/>
                                </a:rPr>
                                <m:t>otherwise</m:t>
                              </m:r>
                            </m:e>
                          </m:mr>
                        </m:m>
                      </m:e>
                    </m:d>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Be sure your function can take list inputs for </a:t>
                </a:r>
                <a:r>
                  <a:rPr lang="en-US" dirty="0">
                    <a:solidFill>
                      <a:schemeClr val="tx1">
                        <a:lumMod val="85000"/>
                        <a:lumOff val="15000"/>
                      </a:schemeClr>
                    </a:solidFill>
                    <a:latin typeface="Consolas" panose="020B0609020204030204" pitchFamily="49" charset="0"/>
                    <a:cs typeface="Times New Roman" panose="02020603050405020304" pitchFamily="18" charset="0"/>
                  </a:rPr>
                  <a:t>x</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You may assume that </a:t>
                </a:r>
                <a:r>
                  <a:rPr lang="en-US" dirty="0">
                    <a:solidFill>
                      <a:schemeClr val="tx1">
                        <a:lumMod val="85000"/>
                        <a:lumOff val="15000"/>
                      </a:schemeClr>
                    </a:solidFill>
                    <a:latin typeface="Consolas" panose="020B0609020204030204" pitchFamily="49" charset="0"/>
                    <a:cs typeface="Times New Roman" panose="02020603050405020304" pitchFamily="18" charset="0"/>
                  </a:rPr>
                  <a:t>x</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a list. The output variable, </a:t>
                </a:r>
                <a:r>
                  <a:rPr lang="en-US" dirty="0">
                    <a:solidFill>
                      <a:schemeClr val="tx1">
                        <a:lumMod val="85000"/>
                        <a:lumOff val="15000"/>
                      </a:schemeClr>
                    </a:solidFill>
                    <a:latin typeface="Consolas" panose="020B0609020204030204" pitchFamily="49" charset="0"/>
                    <a:cs typeface="Times New Roman" panose="02020603050405020304" pitchFamily="18" charset="0"/>
                  </a:rPr>
                  <a:t>y</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must be a list also</a:t>
                </a:r>
                <a:endPar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2CF69930-91EE-2EB6-0DFC-B73F935F8360}"/>
                  </a:ext>
                </a:extLst>
              </p:cNvPr>
              <p:cNvSpPr txBox="1">
                <a:spLocks noRot="1" noChangeAspect="1" noMove="1" noResize="1" noEditPoints="1" noAdjustHandles="1" noChangeArrowheads="1" noChangeShapeType="1" noTextEdit="1"/>
              </p:cNvSpPr>
              <p:nvPr/>
            </p:nvSpPr>
            <p:spPr>
              <a:xfrm>
                <a:off x="583496" y="2347476"/>
                <a:ext cx="10668000" cy="1530612"/>
              </a:xfrm>
              <a:prstGeom prst="rect">
                <a:avLst/>
              </a:prstGeom>
              <a:blipFill>
                <a:blip r:embed="rId3"/>
                <a:stretch>
                  <a:fillRect l="-400" t="-1992" r="-457" b="-5578"/>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8A3370A-FDC7-1F4A-C0A8-7862943F3A4A}"/>
              </a:ext>
            </a:extLst>
          </p:cNvPr>
          <p:cNvSpPr txBox="1"/>
          <p:nvPr/>
        </p:nvSpPr>
        <p:spPr>
          <a:xfrm>
            <a:off x="940504" y="4037370"/>
            <a:ext cx="11609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Case</a:t>
            </a:r>
            <a:endParaRPr lang="en-US" dirty="0">
              <a:latin typeface="Consolas" panose="020B0609020204030204" pitchFamily="49" charset="0"/>
              <a:cs typeface="Times New Roman" panose="02020603050405020304" pitchFamily="18" charset="0"/>
            </a:endParaRPr>
          </a:p>
        </p:txBody>
      </p:sp>
      <p:pic>
        <p:nvPicPr>
          <p:cNvPr id="9" name="Picture 8">
            <a:extLst>
              <a:ext uri="{FF2B5EF4-FFF2-40B4-BE49-F238E27FC236}">
                <a16:creationId xmlns:a16="http://schemas.microsoft.com/office/drawing/2014/main" id="{0315C18F-7745-8DAB-9B3A-4BFCFDC6501D}"/>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940504" y="4479688"/>
            <a:ext cx="2028825" cy="276225"/>
          </a:xfrm>
          <a:prstGeom prst="rect">
            <a:avLst/>
          </a:prstGeom>
        </p:spPr>
      </p:pic>
      <p:pic>
        <p:nvPicPr>
          <p:cNvPr id="11" name="Picture 10">
            <a:extLst>
              <a:ext uri="{FF2B5EF4-FFF2-40B4-BE49-F238E27FC236}">
                <a16:creationId xmlns:a16="http://schemas.microsoft.com/office/drawing/2014/main" id="{0AEC0013-E306-DCB9-E738-9AFF740A6381}"/>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940504" y="4853522"/>
            <a:ext cx="2628900" cy="590550"/>
          </a:xfrm>
          <a:prstGeom prst="rect">
            <a:avLst/>
          </a:prstGeom>
        </p:spPr>
      </p:pic>
      <p:pic>
        <p:nvPicPr>
          <p:cNvPr id="13" name="Picture 12">
            <a:extLst>
              <a:ext uri="{FF2B5EF4-FFF2-40B4-BE49-F238E27FC236}">
                <a16:creationId xmlns:a16="http://schemas.microsoft.com/office/drawing/2014/main" id="{19412596-C716-9734-FEDF-6E0D0844D315}"/>
              </a:ext>
            </a:extLst>
          </p:cNvPr>
          <p:cNvPicPr>
            <a:picLocks noChangeAspect="1"/>
          </p:cNvPicPr>
          <p:nvPr/>
        </p:nvPicPr>
        <p:blipFill>
          <a:blip r:embed="rId6">
            <a:clrChange>
              <a:clrFrom>
                <a:srgbClr val="F7F7F7"/>
              </a:clrFrom>
              <a:clrTo>
                <a:srgbClr val="F7F7F7">
                  <a:alpha val="0"/>
                </a:srgbClr>
              </a:clrTo>
            </a:clrChange>
          </a:blip>
          <a:stretch>
            <a:fillRect/>
          </a:stretch>
        </p:blipFill>
        <p:spPr>
          <a:xfrm>
            <a:off x="940504" y="5498925"/>
            <a:ext cx="3314700" cy="533400"/>
          </a:xfrm>
          <a:prstGeom prst="rect">
            <a:avLst/>
          </a:prstGeom>
        </p:spPr>
      </p:pic>
    </p:spTree>
    <p:extLst>
      <p:ext uri="{BB962C8B-B14F-4D97-AF65-F5344CB8AC3E}">
        <p14:creationId xmlns:p14="http://schemas.microsoft.com/office/powerpoint/2010/main" val="152836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16</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95598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Assignment 5</a:t>
            </a:r>
          </a:p>
        </p:txBody>
      </p:sp>
      <p:sp>
        <p:nvSpPr>
          <p:cNvPr id="3" name="TextBox 2">
            <a:extLst>
              <a:ext uri="{FF2B5EF4-FFF2-40B4-BE49-F238E27FC236}">
                <a16:creationId xmlns:a16="http://schemas.microsoft.com/office/drawing/2014/main" id="{30B75530-70BA-147D-1E3F-0C30609C89EC}"/>
              </a:ext>
            </a:extLst>
          </p:cNvPr>
          <p:cNvSpPr txBox="1"/>
          <p:nvPr/>
        </p:nvSpPr>
        <p:spPr>
          <a:xfrm>
            <a:off x="685800" y="1171369"/>
            <a:ext cx="10668000" cy="2031325"/>
          </a:xfrm>
          <a:prstGeom prst="rect">
            <a:avLst/>
          </a:prstGeom>
          <a:noFill/>
        </p:spPr>
        <p:txBody>
          <a:bodyPr wrap="square" rtlCol="0">
            <a:spAutoFit/>
          </a:bodyPr>
          <a:lstStyle/>
          <a:p>
            <a:pPr marL="342900" indent="-342900" algn="just">
              <a:buFont typeface="+mj-lt"/>
              <a:buAutoNum type="arabicPeriod" startAt="3"/>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purchases paid in cash, the seller must return money that was overpaid. This is commonly referred to as “giving change.” The bills and coins required to properly give change can be defined by a recursive relationship. The denominations of US currency, in dollars, is 100, 50, 20, 10, 5, 1, 0.25, 0.10, 0.05, and 0.01. For this problem we will ignore the 2-dollar bill, which is not in common circulation. Use recursion to program a function </a:t>
            </a:r>
            <a:r>
              <a:rPr lang="en-US" dirty="0" err="1">
                <a:solidFill>
                  <a:schemeClr val="tx1">
                    <a:lumMod val="85000"/>
                    <a:lumOff val="15000"/>
                  </a:schemeClr>
                </a:solidFill>
                <a:latin typeface="Consolas" panose="020B0609020204030204" pitchFamily="49" charset="0"/>
                <a:cs typeface="Times New Roman" panose="02020603050405020304" pitchFamily="18" charset="0"/>
              </a:rPr>
              <a:t>my_change</a:t>
            </a:r>
            <a:r>
              <a:rPr lang="en-US" dirty="0">
                <a:solidFill>
                  <a:schemeClr val="tx1">
                    <a:lumMod val="85000"/>
                    <a:lumOff val="15000"/>
                  </a:schemeClr>
                </a:solidFill>
                <a:latin typeface="Consolas" panose="020B0609020204030204" pitchFamily="49" charset="0"/>
                <a:cs typeface="Times New Roman" panose="02020603050405020304" pitchFamily="18" charset="0"/>
              </a:rPr>
              <a:t>(cost, paid)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where </a:t>
            </a:r>
            <a:r>
              <a:rPr lang="en-US" dirty="0">
                <a:solidFill>
                  <a:schemeClr val="tx1">
                    <a:lumMod val="85000"/>
                    <a:lumOff val="15000"/>
                  </a:schemeClr>
                </a:solidFill>
                <a:latin typeface="Consolas" panose="020B0609020204030204" pitchFamily="49" charset="0"/>
                <a:cs typeface="Times New Roman" panose="02020603050405020304" pitchFamily="18" charset="0"/>
              </a:rPr>
              <a:t>cost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the cost of the item, </a:t>
            </a:r>
            <a:r>
              <a:rPr lang="en-US" dirty="0">
                <a:solidFill>
                  <a:schemeClr val="tx1">
                    <a:lumMod val="85000"/>
                    <a:lumOff val="15000"/>
                  </a:schemeClr>
                </a:solidFill>
                <a:latin typeface="Consolas" panose="020B0609020204030204" pitchFamily="49" charset="0"/>
                <a:cs typeface="Times New Roman" panose="02020603050405020304" pitchFamily="18" charset="0"/>
              </a:rPr>
              <a:t>paid</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the amount paid, and the output </a:t>
            </a:r>
            <a:r>
              <a:rPr lang="en-US" dirty="0">
                <a:solidFill>
                  <a:schemeClr val="tx1">
                    <a:lumMod val="85000"/>
                    <a:lumOff val="15000"/>
                  </a:schemeClr>
                </a:solidFill>
                <a:latin typeface="Consolas" panose="020B0609020204030204" pitchFamily="49" charset="0"/>
                <a:cs typeface="Times New Roman" panose="02020603050405020304" pitchFamily="18" charset="0"/>
              </a:rPr>
              <a:t>change</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a list of bills and coins that should be returned. You may assume that </a:t>
            </a:r>
            <a:r>
              <a:rPr lang="en-US" dirty="0">
                <a:solidFill>
                  <a:schemeClr val="tx1">
                    <a:lumMod val="85000"/>
                    <a:lumOff val="15000"/>
                  </a:schemeClr>
                </a:solidFill>
                <a:latin typeface="Consolas" panose="020B0609020204030204" pitchFamily="49" charset="0"/>
                <a:cs typeface="Times New Roman" panose="02020603050405020304" pitchFamily="18" charset="0"/>
              </a:rPr>
              <a:t>cost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and </a:t>
            </a:r>
            <a:r>
              <a:rPr lang="en-US" dirty="0">
                <a:solidFill>
                  <a:schemeClr val="tx1">
                    <a:lumMod val="85000"/>
                    <a:lumOff val="15000"/>
                  </a:schemeClr>
                </a:solidFill>
                <a:latin typeface="Consolas" panose="020B0609020204030204" pitchFamily="49" charset="0"/>
                <a:cs typeface="Times New Roman" panose="02020603050405020304" pitchFamily="18" charset="0"/>
              </a:rPr>
              <a:t>paid</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are scalars, and that </a:t>
            </a:r>
            <a:r>
              <a:rPr lang="en-US" dirty="0">
                <a:solidFill>
                  <a:schemeClr val="tx1">
                    <a:lumMod val="85000"/>
                    <a:lumOff val="15000"/>
                  </a:schemeClr>
                </a:solidFill>
                <a:latin typeface="Consolas" panose="020B0609020204030204" pitchFamily="49" charset="0"/>
                <a:cs typeface="Times New Roman" panose="02020603050405020304" pitchFamily="18" charset="0"/>
              </a:rPr>
              <a:t>paid</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&gt;= </a:t>
            </a:r>
            <a:r>
              <a:rPr lang="en-US" dirty="0">
                <a:solidFill>
                  <a:schemeClr val="tx1">
                    <a:lumMod val="85000"/>
                    <a:lumOff val="15000"/>
                  </a:schemeClr>
                </a:solidFill>
                <a:latin typeface="Consolas" panose="020B0609020204030204" pitchFamily="49" charset="0"/>
                <a:cs typeface="Times New Roman" panose="02020603050405020304" pitchFamily="18" charset="0"/>
              </a:rPr>
              <a:t>cost</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The output variable, change, must be a list as shown in the test case.</a:t>
            </a:r>
          </a:p>
        </p:txBody>
      </p:sp>
      <p:sp>
        <p:nvSpPr>
          <p:cNvPr id="9" name="TextBox 8">
            <a:extLst>
              <a:ext uri="{FF2B5EF4-FFF2-40B4-BE49-F238E27FC236}">
                <a16:creationId xmlns:a16="http://schemas.microsoft.com/office/drawing/2014/main" id="{D6C9D8E1-B532-1269-D453-2BFDBA9D108A}"/>
              </a:ext>
            </a:extLst>
          </p:cNvPr>
          <p:cNvSpPr txBox="1"/>
          <p:nvPr/>
        </p:nvSpPr>
        <p:spPr>
          <a:xfrm>
            <a:off x="1021186" y="3275943"/>
            <a:ext cx="11609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Case</a:t>
            </a:r>
            <a:endParaRPr lang="en-US" dirty="0">
              <a:latin typeface="Consolas" panose="020B0609020204030204" pitchFamily="49" charset="0"/>
              <a:cs typeface="Times New Roman" panose="02020603050405020304" pitchFamily="18" charset="0"/>
            </a:endParaRPr>
          </a:p>
        </p:txBody>
      </p:sp>
      <p:pic>
        <p:nvPicPr>
          <p:cNvPr id="12" name="Picture 11">
            <a:extLst>
              <a:ext uri="{FF2B5EF4-FFF2-40B4-BE49-F238E27FC236}">
                <a16:creationId xmlns:a16="http://schemas.microsoft.com/office/drawing/2014/main" id="{163B52EA-0E52-00E5-2D42-C74514616EA9}"/>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1114144" y="3766024"/>
            <a:ext cx="7077075" cy="590550"/>
          </a:xfrm>
          <a:prstGeom prst="rect">
            <a:avLst/>
          </a:prstGeom>
        </p:spPr>
      </p:pic>
    </p:spTree>
    <p:extLst>
      <p:ext uri="{BB962C8B-B14F-4D97-AF65-F5344CB8AC3E}">
        <p14:creationId xmlns:p14="http://schemas.microsoft.com/office/powerpoint/2010/main" val="55670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17</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95598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Assignment 5</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0B75530-70BA-147D-1E3F-0C30609C89EC}"/>
                  </a:ext>
                </a:extLst>
              </p:cNvPr>
              <p:cNvSpPr txBox="1"/>
              <p:nvPr/>
            </p:nvSpPr>
            <p:spPr>
              <a:xfrm>
                <a:off x="685800" y="1171369"/>
                <a:ext cx="10668000" cy="1477328"/>
              </a:xfrm>
              <a:prstGeom prst="rect">
                <a:avLst/>
              </a:prstGeom>
              <a:noFill/>
            </p:spPr>
            <p:txBody>
              <a:bodyPr wrap="square" rtlCol="0">
                <a:spAutoFit/>
              </a:bodyPr>
              <a:lstStyle/>
              <a:p>
                <a:pPr marL="342900" indent="-342900" algn="just">
                  <a:buFont typeface="+mj-lt"/>
                  <a:buAutoNum type="arabicPeriod" startAt="4"/>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i="1" smtClean="0">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𝑚</m:t>
                        </m:r>
                      </m:sub>
                    </m:sSub>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represent the </a:t>
                </a:r>
                <a14:m>
                  <m:oMath xmlns:m="http://schemas.openxmlformats.org/officeDocument/2006/math">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𝑚</m:t>
                    </m:r>
                  </m:oMath>
                </a14:m>
                <a:r>
                  <a:rPr lang="en-US" dirty="0" err="1">
                    <a:solidFill>
                      <a:schemeClr val="tx1">
                        <a:lumMod val="85000"/>
                        <a:lumOff val="15000"/>
                      </a:schemeClr>
                    </a:solidFill>
                    <a:latin typeface="Times New Roman" panose="02020603050405020304" pitchFamily="18" charset="0"/>
                    <a:cs typeface="Times New Roman" panose="02020603050405020304" pitchFamily="18" charset="0"/>
                  </a:rPr>
                  <a:t>th</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row of Pascal’s triangle, and </a:t>
                </a:r>
                <a14:m>
                  <m:oMath xmlns:m="http://schemas.openxmlformats.org/officeDocument/2006/math">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sub>
                    </m:sSub>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𝑛</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be the </a:t>
                </a:r>
                <a14:m>
                  <m:oMath xmlns:m="http://schemas.openxmlformats.org/officeDocument/2006/math">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𝑛</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th element of the row. By definition, </a:t>
                </a:r>
                <a14:m>
                  <m:oMath xmlns:m="http://schemas.openxmlformats.org/officeDocument/2006/math">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sub>
                    </m:sSub>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has </a:t>
                </a:r>
                <a14:m>
                  <m:oMath xmlns:m="http://schemas.openxmlformats.org/officeDocument/2006/math">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𝑚</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elements, and </a:t>
                </a:r>
                <a14:m>
                  <m:oMath xmlns:m="http://schemas.openxmlformats.org/officeDocument/2006/math">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sub>
                    </m:sSub>
                    <m:d>
                      <m:dPr>
                        <m:ctrl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e>
                    </m:d>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sub>
                    </m:sSub>
                    <m:d>
                      <m:dPr>
                        <m:ctrlPr>
                          <a:rPr lang="en-US" b="0" i="1" smtClean="0">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𝑚</m:t>
                        </m:r>
                      </m:e>
                    </m:d>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The remaining elements are computed by the following recursive relationship: </a:t>
                </a:r>
                <a14:m>
                  <m:oMath xmlns:m="http://schemas.openxmlformats.org/officeDocument/2006/math">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sub>
                    </m:sSub>
                    <m:d>
                      <m:d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𝑖</m:t>
                        </m:r>
                      </m:e>
                    </m:d>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sub>
                    </m:sSub>
                    <m:d>
                      <m:d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𝑖</m:t>
                        </m:r>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−1</m:t>
                        </m:r>
                      </m:e>
                    </m:d>
                    <m:r>
                      <a:rPr lang="en-US" b="0" i="1" smtClean="0">
                        <a:solidFill>
                          <a:schemeClr val="tx1">
                            <a:lumMod val="85000"/>
                            <a:lumOff val="15000"/>
                          </a:schemeClr>
                        </a:solidFill>
                        <a:latin typeface="Cambria Math" panose="02040503050406030204" pitchFamily="18" charset="0"/>
                        <a:cs typeface="Times New Roman" panose="02020603050405020304" pitchFamily="18" charset="0"/>
                      </a:rPr>
                      <m:t>+</m:t>
                    </m:r>
                    <m:sSub>
                      <m:sSub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sSubPr>
                      <m:e>
                        <m:r>
                          <a:rPr lang="en-US" i="1">
                            <a:solidFill>
                              <a:schemeClr val="tx1">
                                <a:lumMod val="85000"/>
                                <a:lumOff val="15000"/>
                              </a:schemeClr>
                            </a:solidFill>
                            <a:latin typeface="Cambria Math" panose="02040503050406030204" pitchFamily="18" charset="0"/>
                            <a:cs typeface="Times New Roman" panose="02020603050405020304" pitchFamily="18" charset="0"/>
                          </a:rPr>
                          <m:t>𝑅</m:t>
                        </m:r>
                      </m:e>
                      <m:sub>
                        <m:r>
                          <a:rPr lang="en-US" i="1">
                            <a:solidFill>
                              <a:schemeClr val="tx1">
                                <a:lumMod val="85000"/>
                                <a:lumOff val="15000"/>
                              </a:schemeClr>
                            </a:solidFill>
                            <a:latin typeface="Cambria Math" panose="02040503050406030204" pitchFamily="18" charset="0"/>
                            <a:cs typeface="Times New Roman" panose="02020603050405020304" pitchFamily="18" charset="0"/>
                          </a:rPr>
                          <m:t>𝑚</m:t>
                        </m:r>
                        <m:r>
                          <a:rPr lang="en-US" i="1">
                            <a:solidFill>
                              <a:schemeClr val="tx1">
                                <a:lumMod val="85000"/>
                                <a:lumOff val="15000"/>
                              </a:schemeClr>
                            </a:solidFill>
                            <a:latin typeface="Cambria Math" panose="02040503050406030204" pitchFamily="18" charset="0"/>
                            <a:cs typeface="Times New Roman" panose="02020603050405020304" pitchFamily="18" charset="0"/>
                          </a:rPr>
                          <m:t>−1</m:t>
                        </m:r>
                      </m:sub>
                    </m:sSub>
                    <m:d>
                      <m:dPr>
                        <m:ctrlPr>
                          <a:rPr lang="en-US" i="1">
                            <a:solidFill>
                              <a:schemeClr val="tx1">
                                <a:lumMod val="85000"/>
                                <a:lumOff val="15000"/>
                              </a:schemeClr>
                            </a:solidFill>
                            <a:latin typeface="Cambria Math" panose="02040503050406030204" pitchFamily="18" charset="0"/>
                            <a:cs typeface="Times New Roman" panose="02020603050405020304" pitchFamily="18" charset="0"/>
                          </a:rPr>
                        </m:ctrlPr>
                      </m:dPr>
                      <m:e>
                        <m:r>
                          <a:rPr lang="en-US" i="1">
                            <a:solidFill>
                              <a:schemeClr val="tx1">
                                <a:lumMod val="85000"/>
                                <a:lumOff val="15000"/>
                              </a:schemeClr>
                            </a:solidFill>
                            <a:latin typeface="Cambria Math" panose="02040503050406030204" pitchFamily="18" charset="0"/>
                            <a:cs typeface="Times New Roman" panose="02020603050405020304" pitchFamily="18" charset="0"/>
                          </a:rPr>
                          <m:t>𝑖</m:t>
                        </m:r>
                      </m:e>
                    </m:d>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for </a:t>
                </a:r>
                <a14:m>
                  <m:oMath xmlns:m="http://schemas.openxmlformats.org/officeDocument/2006/math">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𝑖</m:t>
                    </m:r>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=2,…,</m:t>
                    </m:r>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𝑚</m:t>
                    </m:r>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−1</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The first few rows of Pascal’s triangle are depicted in the following figure. You may assume that </a:t>
                </a:r>
                <a14:m>
                  <m:oMath xmlns:m="http://schemas.openxmlformats.org/officeDocument/2006/math">
                    <m:r>
                      <a:rPr lang="en-US" i="1" dirty="0" smtClean="0">
                        <a:solidFill>
                          <a:schemeClr val="tx1">
                            <a:lumMod val="85000"/>
                            <a:lumOff val="15000"/>
                          </a:schemeClr>
                        </a:solidFill>
                        <a:latin typeface="Cambria Math" panose="02040503050406030204" pitchFamily="18" charset="0"/>
                        <a:cs typeface="Times New Roman" panose="02020603050405020304" pitchFamily="18" charset="0"/>
                      </a:rPr>
                      <m:t>𝑚</m:t>
                    </m:r>
                  </m:oMath>
                </a14:m>
                <a:r>
                  <a:rPr lang="en-US" dirty="0">
                    <a:solidFill>
                      <a:schemeClr val="tx1">
                        <a:lumMod val="85000"/>
                        <a:lumOff val="15000"/>
                      </a:schemeClr>
                    </a:solidFill>
                    <a:latin typeface="Times New Roman" panose="02020603050405020304" pitchFamily="18" charset="0"/>
                    <a:cs typeface="Times New Roman" panose="02020603050405020304" pitchFamily="18" charset="0"/>
                  </a:rPr>
                  <a:t> is a strictly positive integer. Program a function </a:t>
                </a:r>
                <a:r>
                  <a:rPr lang="en-US" dirty="0" err="1">
                    <a:solidFill>
                      <a:schemeClr val="tx1">
                        <a:lumMod val="85000"/>
                        <a:lumOff val="15000"/>
                      </a:schemeClr>
                    </a:solidFill>
                    <a:latin typeface="Consolas" panose="020B0609020204030204" pitchFamily="49" charset="0"/>
                    <a:cs typeface="Times New Roman" panose="02020603050405020304" pitchFamily="18" charset="0"/>
                  </a:rPr>
                  <a:t>my_Pascal_Triangle</a:t>
                </a:r>
                <a:r>
                  <a:rPr lang="en-US" dirty="0">
                    <a:solidFill>
                      <a:schemeClr val="tx1">
                        <a:lumMod val="85000"/>
                        <a:lumOff val="15000"/>
                      </a:schemeClr>
                    </a:solidFill>
                    <a:latin typeface="Consolas" panose="020B0609020204030204" pitchFamily="49" charset="0"/>
                    <a:cs typeface="Times New Roman" panose="02020603050405020304" pitchFamily="18" charset="0"/>
                  </a:rPr>
                  <a:t>(m)</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which prints Pascal’s triangle with </a:t>
                </a:r>
                <a:r>
                  <a:rPr lang="en-US" dirty="0">
                    <a:solidFill>
                      <a:schemeClr val="tx1">
                        <a:lumMod val="85000"/>
                        <a:lumOff val="15000"/>
                      </a:schemeClr>
                    </a:solidFill>
                    <a:latin typeface="Consolas" panose="020B0609020204030204" pitchFamily="49" charset="0"/>
                    <a:cs typeface="Times New Roman" panose="02020603050405020304" pitchFamily="18" charset="0"/>
                  </a:rPr>
                  <a:t>m</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rows as the output.</a:t>
                </a:r>
              </a:p>
            </p:txBody>
          </p:sp>
        </mc:Choice>
        <mc:Fallback xmlns="">
          <p:sp>
            <p:nvSpPr>
              <p:cNvPr id="3" name="TextBox 2">
                <a:extLst>
                  <a:ext uri="{FF2B5EF4-FFF2-40B4-BE49-F238E27FC236}">
                    <a16:creationId xmlns:a16="http://schemas.microsoft.com/office/drawing/2014/main" id="{30B75530-70BA-147D-1E3F-0C30609C89EC}"/>
                  </a:ext>
                </a:extLst>
              </p:cNvPr>
              <p:cNvSpPr txBox="1">
                <a:spLocks noRot="1" noChangeAspect="1" noMove="1" noResize="1" noEditPoints="1" noAdjustHandles="1" noChangeArrowheads="1" noChangeShapeType="1" noTextEdit="1"/>
              </p:cNvSpPr>
              <p:nvPr/>
            </p:nvSpPr>
            <p:spPr>
              <a:xfrm>
                <a:off x="685800" y="1171369"/>
                <a:ext cx="10668000" cy="1477328"/>
              </a:xfrm>
              <a:prstGeom prst="rect">
                <a:avLst/>
              </a:prstGeom>
              <a:blipFill>
                <a:blip r:embed="rId3"/>
                <a:stretch>
                  <a:fillRect l="-400" t="-2066" r="-457" b="-619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A815B8E-7614-2556-60CB-B60C8A560DA2}"/>
              </a:ext>
            </a:extLst>
          </p:cNvPr>
          <p:cNvSpPr txBox="1"/>
          <p:nvPr/>
        </p:nvSpPr>
        <p:spPr>
          <a:xfrm>
            <a:off x="1023657" y="2863874"/>
            <a:ext cx="11609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Case</a:t>
            </a:r>
            <a:endParaRPr lang="en-US" dirty="0">
              <a:latin typeface="Consolas" panose="020B0609020204030204" pitchFamily="49" charset="0"/>
              <a:cs typeface="Times New Roman" panose="02020603050405020304" pitchFamily="18" charset="0"/>
            </a:endParaRPr>
          </a:p>
        </p:txBody>
      </p:sp>
      <p:pic>
        <p:nvPicPr>
          <p:cNvPr id="15" name="Picture 14">
            <a:extLst>
              <a:ext uri="{FF2B5EF4-FFF2-40B4-BE49-F238E27FC236}">
                <a16:creationId xmlns:a16="http://schemas.microsoft.com/office/drawing/2014/main" id="{47EE2E6C-B43C-17F8-E3EE-E4CF311FF232}"/>
              </a:ext>
            </a:extLst>
          </p:cNvPr>
          <p:cNvPicPr>
            <a:picLocks noChangeAspect="1"/>
          </p:cNvPicPr>
          <p:nvPr/>
        </p:nvPicPr>
        <p:blipFill>
          <a:blip r:embed="rId4"/>
          <a:stretch>
            <a:fillRect/>
          </a:stretch>
        </p:blipFill>
        <p:spPr>
          <a:xfrm>
            <a:off x="1124758" y="3636553"/>
            <a:ext cx="1762125" cy="2276475"/>
          </a:xfrm>
          <a:prstGeom prst="rect">
            <a:avLst/>
          </a:prstGeom>
        </p:spPr>
      </p:pic>
    </p:spTree>
    <p:extLst>
      <p:ext uri="{BB962C8B-B14F-4D97-AF65-F5344CB8AC3E}">
        <p14:creationId xmlns:p14="http://schemas.microsoft.com/office/powerpoint/2010/main" val="391162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2</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1836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Recursion</a:t>
            </a:r>
          </a:p>
        </p:txBody>
      </p:sp>
      <p:pic>
        <p:nvPicPr>
          <p:cNvPr id="7" name="Picture 6">
            <a:extLst>
              <a:ext uri="{FF2B5EF4-FFF2-40B4-BE49-F238E27FC236}">
                <a16:creationId xmlns:a16="http://schemas.microsoft.com/office/drawing/2014/main" id="{9888E099-7CCF-D8DF-F987-6AA081C6ABB9}"/>
              </a:ext>
            </a:extLst>
          </p:cNvPr>
          <p:cNvPicPr>
            <a:picLocks noChangeAspect="1"/>
          </p:cNvPicPr>
          <p:nvPr/>
        </p:nvPicPr>
        <p:blipFill>
          <a:blip r:embed="rId3"/>
          <a:stretch>
            <a:fillRect/>
          </a:stretch>
        </p:blipFill>
        <p:spPr>
          <a:xfrm>
            <a:off x="4721107" y="910786"/>
            <a:ext cx="6584295" cy="55090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FC5DD1-A3A9-4452-6D98-9B51AFFDCDFD}"/>
                  </a:ext>
                </a:extLst>
              </p:cNvPr>
              <p:cNvSpPr txBox="1"/>
              <p:nvPr/>
            </p:nvSpPr>
            <p:spPr>
              <a:xfrm>
                <a:off x="685800" y="1144041"/>
                <a:ext cx="3746867"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Recursive function</a:t>
                </a:r>
                <a:r>
                  <a:rPr lang="en-US" dirty="0">
                    <a:latin typeface="Times New Roman" panose="02020603050405020304" pitchFamily="18" charset="0"/>
                    <a:cs typeface="Times New Roman" panose="02020603050405020304" pitchFamily="18" charset="0"/>
                  </a:rPr>
                  <a:t> is a function which calls itself, like the factorial function:</a:t>
                </a:r>
              </a:p>
              <a:p>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1!=1</m:t>
                      </m:r>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E8FC5DD1-A3A9-4452-6D98-9B51AFFDCDFD}"/>
                  </a:ext>
                </a:extLst>
              </p:cNvPr>
              <p:cNvSpPr txBox="1">
                <a:spLocks noRot="1" noChangeAspect="1" noMove="1" noResize="1" noEditPoints="1" noAdjustHandles="1" noChangeArrowheads="1" noChangeShapeType="1" noTextEdit="1"/>
              </p:cNvSpPr>
              <p:nvPr/>
            </p:nvSpPr>
            <p:spPr>
              <a:xfrm>
                <a:off x="685800" y="1144041"/>
                <a:ext cx="3746867" cy="2031325"/>
              </a:xfrm>
              <a:prstGeom prst="rect">
                <a:avLst/>
              </a:prstGeom>
              <a:blipFill>
                <a:blip r:embed="rId4"/>
                <a:stretch>
                  <a:fillRect l="-1466" t="-180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67C731E8-A782-E67C-5BB5-F025CE76C9AC}"/>
              </a:ext>
            </a:extLst>
          </p:cNvPr>
          <p:cNvSpPr txBox="1"/>
          <p:nvPr/>
        </p:nvSpPr>
        <p:spPr>
          <a:xfrm>
            <a:off x="3236754" y="1853800"/>
            <a:ext cx="1851212"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Recursive call</a:t>
            </a:r>
          </a:p>
        </p:txBody>
      </p:sp>
      <p:sp>
        <p:nvSpPr>
          <p:cNvPr id="3" name="TextBox 2">
            <a:extLst>
              <a:ext uri="{FF2B5EF4-FFF2-40B4-BE49-F238E27FC236}">
                <a16:creationId xmlns:a16="http://schemas.microsoft.com/office/drawing/2014/main" id="{4AB8CC0C-0D50-19D6-4862-44895F8D034A}"/>
              </a:ext>
            </a:extLst>
          </p:cNvPr>
          <p:cNvSpPr txBox="1"/>
          <p:nvPr/>
        </p:nvSpPr>
        <p:spPr>
          <a:xfrm>
            <a:off x="3149257" y="3118565"/>
            <a:ext cx="1160930"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Base case</a:t>
            </a:r>
          </a:p>
        </p:txBody>
      </p:sp>
      <p:cxnSp>
        <p:nvCxnSpPr>
          <p:cNvPr id="12" name="Straight Arrow Connector 11">
            <a:extLst>
              <a:ext uri="{FF2B5EF4-FFF2-40B4-BE49-F238E27FC236}">
                <a16:creationId xmlns:a16="http://schemas.microsoft.com/office/drawing/2014/main" id="{2554FA10-9FCC-BEB4-6464-1DC4040A6812}"/>
              </a:ext>
            </a:extLst>
          </p:cNvPr>
          <p:cNvCxnSpPr/>
          <p:nvPr/>
        </p:nvCxnSpPr>
        <p:spPr>
          <a:xfrm flipH="1" flipV="1">
            <a:off x="2357718" y="2863033"/>
            <a:ext cx="690283" cy="440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2458DA3-89CA-28A9-FBF2-50E654A82737}"/>
              </a:ext>
            </a:extLst>
          </p:cNvPr>
          <p:cNvCxnSpPr>
            <a:cxnSpLocks/>
            <a:stCxn id="2" idx="1"/>
          </p:cNvCxnSpPr>
          <p:nvPr/>
        </p:nvCxnSpPr>
        <p:spPr>
          <a:xfrm flipH="1">
            <a:off x="2908320" y="2038466"/>
            <a:ext cx="328434" cy="337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49AB9B2-A532-00E3-0F6B-66422AD26944}"/>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5005704" y="1287427"/>
            <a:ext cx="5467350" cy="2047875"/>
          </a:xfrm>
          <a:prstGeom prst="rect">
            <a:avLst/>
          </a:prstGeom>
        </p:spPr>
      </p:pic>
      <p:pic>
        <p:nvPicPr>
          <p:cNvPr id="20" name="Picture 19">
            <a:extLst>
              <a:ext uri="{FF2B5EF4-FFF2-40B4-BE49-F238E27FC236}">
                <a16:creationId xmlns:a16="http://schemas.microsoft.com/office/drawing/2014/main" id="{FB2CD501-284D-869C-BB2E-BD6B335DB76C}"/>
              </a:ext>
            </a:extLst>
          </p:cNvPr>
          <p:cNvPicPr>
            <a:picLocks noChangeAspect="1"/>
          </p:cNvPicPr>
          <p:nvPr/>
        </p:nvPicPr>
        <p:blipFill>
          <a:blip r:embed="rId6">
            <a:clrChange>
              <a:clrFrom>
                <a:srgbClr val="F7F7F7"/>
              </a:clrFrom>
              <a:clrTo>
                <a:srgbClr val="F7F7F7">
                  <a:alpha val="0"/>
                </a:srgbClr>
              </a:clrTo>
            </a:clrChange>
          </a:blip>
          <a:stretch>
            <a:fillRect/>
          </a:stretch>
        </p:blipFill>
        <p:spPr>
          <a:xfrm>
            <a:off x="5005704" y="3622866"/>
            <a:ext cx="1381125" cy="400050"/>
          </a:xfrm>
          <a:prstGeom prst="rect">
            <a:avLst/>
          </a:prstGeom>
        </p:spPr>
      </p:pic>
      <p:pic>
        <p:nvPicPr>
          <p:cNvPr id="23" name="Picture 22">
            <a:extLst>
              <a:ext uri="{FF2B5EF4-FFF2-40B4-BE49-F238E27FC236}">
                <a16:creationId xmlns:a16="http://schemas.microsoft.com/office/drawing/2014/main" id="{A80986D9-6445-7270-AEDD-825EA9D0C270}"/>
              </a:ext>
            </a:extLst>
          </p:cNvPr>
          <p:cNvPicPr>
            <a:picLocks noChangeAspect="1"/>
          </p:cNvPicPr>
          <p:nvPr/>
        </p:nvPicPr>
        <p:blipFill>
          <a:blip r:embed="rId7">
            <a:clrChange>
              <a:clrFrom>
                <a:srgbClr val="FCFCFC"/>
              </a:clrFrom>
              <a:clrTo>
                <a:srgbClr val="FCFCFC">
                  <a:alpha val="0"/>
                </a:srgbClr>
              </a:clrTo>
            </a:clrChange>
          </a:blip>
          <a:stretch>
            <a:fillRect/>
          </a:stretch>
        </p:blipFill>
        <p:spPr>
          <a:xfrm>
            <a:off x="5043142" y="4000123"/>
            <a:ext cx="295275" cy="342900"/>
          </a:xfrm>
          <a:prstGeom prst="rect">
            <a:avLst/>
          </a:prstGeom>
        </p:spPr>
      </p:pic>
      <p:pic>
        <p:nvPicPr>
          <p:cNvPr id="25" name="Picture 24">
            <a:extLst>
              <a:ext uri="{FF2B5EF4-FFF2-40B4-BE49-F238E27FC236}">
                <a16:creationId xmlns:a16="http://schemas.microsoft.com/office/drawing/2014/main" id="{FBFE3BA9-248E-EB3E-A79A-8C49493E25F8}"/>
              </a:ext>
            </a:extLst>
          </p:cNvPr>
          <p:cNvPicPr>
            <a:picLocks noChangeAspect="1"/>
          </p:cNvPicPr>
          <p:nvPr/>
        </p:nvPicPr>
        <p:blipFill>
          <a:blip r:embed="rId8"/>
          <a:stretch>
            <a:fillRect/>
          </a:stretch>
        </p:blipFill>
        <p:spPr>
          <a:xfrm>
            <a:off x="723163" y="3360032"/>
            <a:ext cx="2259048" cy="2875152"/>
          </a:xfrm>
          <a:prstGeom prst="rect">
            <a:avLst/>
          </a:prstGeom>
        </p:spPr>
      </p:pic>
    </p:spTree>
    <p:extLst>
      <p:ext uri="{BB962C8B-B14F-4D97-AF65-F5344CB8AC3E}">
        <p14:creationId xmlns:p14="http://schemas.microsoft.com/office/powerpoint/2010/main" val="203130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3</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1836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Recursion</a:t>
            </a:r>
          </a:p>
        </p:txBody>
      </p:sp>
      <p:pic>
        <p:nvPicPr>
          <p:cNvPr id="7" name="Picture 6">
            <a:extLst>
              <a:ext uri="{FF2B5EF4-FFF2-40B4-BE49-F238E27FC236}">
                <a16:creationId xmlns:a16="http://schemas.microsoft.com/office/drawing/2014/main" id="{9888E099-7CCF-D8DF-F987-6AA081C6ABB9}"/>
              </a:ext>
            </a:extLst>
          </p:cNvPr>
          <p:cNvPicPr>
            <a:picLocks noChangeAspect="1"/>
          </p:cNvPicPr>
          <p:nvPr/>
        </p:nvPicPr>
        <p:blipFill>
          <a:blip r:embed="rId3"/>
          <a:stretch>
            <a:fillRect/>
          </a:stretch>
        </p:blipFill>
        <p:spPr>
          <a:xfrm>
            <a:off x="4721107" y="910786"/>
            <a:ext cx="7061494" cy="5509063"/>
          </a:xfrm>
          <a:prstGeom prst="rect">
            <a:avLst/>
          </a:prstGeom>
        </p:spPr>
      </p:pic>
      <p:sp>
        <p:nvSpPr>
          <p:cNvPr id="21" name="TextBox 20">
            <a:extLst>
              <a:ext uri="{FF2B5EF4-FFF2-40B4-BE49-F238E27FC236}">
                <a16:creationId xmlns:a16="http://schemas.microsoft.com/office/drawing/2014/main" id="{E8FC5DD1-A3A9-4452-6D98-9B51AFFDCDFD}"/>
              </a:ext>
            </a:extLst>
          </p:cNvPr>
          <p:cNvSpPr txBox="1"/>
          <p:nvPr/>
        </p:nvSpPr>
        <p:spPr>
          <a:xfrm>
            <a:off x="685800" y="1343750"/>
            <a:ext cx="37468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Iterative functions are faster!</a:t>
            </a:r>
          </a:p>
        </p:txBody>
      </p:sp>
      <p:pic>
        <p:nvPicPr>
          <p:cNvPr id="9" name="Picture 8">
            <a:extLst>
              <a:ext uri="{FF2B5EF4-FFF2-40B4-BE49-F238E27FC236}">
                <a16:creationId xmlns:a16="http://schemas.microsoft.com/office/drawing/2014/main" id="{604D6349-1EA0-B152-70FD-7D71380DB366}"/>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4843587" y="1343750"/>
            <a:ext cx="2624483" cy="1389432"/>
          </a:xfrm>
          <a:prstGeom prst="rect">
            <a:avLst/>
          </a:prstGeom>
        </p:spPr>
      </p:pic>
      <p:pic>
        <p:nvPicPr>
          <p:cNvPr id="11" name="Picture 10">
            <a:extLst>
              <a:ext uri="{FF2B5EF4-FFF2-40B4-BE49-F238E27FC236}">
                <a16:creationId xmlns:a16="http://schemas.microsoft.com/office/drawing/2014/main" id="{800EB535-9185-018C-1527-A25A02B6C311}"/>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4944075" y="3286125"/>
            <a:ext cx="1962150" cy="285750"/>
          </a:xfrm>
          <a:prstGeom prst="rect">
            <a:avLst/>
          </a:prstGeom>
        </p:spPr>
      </p:pic>
      <p:pic>
        <p:nvPicPr>
          <p:cNvPr id="15" name="Picture 14">
            <a:extLst>
              <a:ext uri="{FF2B5EF4-FFF2-40B4-BE49-F238E27FC236}">
                <a16:creationId xmlns:a16="http://schemas.microsoft.com/office/drawing/2014/main" id="{EFE758AE-EA86-BD5C-599C-21200269258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944075" y="3571876"/>
            <a:ext cx="6756605" cy="285750"/>
          </a:xfrm>
          <a:prstGeom prst="rect">
            <a:avLst/>
          </a:prstGeom>
        </p:spPr>
      </p:pic>
      <p:pic>
        <p:nvPicPr>
          <p:cNvPr id="22" name="Picture 21">
            <a:extLst>
              <a:ext uri="{FF2B5EF4-FFF2-40B4-BE49-F238E27FC236}">
                <a16:creationId xmlns:a16="http://schemas.microsoft.com/office/drawing/2014/main" id="{1CCC5398-6646-6724-1CD7-258F4972DF69}"/>
              </a:ext>
            </a:extLst>
          </p:cNvPr>
          <p:cNvPicPr>
            <a:picLocks noChangeAspect="1"/>
          </p:cNvPicPr>
          <p:nvPr/>
        </p:nvPicPr>
        <p:blipFill>
          <a:blip r:embed="rId7">
            <a:clrChange>
              <a:clrFrom>
                <a:srgbClr val="F7F7F7"/>
              </a:clrFrom>
              <a:clrTo>
                <a:srgbClr val="F7F7F7">
                  <a:alpha val="0"/>
                </a:srgbClr>
              </a:clrTo>
            </a:clrChange>
          </a:blip>
          <a:stretch>
            <a:fillRect/>
          </a:stretch>
        </p:blipFill>
        <p:spPr>
          <a:xfrm>
            <a:off x="4944075" y="4183378"/>
            <a:ext cx="2457450" cy="276225"/>
          </a:xfrm>
          <a:prstGeom prst="rect">
            <a:avLst/>
          </a:prstGeom>
        </p:spPr>
      </p:pic>
      <p:pic>
        <p:nvPicPr>
          <p:cNvPr id="26" name="Picture 25">
            <a:extLst>
              <a:ext uri="{FF2B5EF4-FFF2-40B4-BE49-F238E27FC236}">
                <a16:creationId xmlns:a16="http://schemas.microsoft.com/office/drawing/2014/main" id="{7D1E27FA-F785-530D-0AAB-8423CF60BF90}"/>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4934550" y="4553584"/>
            <a:ext cx="6756605" cy="340592"/>
          </a:xfrm>
          <a:prstGeom prst="rect">
            <a:avLst/>
          </a:prstGeom>
        </p:spPr>
      </p:pic>
      <p:sp>
        <p:nvSpPr>
          <p:cNvPr id="27" name="TextBox 26">
            <a:extLst>
              <a:ext uri="{FF2B5EF4-FFF2-40B4-BE49-F238E27FC236}">
                <a16:creationId xmlns:a16="http://schemas.microsoft.com/office/drawing/2014/main" id="{E8BD2C12-0ED0-F287-83A6-3316167CAE93}"/>
              </a:ext>
            </a:extLst>
          </p:cNvPr>
          <p:cNvSpPr txBox="1"/>
          <p:nvPr/>
        </p:nvSpPr>
        <p:spPr>
          <a:xfrm>
            <a:off x="685800" y="3345419"/>
            <a:ext cx="374686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Measuring runtime using the magic command </a:t>
            </a:r>
            <a:r>
              <a:rPr lang="en-US" dirty="0">
                <a:latin typeface="Consolas" panose="020B0609020204030204" pitchFamily="49" charset="0"/>
                <a:cs typeface="Times New Roman" panose="02020603050405020304" pitchFamily="18" charset="0"/>
              </a:rPr>
              <a:t>%</a:t>
            </a:r>
            <a:r>
              <a:rPr lang="en-US" dirty="0" err="1">
                <a:latin typeface="Consolas" panose="020B0609020204030204" pitchFamily="49" charset="0"/>
                <a:cs typeface="Times New Roman" panose="02020603050405020304" pitchFamily="18" charset="0"/>
              </a:rPr>
              <a:t>timeit</a:t>
            </a:r>
            <a:endParaRPr lang="en-US"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49754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4</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79275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Fibonacci Numbers</a:t>
            </a:r>
          </a:p>
        </p:txBody>
      </p:sp>
      <p:pic>
        <p:nvPicPr>
          <p:cNvPr id="7" name="Picture 6">
            <a:extLst>
              <a:ext uri="{FF2B5EF4-FFF2-40B4-BE49-F238E27FC236}">
                <a16:creationId xmlns:a16="http://schemas.microsoft.com/office/drawing/2014/main" id="{9888E099-7CCF-D8DF-F987-6AA081C6ABB9}"/>
              </a:ext>
            </a:extLst>
          </p:cNvPr>
          <p:cNvPicPr>
            <a:picLocks noChangeAspect="1"/>
          </p:cNvPicPr>
          <p:nvPr/>
        </p:nvPicPr>
        <p:blipFill>
          <a:blip r:embed="rId3"/>
          <a:stretch>
            <a:fillRect/>
          </a:stretch>
        </p:blipFill>
        <p:spPr>
          <a:xfrm>
            <a:off x="5087966" y="910786"/>
            <a:ext cx="6789709" cy="5509063"/>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FC5DD1-A3A9-4452-6D98-9B51AFFDCDFD}"/>
                  </a:ext>
                </a:extLst>
              </p:cNvPr>
              <p:cNvSpPr txBox="1"/>
              <p:nvPr/>
            </p:nvSpPr>
            <p:spPr>
              <a:xfrm>
                <a:off x="666751" y="1203706"/>
                <a:ext cx="4402166" cy="15306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Finding a root for the function</a:t>
                </a:r>
              </a:p>
              <a:p>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e>
                    </m:d>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b="0"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1</m:t>
                              </m:r>
                            </m:e>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 </m:t>
                              </m:r>
                            </m:e>
                          </m:mr>
                          <m:mr>
                            <m:e>
                              <m:r>
                                <a:rPr lang="en-US" b="0" i="1" smtClean="0">
                                  <a:latin typeface="Cambria Math" panose="02040503050406030204" pitchFamily="18" charset="0"/>
                                  <a:cs typeface="Times New Roman" panose="02020603050405020304" pitchFamily="18" charset="0"/>
                                </a:rPr>
                                <m:t>1</m:t>
                              </m:r>
                            </m:e>
                            <m:e>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=2</m:t>
                              </m:r>
                            </m:e>
                          </m:mr>
                          <m:mr>
                            <m:e>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e>
                            <m:e>
                              <m:r>
                                <m:rPr>
                                  <m:sty m:val="p"/>
                                </m:rPr>
                                <a:rPr lang="en-US" b="0" i="0" smtClean="0">
                                  <a:latin typeface="Cambria Math" panose="02040503050406030204" pitchFamily="18" charset="0"/>
                                  <a:cs typeface="Times New Roman" panose="02020603050405020304" pitchFamily="18" charset="0"/>
                                </a:rPr>
                                <m:t>otherwise</m:t>
                              </m:r>
                            </m:e>
                          </m:mr>
                        </m:m>
                      </m:e>
                    </m:d>
                  </m:oMath>
                </a14:m>
                <a:r>
                  <a:rPr lang="en-US" b="0" dirty="0">
                    <a:latin typeface="Times New Roman" panose="02020603050405020304" pitchFamily="18" charset="0"/>
                    <a:cs typeface="Times New Roman" panose="02020603050405020304" pitchFamily="18" charset="0"/>
                  </a:rPr>
                  <a:t> </a:t>
                </a:r>
              </a:p>
            </p:txBody>
          </p:sp>
        </mc:Choice>
        <mc:Fallback xmlns="">
          <p:sp>
            <p:nvSpPr>
              <p:cNvPr id="21" name="TextBox 20">
                <a:extLst>
                  <a:ext uri="{FF2B5EF4-FFF2-40B4-BE49-F238E27FC236}">
                    <a16:creationId xmlns:a16="http://schemas.microsoft.com/office/drawing/2014/main" id="{E8FC5DD1-A3A9-4452-6D98-9B51AFFDCDFD}"/>
                  </a:ext>
                </a:extLst>
              </p:cNvPr>
              <p:cNvSpPr txBox="1">
                <a:spLocks noRot="1" noChangeAspect="1" noMove="1" noResize="1" noEditPoints="1" noAdjustHandles="1" noChangeArrowheads="1" noChangeShapeType="1" noTextEdit="1"/>
              </p:cNvSpPr>
              <p:nvPr/>
            </p:nvSpPr>
            <p:spPr>
              <a:xfrm>
                <a:off x="666751" y="1203706"/>
                <a:ext cx="4402166" cy="1530612"/>
              </a:xfrm>
              <a:prstGeom prst="rect">
                <a:avLst/>
              </a:prstGeom>
              <a:blipFill>
                <a:blip r:embed="rId4"/>
                <a:stretch>
                  <a:fillRect l="-1107" t="-198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5583F8E-8044-1FAA-832D-292544183EF6}"/>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5257977" y="1125130"/>
            <a:ext cx="6000574" cy="2303870"/>
          </a:xfrm>
          <a:prstGeom prst="rect">
            <a:avLst/>
          </a:prstGeom>
        </p:spPr>
      </p:pic>
      <p:pic>
        <p:nvPicPr>
          <p:cNvPr id="10" name="Picture 9">
            <a:extLst>
              <a:ext uri="{FF2B5EF4-FFF2-40B4-BE49-F238E27FC236}">
                <a16:creationId xmlns:a16="http://schemas.microsoft.com/office/drawing/2014/main" id="{835BCB5F-7866-67E8-681D-B139FFC43144}"/>
              </a:ext>
            </a:extLst>
          </p:cNvPr>
          <p:cNvPicPr>
            <a:picLocks noChangeAspect="1"/>
          </p:cNvPicPr>
          <p:nvPr/>
        </p:nvPicPr>
        <p:blipFill>
          <a:blip r:embed="rId6">
            <a:clrChange>
              <a:clrFrom>
                <a:srgbClr val="F7F7F7"/>
              </a:clrFrom>
              <a:clrTo>
                <a:srgbClr val="F7F7F7">
                  <a:alpha val="0"/>
                </a:srgbClr>
              </a:clrTo>
            </a:clrChange>
          </a:blip>
          <a:stretch>
            <a:fillRect/>
          </a:stretch>
        </p:blipFill>
        <p:spPr>
          <a:xfrm>
            <a:off x="5257976" y="3589838"/>
            <a:ext cx="1874632" cy="1165075"/>
          </a:xfrm>
          <a:prstGeom prst="rect">
            <a:avLst/>
          </a:prstGeom>
        </p:spPr>
      </p:pic>
      <p:pic>
        <p:nvPicPr>
          <p:cNvPr id="13" name="Picture 12">
            <a:extLst>
              <a:ext uri="{FF2B5EF4-FFF2-40B4-BE49-F238E27FC236}">
                <a16:creationId xmlns:a16="http://schemas.microsoft.com/office/drawing/2014/main" id="{841652CB-F7E2-4572-102A-02166D45D15B}"/>
              </a:ext>
            </a:extLst>
          </p:cNvPr>
          <p:cNvPicPr>
            <a:picLocks noChangeAspect="1"/>
          </p:cNvPicPr>
          <p:nvPr/>
        </p:nvPicPr>
        <p:blipFill>
          <a:blip r:embed="rId7">
            <a:clrChange>
              <a:clrFrom>
                <a:srgbClr val="FCFCFC"/>
              </a:clrFrom>
              <a:clrTo>
                <a:srgbClr val="FCFCFC">
                  <a:alpha val="0"/>
                </a:srgbClr>
              </a:clrTo>
            </a:clrChange>
          </a:blip>
          <a:stretch>
            <a:fillRect/>
          </a:stretch>
        </p:blipFill>
        <p:spPr>
          <a:xfrm>
            <a:off x="5367337" y="4915751"/>
            <a:ext cx="183959" cy="1173834"/>
          </a:xfrm>
          <a:prstGeom prst="rect">
            <a:avLst/>
          </a:prstGeom>
        </p:spPr>
      </p:pic>
    </p:spTree>
    <p:extLst>
      <p:ext uri="{BB962C8B-B14F-4D97-AF65-F5344CB8AC3E}">
        <p14:creationId xmlns:p14="http://schemas.microsoft.com/office/powerpoint/2010/main" val="337819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5</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79275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Fibonacci Numbers</a:t>
            </a:r>
          </a:p>
        </p:txBody>
      </p:sp>
      <p:pic>
        <p:nvPicPr>
          <p:cNvPr id="9" name="Picture 8">
            <a:extLst>
              <a:ext uri="{FF2B5EF4-FFF2-40B4-BE49-F238E27FC236}">
                <a16:creationId xmlns:a16="http://schemas.microsoft.com/office/drawing/2014/main" id="{D5A39D39-B680-B581-AF59-9BCDD771CFF1}"/>
              </a:ext>
            </a:extLst>
          </p:cNvPr>
          <p:cNvPicPr>
            <a:picLocks noChangeAspect="1"/>
          </p:cNvPicPr>
          <p:nvPr/>
        </p:nvPicPr>
        <p:blipFill>
          <a:blip r:embed="rId3"/>
          <a:stretch>
            <a:fillRect/>
          </a:stretch>
        </p:blipFill>
        <p:spPr>
          <a:xfrm>
            <a:off x="952500" y="1103144"/>
            <a:ext cx="10096500" cy="4752975"/>
          </a:xfrm>
          <a:prstGeom prst="rect">
            <a:avLst/>
          </a:prstGeom>
        </p:spPr>
      </p:pic>
    </p:spTree>
    <p:extLst>
      <p:ext uri="{BB962C8B-B14F-4D97-AF65-F5344CB8AC3E}">
        <p14:creationId xmlns:p14="http://schemas.microsoft.com/office/powerpoint/2010/main" val="196740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6</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79275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Fibonacci Numbers</a:t>
            </a:r>
          </a:p>
        </p:txBody>
      </p:sp>
      <p:sp>
        <p:nvSpPr>
          <p:cNvPr id="21" name="TextBox 20">
            <a:extLst>
              <a:ext uri="{FF2B5EF4-FFF2-40B4-BE49-F238E27FC236}">
                <a16:creationId xmlns:a16="http://schemas.microsoft.com/office/drawing/2014/main" id="{E8FC5DD1-A3A9-4452-6D98-9B51AFFDCDFD}"/>
              </a:ext>
            </a:extLst>
          </p:cNvPr>
          <p:cNvSpPr txBox="1"/>
          <p:nvPr/>
        </p:nvSpPr>
        <p:spPr>
          <a:xfrm>
            <a:off x="685800" y="1120676"/>
            <a:ext cx="4552950" cy="2308324"/>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Fibonacci (1202) wanted to calculate the growth rate of a hypothetical </a:t>
            </a:r>
            <a:r>
              <a:rPr lang="en-US" dirty="0">
                <a:latin typeface="Times New Roman" panose="02020603050405020304" pitchFamily="18" charset="0"/>
                <a:cs typeface="Times New Roman" panose="02020603050405020304" pitchFamily="18" charset="0"/>
              </a:rPr>
              <a:t>rabbit population: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There is a pair of newly born rabbits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Each pair mates after the age of 1 month</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at the end of the 2nd month they always produce another pair of rabbits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Rabbits never die</a:t>
            </a:r>
          </a:p>
          <a:p>
            <a:pPr marL="342900" indent="-342900">
              <a:buFont typeface="+mj-lt"/>
              <a:buAutoNum type="arabicPeriod"/>
            </a:pPr>
            <a:endParaRPr lang="en-US" b="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F8798C0-7B5C-8E57-5DCD-8E4B321F6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050" y="1301348"/>
            <a:ext cx="5487946" cy="42553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7CE3783-E216-49DE-324D-4985A080FFA6}"/>
                  </a:ext>
                </a:extLst>
              </p:cNvPr>
              <p:cNvSpPr txBox="1"/>
              <p:nvPr/>
            </p:nvSpPr>
            <p:spPr>
              <a:xfrm>
                <a:off x="666751" y="3258367"/>
                <a:ext cx="4402166" cy="878446"/>
              </a:xfrm>
              <a:prstGeom prst="rect">
                <a:avLst/>
              </a:prstGeom>
              <a:noFill/>
            </p:spPr>
            <p:txBody>
              <a:bodyPr wrap="square" rtlCol="0">
                <a:spAutoFit/>
              </a:bodyPr>
              <a:lstStyle/>
              <a:p>
                <a14:m>
                  <m:oMath xmlns:m="http://schemas.openxmlformats.org/officeDocument/2006/math">
                    <m:r>
                      <a:rPr lang="en-US" sz="1600" b="0" i="1" smtClean="0">
                        <a:latin typeface="Cambria Math" panose="02040503050406030204" pitchFamily="18" charset="0"/>
                        <a:cs typeface="Times New Roman" panose="02020603050405020304" pitchFamily="18" charset="0"/>
                      </a:rPr>
                      <m:t>𝐹</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𝑛</m:t>
                        </m:r>
                      </m:e>
                    </m:d>
                    <m:r>
                      <a:rPr lang="en-US" sz="1600" b="0" i="1" smtClean="0">
                        <a:latin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1600" b="0" i="1" smtClean="0">
                                <a:latin typeface="Cambria Math" panose="02040503050406030204" pitchFamily="18" charset="0"/>
                                <a:cs typeface="Times New Roman" panose="02020603050405020304" pitchFamily="18" charset="0"/>
                              </a:rPr>
                            </m:ctrlPr>
                          </m:mPr>
                          <m:mr>
                            <m:e>
                              <m:r>
                                <m:rPr>
                                  <m:brk m:alnAt="7"/>
                                </m:rPr>
                                <a:rPr lang="en-US" sz="1600" b="0" i="1" smtClean="0">
                                  <a:latin typeface="Cambria Math" panose="02040503050406030204" pitchFamily="18" charset="0"/>
                                  <a:cs typeface="Times New Roman" panose="02020603050405020304" pitchFamily="18" charset="0"/>
                                </a:rPr>
                                <m:t>1</m:t>
                              </m:r>
                            </m:e>
                            <m:e>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=1 </m:t>
                              </m:r>
                            </m:e>
                          </m:mr>
                          <m:mr>
                            <m:e>
                              <m:r>
                                <a:rPr lang="en-US" sz="1600" b="0" i="1" smtClean="0">
                                  <a:latin typeface="Cambria Math" panose="02040503050406030204" pitchFamily="18" charset="0"/>
                                  <a:cs typeface="Times New Roman" panose="02020603050405020304" pitchFamily="18" charset="0"/>
                                </a:rPr>
                                <m:t>1</m:t>
                              </m:r>
                            </m:e>
                            <m:e>
                              <m:r>
                                <a:rPr lang="en-US" sz="1600" i="1">
                                  <a:latin typeface="Cambria Math" panose="02040503050406030204" pitchFamily="18" charset="0"/>
                                  <a:cs typeface="Times New Roman" panose="02020603050405020304" pitchFamily="18" charset="0"/>
                                </a:rPr>
                                <m:t>𝑛</m:t>
                              </m:r>
                              <m:r>
                                <a:rPr lang="en-US" sz="1600" i="1">
                                  <a:latin typeface="Cambria Math" panose="02040503050406030204" pitchFamily="18" charset="0"/>
                                  <a:cs typeface="Times New Roman" panose="02020603050405020304" pitchFamily="18" charset="0"/>
                                </a:rPr>
                                <m:t>=2</m:t>
                              </m:r>
                            </m:e>
                          </m:mr>
                          <m:mr>
                            <m:e>
                              <m:r>
                                <a:rPr lang="en-US" sz="1600" b="0" i="1" smtClean="0">
                                  <a:latin typeface="Cambria Math" panose="02040503050406030204" pitchFamily="18" charset="0"/>
                                  <a:cs typeface="Times New Roman" panose="02020603050405020304" pitchFamily="18" charset="0"/>
                                </a:rPr>
                                <m:t>𝐹</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−1</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𝐹</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𝑛</m:t>
                                  </m:r>
                                  <m:r>
                                    <a:rPr lang="en-US" sz="1600" b="0" i="1" smtClean="0">
                                      <a:latin typeface="Cambria Math" panose="02040503050406030204" pitchFamily="18" charset="0"/>
                                      <a:cs typeface="Times New Roman" panose="02020603050405020304" pitchFamily="18" charset="0"/>
                                    </a:rPr>
                                    <m:t>−2</m:t>
                                  </m:r>
                                </m:e>
                              </m:d>
                            </m:e>
                            <m:e>
                              <m:r>
                                <m:rPr>
                                  <m:sty m:val="p"/>
                                </m:rPr>
                                <a:rPr lang="en-US" sz="1600" b="0" i="0" smtClean="0">
                                  <a:latin typeface="Cambria Math" panose="02040503050406030204" pitchFamily="18" charset="0"/>
                                  <a:cs typeface="Times New Roman" panose="02020603050405020304" pitchFamily="18" charset="0"/>
                                </a:rPr>
                                <m:t>Otherwise</m:t>
                              </m:r>
                            </m:e>
                          </m:mr>
                        </m:m>
                      </m:e>
                    </m:d>
                  </m:oMath>
                </a14:m>
                <a:r>
                  <a:rPr lang="en-US" sz="1600" b="0" dirty="0">
                    <a:latin typeface="Times New Roman" panose="02020603050405020304" pitchFamily="18" charset="0"/>
                    <a:cs typeface="Times New Roman" panose="02020603050405020304" pitchFamily="18" charset="0"/>
                  </a:rPr>
                  <a:t> </a:t>
                </a:r>
              </a:p>
            </p:txBody>
          </p:sp>
        </mc:Choice>
        <mc:Fallback xmlns="">
          <p:sp>
            <p:nvSpPr>
              <p:cNvPr id="2" name="TextBox 1">
                <a:extLst>
                  <a:ext uri="{FF2B5EF4-FFF2-40B4-BE49-F238E27FC236}">
                    <a16:creationId xmlns:a16="http://schemas.microsoft.com/office/drawing/2014/main" id="{C7CE3783-E216-49DE-324D-4985A080FFA6}"/>
                  </a:ext>
                </a:extLst>
              </p:cNvPr>
              <p:cNvSpPr txBox="1">
                <a:spLocks noRot="1" noChangeAspect="1" noMove="1" noResize="1" noEditPoints="1" noAdjustHandles="1" noChangeArrowheads="1" noChangeShapeType="1" noTextEdit="1"/>
              </p:cNvSpPr>
              <p:nvPr/>
            </p:nvSpPr>
            <p:spPr>
              <a:xfrm>
                <a:off x="666751" y="3258367"/>
                <a:ext cx="4402166" cy="8784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DE27A8-2ACB-CCE2-7DDF-ED5FF5DC6F12}"/>
                  </a:ext>
                </a:extLst>
              </p:cNvPr>
              <p:cNvSpPr txBox="1"/>
              <p:nvPr/>
            </p:nvSpPr>
            <p:spPr>
              <a:xfrm>
                <a:off x="666751" y="4250383"/>
                <a:ext cx="4552950" cy="2346091"/>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Golden ratio </a:t>
                </a:r>
                <a14:m>
                  <m:oMath xmlns:m="http://schemas.openxmlformats.org/officeDocument/2006/math">
                    <m:r>
                      <a:rPr lang="el-GR" b="0" i="1" smtClean="0">
                        <a:latin typeface="Cambria Math" panose="02040503050406030204" pitchFamily="18" charset="0"/>
                        <a:cs typeface="Times New Roman" panose="02020603050405020304" pitchFamily="18" charset="0"/>
                      </a:rPr>
                      <m:t>𝜙</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rad>
                          <m:radPr>
                            <m:degHide m:val="on"/>
                            <m:ctrlPr>
                              <a:rPr lang="en-US" b="0" i="1" smtClean="0">
                                <a:latin typeface="Cambria Math" panose="02040503050406030204" pitchFamily="18" charset="0"/>
                                <a:cs typeface="Times New Roman" panose="02020603050405020304" pitchFamily="18" charset="0"/>
                              </a:rPr>
                            </m:ctrlPr>
                          </m:radPr>
                          <m:deg/>
                          <m:e>
                            <m:r>
                              <a:rPr lang="en-US" b="0" i="1" smtClean="0">
                                <a:latin typeface="Cambria Math" panose="02040503050406030204" pitchFamily="18" charset="0"/>
                                <a:cs typeface="Times New Roman" panose="02020603050405020304" pitchFamily="18" charset="0"/>
                              </a:rPr>
                              <m:t>5</m:t>
                            </m:r>
                          </m:e>
                        </m:rad>
                      </m:num>
                      <m:den>
                        <m:r>
                          <a:rPr lang="en-US" b="0" i="1" smtClean="0">
                            <a:latin typeface="Cambria Math" panose="02040503050406030204" pitchFamily="18" charset="0"/>
                            <a:cs typeface="Times New Roman" panose="02020603050405020304" pitchFamily="18" charset="0"/>
                          </a:rPr>
                          <m:t>2</m:t>
                        </m:r>
                      </m:den>
                    </m:f>
                  </m:oMath>
                </a14:m>
                <a:endParaRPr lang="en-US" b="0" i="1" dirty="0">
                  <a:latin typeface="Cambria Math" panose="02040503050406030204" pitchFamily="18" charset="0"/>
                  <a:cs typeface="Times New Roman" panose="02020603050405020304" pitchFamily="18" charset="0"/>
                </a:endParaRPr>
              </a:p>
              <a:p>
                <a14:m>
                  <m:oMath xmlns:m="http://schemas.openxmlformats.org/officeDocument/2006/math">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oMath>
                </a14:m>
                <a:r>
                  <a:rPr lang="en-US" b="0" dirty="0">
                    <a:latin typeface="Times New Roman" panose="02020603050405020304" pitchFamily="18" charset="0"/>
                    <a:cs typeface="Times New Roman" panose="02020603050405020304" pitchFamily="18" charset="0"/>
                  </a:rPr>
                  <a:t> </a:t>
                </a:r>
              </a:p>
              <a:p>
                <a14:m>
                  <m:oMath xmlns:m="http://schemas.openxmlformats.org/officeDocument/2006/math">
                    <m:sSup>
                      <m:sSupPr>
                        <m:ctrlPr>
                          <a:rPr lang="en-US" b="0" i="1" smtClean="0">
                            <a:latin typeface="Cambria Math" panose="02040503050406030204" pitchFamily="18" charset="0"/>
                            <a:cs typeface="Times New Roman" panose="02020603050405020304" pitchFamily="18" charset="0"/>
                          </a:rPr>
                        </m:ctrlPr>
                      </m:sSupPr>
                      <m:e>
                        <m:r>
                          <a:rPr lang="el-GR" i="1">
                            <a:latin typeface="Cambria Math" panose="02040503050406030204" pitchFamily="18" charset="0"/>
                            <a:cs typeface="Times New Roman" panose="02020603050405020304" pitchFamily="18" charset="0"/>
                          </a:rPr>
                          <m:t>𝜙</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l-GR" i="1">
                        <a:latin typeface="Cambria Math" panose="02040503050406030204" pitchFamily="18" charset="0"/>
                        <a:cs typeface="Times New Roman" panose="02020603050405020304" pitchFamily="18" charset="0"/>
                      </a:rPr>
                      <m:t>𝜙</m:t>
                    </m:r>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𝐹</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b="0" dirty="0">
                    <a:latin typeface="Times New Roman" panose="02020603050405020304" pitchFamily="18" charset="0"/>
                    <a:cs typeface="Times New Roman" panose="02020603050405020304" pitchFamily="18" charset="0"/>
                  </a:rPr>
                  <a:t> </a:t>
                </a:r>
              </a:p>
              <a:p>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r>
                          <a:rPr lang="el-GR" i="1">
                            <a:latin typeface="Cambria Math" panose="02040503050406030204" pitchFamily="18" charset="0"/>
                            <a:cs typeface="Times New Roman" panose="02020603050405020304" pitchFamily="18" charset="0"/>
                          </a:rPr>
                          <m:t>𝜙</m:t>
                        </m:r>
                      </m:e>
                      <m:sup>
                        <m:r>
                          <a:rPr lang="en-US" i="1">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r>
                      <a:rPr lang="el-GR" i="1">
                        <a:latin typeface="Cambria Math" panose="02040503050406030204" pitchFamily="18" charset="0"/>
                        <a:cs typeface="Times New Roman" panose="02020603050405020304" pitchFamily="18" charset="0"/>
                      </a:rPr>
                      <m:t>𝜙</m:t>
                    </m:r>
                    <m:r>
                      <a:rPr lang="en-US" b="0" i="1" smtClean="0">
                        <a:latin typeface="Cambria Math" panose="02040503050406030204" pitchFamily="18" charset="0"/>
                        <a:cs typeface="Times New Roman" panose="02020603050405020304" pitchFamily="18" charset="0"/>
                      </a:rPr>
                      <m:t>−1=0</m:t>
                    </m:r>
                  </m:oMath>
                </a14:m>
                <a:r>
                  <a:rPr lang="en-US" b="0" dirty="0">
                    <a:latin typeface="Times New Roman" panose="02020603050405020304" pitchFamily="18" charset="0"/>
                    <a:cs typeface="Times New Roman" panose="02020603050405020304" pitchFamily="18" charset="0"/>
                  </a:rPr>
                  <a: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 recursive approach </a:t>
                </a:r>
                <a14:m>
                  <m:oMath xmlns:m="http://schemas.openxmlformats.org/officeDocument/2006/math">
                    <m:r>
                      <a:rPr lang="el-GR" i="1" smtClean="0">
                        <a:latin typeface="Cambria Math" panose="02040503050406030204" pitchFamily="18" charset="0"/>
                        <a:cs typeface="Times New Roman" panose="02020603050405020304" pitchFamily="18" charset="0"/>
                      </a:rPr>
                      <m:t>𝜙</m:t>
                    </m:r>
                    <m:r>
                      <a:rPr lang="en-US" b="0" i="1" smtClean="0">
                        <a:latin typeface="Cambria Math" panose="02040503050406030204" pitchFamily="18" charset="0"/>
                        <a:cs typeface="Times New Roman" panose="02020603050405020304" pitchFamily="18" charset="0"/>
                      </a:rPr>
                      <m:t>=1+</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l-GR" i="1">
                            <a:latin typeface="Cambria Math" panose="02040503050406030204" pitchFamily="18" charset="0"/>
                            <a:cs typeface="Times New Roman" panose="02020603050405020304" pitchFamily="18" charset="0"/>
                          </a:rPr>
                          <m:t>𝜙</m:t>
                        </m:r>
                      </m:den>
                    </m:f>
                  </m:oMath>
                </a14:m>
                <a:endParaRPr lang="en-US" b="0"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60DE27A8-2ACB-CCE2-7DDF-ED5FF5DC6F12}"/>
                  </a:ext>
                </a:extLst>
              </p:cNvPr>
              <p:cNvSpPr txBox="1">
                <a:spLocks noRot="1" noChangeAspect="1" noMove="1" noResize="1" noEditPoints="1" noAdjustHandles="1" noChangeArrowheads="1" noChangeShapeType="1" noTextEdit="1"/>
              </p:cNvSpPr>
              <p:nvPr/>
            </p:nvSpPr>
            <p:spPr>
              <a:xfrm>
                <a:off x="666751" y="4250383"/>
                <a:ext cx="4552950" cy="2346091"/>
              </a:xfrm>
              <a:prstGeom prst="rect">
                <a:avLst/>
              </a:prstGeom>
              <a:blipFill>
                <a:blip r:embed="rId5"/>
                <a:stretch>
                  <a:fillRect l="-107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5105118-BFBB-AF78-76E0-1E3B698E0726}"/>
              </a:ext>
            </a:extLst>
          </p:cNvPr>
          <p:cNvSpPr txBox="1"/>
          <p:nvPr/>
        </p:nvSpPr>
        <p:spPr>
          <a:xfrm>
            <a:off x="6108291" y="5423428"/>
            <a:ext cx="2924176" cy="253916"/>
          </a:xfrm>
          <a:prstGeom prst="rect">
            <a:avLst/>
          </a:prstGeom>
          <a:noFill/>
        </p:spPr>
        <p:txBody>
          <a:bodyPr wrap="square" rtlCol="0">
            <a:spAutoFit/>
          </a:bodyPr>
          <a:lstStyle/>
          <a:p>
            <a:r>
              <a:rPr lang="en-US" sz="1050" b="0" dirty="0">
                <a:latin typeface="Times New Roman" panose="02020603050405020304" pitchFamily="18" charset="0"/>
                <a:cs typeface="Times New Roman" panose="02020603050405020304" pitchFamily="18" charset="0"/>
                <a:hlinkClick r:id="rId6"/>
              </a:rPr>
              <a:t>https://en.wikipedia.org/wiki/Fibonacci_number</a:t>
            </a:r>
            <a:endParaRPr lang="en-US" sz="105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83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7</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34448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Towers of Hanoi</a:t>
            </a:r>
          </a:p>
        </p:txBody>
      </p:sp>
      <p:sp>
        <p:nvSpPr>
          <p:cNvPr id="21" name="TextBox 20">
            <a:extLst>
              <a:ext uri="{FF2B5EF4-FFF2-40B4-BE49-F238E27FC236}">
                <a16:creationId xmlns:a16="http://schemas.microsoft.com/office/drawing/2014/main" id="{E8FC5DD1-A3A9-4452-6D98-9B51AFFDCDFD}"/>
              </a:ext>
            </a:extLst>
          </p:cNvPr>
          <p:cNvSpPr txBox="1"/>
          <p:nvPr/>
        </p:nvSpPr>
        <p:spPr>
          <a:xfrm>
            <a:off x="666751" y="1163103"/>
            <a:ext cx="7667624"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Or Lucas Tower. Explanation and rules: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There are three rods.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N discs are stacked in the descending order on one of the towers.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goal is to move all the discs to a different rod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Only one disk can be moved at a time.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Only the disk at the top of a stack may be moved.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 disk may not be placed on top of a smaller disk.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problem can be solved using the </a:t>
            </a:r>
            <a:r>
              <a:rPr lang="en-US" b="1" i="1" dirty="0">
                <a:latin typeface="Times New Roman" panose="02020603050405020304" pitchFamily="18" charset="0"/>
                <a:cs typeface="Times New Roman" panose="02020603050405020304" pitchFamily="18" charset="0"/>
              </a:rPr>
              <a:t>Divide and Conquer</a:t>
            </a:r>
            <a:r>
              <a:rPr lang="en-US" dirty="0">
                <a:latin typeface="Times New Roman" panose="02020603050405020304" pitchFamily="18" charset="0"/>
                <a:cs typeface="Times New Roman" panose="02020603050405020304" pitchFamily="18" charset="0"/>
              </a:rPr>
              <a:t> strategy which divides the problem into a simpler </a:t>
            </a:r>
            <a:r>
              <a:rPr lang="en-US" b="1" i="1" dirty="0">
                <a:latin typeface="Times New Roman" panose="02020603050405020304" pitchFamily="18" charset="0"/>
                <a:cs typeface="Times New Roman" panose="02020603050405020304" pitchFamily="18" charset="0"/>
              </a:rPr>
              <a:t>subproblem</a:t>
            </a:r>
            <a:r>
              <a:rPr lang="en-US" dirty="0">
                <a:latin typeface="Times New Roman" panose="02020603050405020304" pitchFamily="18" charset="0"/>
                <a:cs typeface="Times New Roman" panose="02020603050405020304" pitchFamily="18" charset="0"/>
              </a:rPr>
              <a:t>.</a:t>
            </a:r>
            <a:endParaRPr lang="en-US" b="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3477B91-ED0F-7072-96E7-83F728625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444" y="4373775"/>
            <a:ext cx="7969112" cy="1562100"/>
          </a:xfrm>
          <a:prstGeom prst="rect">
            <a:avLst/>
          </a:prstGeom>
        </p:spPr>
      </p:pic>
    </p:spTree>
    <p:extLst>
      <p:ext uri="{BB962C8B-B14F-4D97-AF65-F5344CB8AC3E}">
        <p14:creationId xmlns:p14="http://schemas.microsoft.com/office/powerpoint/2010/main" val="170792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8</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34448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Towers of Hanoi</a:t>
            </a:r>
          </a:p>
        </p:txBody>
      </p:sp>
      <p:sp>
        <p:nvSpPr>
          <p:cNvPr id="21" name="TextBox 20">
            <a:extLst>
              <a:ext uri="{FF2B5EF4-FFF2-40B4-BE49-F238E27FC236}">
                <a16:creationId xmlns:a16="http://schemas.microsoft.com/office/drawing/2014/main" id="{E8FC5DD1-A3A9-4452-6D98-9B51AFFDCDFD}"/>
              </a:ext>
            </a:extLst>
          </p:cNvPr>
          <p:cNvSpPr txBox="1"/>
          <p:nvPr/>
        </p:nvSpPr>
        <p:spPr>
          <a:xfrm>
            <a:off x="666751" y="1203706"/>
            <a:ext cx="766762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problem can be solved using the </a:t>
            </a:r>
            <a:r>
              <a:rPr lang="en-US" b="1" i="1" dirty="0">
                <a:latin typeface="Times New Roman" panose="02020603050405020304" pitchFamily="18" charset="0"/>
                <a:cs typeface="Times New Roman" panose="02020603050405020304" pitchFamily="18" charset="0"/>
              </a:rPr>
              <a:t>Divide and Conquer</a:t>
            </a:r>
            <a:r>
              <a:rPr lang="en-US" dirty="0">
                <a:latin typeface="Times New Roman" panose="02020603050405020304" pitchFamily="18" charset="0"/>
                <a:cs typeface="Times New Roman" panose="02020603050405020304" pitchFamily="18" charset="0"/>
              </a:rPr>
              <a:t> strategy.</a:t>
            </a:r>
            <a:endParaRPr lang="en-US" b="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ADCF477-219D-3FCA-CC3C-949429ECAE96}"/>
              </a:ext>
            </a:extLst>
          </p:cNvPr>
          <p:cNvPicPr>
            <a:picLocks noChangeAspect="1"/>
          </p:cNvPicPr>
          <p:nvPr/>
        </p:nvPicPr>
        <p:blipFill>
          <a:blip r:embed="rId3"/>
          <a:stretch>
            <a:fillRect/>
          </a:stretch>
        </p:blipFill>
        <p:spPr>
          <a:xfrm>
            <a:off x="3125583" y="2579544"/>
            <a:ext cx="5940834" cy="2693712"/>
          </a:xfrm>
          <a:prstGeom prst="rect">
            <a:avLst/>
          </a:prstGeom>
        </p:spPr>
      </p:pic>
    </p:spTree>
    <p:extLst>
      <p:ext uri="{BB962C8B-B14F-4D97-AF65-F5344CB8AC3E}">
        <p14:creationId xmlns:p14="http://schemas.microsoft.com/office/powerpoint/2010/main" val="165858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9</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234448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Towers of Hanoi</a:t>
            </a:r>
          </a:p>
        </p:txBody>
      </p:sp>
      <p:pic>
        <p:nvPicPr>
          <p:cNvPr id="2" name="Picture 1">
            <a:extLst>
              <a:ext uri="{FF2B5EF4-FFF2-40B4-BE49-F238E27FC236}">
                <a16:creationId xmlns:a16="http://schemas.microsoft.com/office/drawing/2014/main" id="{3FDA59AE-C286-700C-D095-741A1DD0A395}"/>
              </a:ext>
            </a:extLst>
          </p:cNvPr>
          <p:cNvPicPr>
            <a:picLocks noChangeAspect="1"/>
          </p:cNvPicPr>
          <p:nvPr/>
        </p:nvPicPr>
        <p:blipFill>
          <a:blip r:embed="rId3"/>
          <a:stretch>
            <a:fillRect/>
          </a:stretch>
        </p:blipFill>
        <p:spPr>
          <a:xfrm>
            <a:off x="5087966" y="910786"/>
            <a:ext cx="6789709" cy="5509063"/>
          </a:xfrm>
          <a:prstGeom prst="rect">
            <a:avLst/>
          </a:prstGeom>
        </p:spPr>
      </p:pic>
      <p:pic>
        <p:nvPicPr>
          <p:cNvPr id="13" name="Picture 12">
            <a:extLst>
              <a:ext uri="{FF2B5EF4-FFF2-40B4-BE49-F238E27FC236}">
                <a16:creationId xmlns:a16="http://schemas.microsoft.com/office/drawing/2014/main" id="{E3AC534D-F290-11E3-65AF-0259AA2D790C}"/>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225417" y="1097575"/>
            <a:ext cx="6299832" cy="4994303"/>
          </a:xfrm>
          <a:prstGeom prst="rect">
            <a:avLst/>
          </a:prstGeom>
        </p:spPr>
      </p:pic>
      <p:pic>
        <p:nvPicPr>
          <p:cNvPr id="14" name="Picture 13">
            <a:extLst>
              <a:ext uri="{FF2B5EF4-FFF2-40B4-BE49-F238E27FC236}">
                <a16:creationId xmlns:a16="http://schemas.microsoft.com/office/drawing/2014/main" id="{E2A1ABC2-0236-6906-A11F-FE49E880C9FC}"/>
              </a:ext>
            </a:extLst>
          </p:cNvPr>
          <p:cNvPicPr>
            <a:picLocks noChangeAspect="1"/>
          </p:cNvPicPr>
          <p:nvPr/>
        </p:nvPicPr>
        <p:blipFill>
          <a:blip r:embed="rId5"/>
          <a:stretch>
            <a:fillRect/>
          </a:stretch>
        </p:blipFill>
        <p:spPr>
          <a:xfrm>
            <a:off x="428967" y="2657805"/>
            <a:ext cx="4444024" cy="2015024"/>
          </a:xfrm>
          <a:prstGeom prst="rect">
            <a:avLst/>
          </a:prstGeom>
        </p:spPr>
      </p:pic>
    </p:spTree>
    <p:extLst>
      <p:ext uri="{BB962C8B-B14F-4D97-AF65-F5344CB8AC3E}">
        <p14:creationId xmlns:p14="http://schemas.microsoft.com/office/powerpoint/2010/main" val="119123333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7468</TotalTime>
  <Words>1168</Words>
  <Application>Microsoft Macintosh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Consolas</vt:lpstr>
      <vt:lpstr>Times New Roman</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SDR Lab</dc:creator>
  <cp:lastModifiedBy>박여원</cp:lastModifiedBy>
  <cp:revision>1204</cp:revision>
  <dcterms:created xsi:type="dcterms:W3CDTF">2021-08-21T18:03:36Z</dcterms:created>
  <dcterms:modified xsi:type="dcterms:W3CDTF">2022-10-04T14:50:22Z</dcterms:modified>
</cp:coreProperties>
</file>