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352" r:id="rId4"/>
    <p:sldId id="351" r:id="rId5"/>
    <p:sldId id="353" r:id="rId6"/>
    <p:sldId id="355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22,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54231-B8C9-253B-FBEF-279A150932B5}"/>
              </a:ext>
            </a:extLst>
          </p:cNvPr>
          <p:cNvSpPr txBox="1"/>
          <p:nvPr/>
        </p:nvSpPr>
        <p:spPr>
          <a:xfrm>
            <a:off x="685800" y="541973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D6D75-D3E0-E045-2760-0441EFBD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7" y="1557757"/>
            <a:ext cx="3019425" cy="247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82E66-2A42-C1B0-0D6C-C29BF07A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37" y="2136401"/>
            <a:ext cx="3362325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EFC46B-FE49-BCB2-2F67-3A878B266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162" y="2567407"/>
            <a:ext cx="3209925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1DDF5D-57BE-954C-3274-EDFF4E40E0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4" r="1"/>
          <a:stretch/>
        </p:blipFill>
        <p:spPr>
          <a:xfrm>
            <a:off x="4457700" y="3013281"/>
            <a:ext cx="171926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6B4775-AA67-22AE-22BD-06214727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676275"/>
            <a:ext cx="6584295" cy="58693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54231-B8C9-253B-FBEF-279A150932B5}"/>
              </a:ext>
            </a:extLst>
          </p:cNvPr>
          <p:cNvSpPr txBox="1"/>
          <p:nvPr/>
        </p:nvSpPr>
        <p:spPr>
          <a:xfrm>
            <a:off x="685800" y="541973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CBA124-3E87-A874-AB75-C31504B7BAB5}"/>
                  </a:ext>
                </a:extLst>
              </p:cNvPr>
              <p:cNvSpPr txBox="1"/>
              <p:nvPr/>
            </p:nvSpPr>
            <p:spPr>
              <a:xfrm>
                <a:off x="685799" y="1203706"/>
                <a:ext cx="3850341" cy="288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</a:t>
                </a:r>
                <a:r>
                  <a:rPr lang="en-US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my_newton</a:t>
                </a:r>
                <a:r>
                  <a:rPr lang="en-US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(f,df,x0,tol)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the output is an estimation of the root of </a:t>
                </a:r>
                <a:r>
                  <a:rPr lang="en-US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object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df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 object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x0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initial guess, and </a:t>
                </a:r>
                <a:r>
                  <a:rPr lang="en-US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tol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error tolerance. The error measurement should be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Use </a:t>
                </a:r>
                <a:r>
                  <a:rPr lang="en-US" b="0" dirty="0" err="1">
                    <a:latin typeface="Consolas" panose="020B0609020204030204" pitchFamily="49" charset="0"/>
                    <a:cs typeface="Times New Roman" panose="02020603050405020304" pitchFamily="18" charset="0"/>
                  </a:rPr>
                  <a:t>my_newton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within the tolerance of 1e-6 starting at </a:t>
                </a:r>
                <a:r>
                  <a:rPr lang="en-US" b="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x0 = 1.5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CBA124-3E87-A874-AB75-C31504B7B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203706"/>
                <a:ext cx="3850341" cy="2889317"/>
              </a:xfrm>
              <a:prstGeom prst="rect">
                <a:avLst/>
              </a:prstGeom>
              <a:blipFill>
                <a:blip r:embed="rId4"/>
                <a:stretch>
                  <a:fillRect l="-1266" t="-1055" r="-2532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B7B380-3D83-7097-FF21-A5A08430888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182" y="1045370"/>
            <a:ext cx="5734050" cy="200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4223E8-DBAE-FEF8-01BF-C0A825C2662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182" y="3348989"/>
            <a:ext cx="2438400" cy="52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DB5821-477A-C08E-2691-7DC3529B28C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182" y="4137659"/>
            <a:ext cx="4495800" cy="71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188610-0605-AA95-D516-0F06BE080D3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182" y="5116829"/>
            <a:ext cx="30480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54231-B8C9-253B-FBEF-279A150932B5}"/>
              </a:ext>
            </a:extLst>
          </p:cNvPr>
          <p:cNvSpPr txBox="1"/>
          <p:nvPr/>
        </p:nvSpPr>
        <p:spPr>
          <a:xfrm>
            <a:off x="685800" y="541973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Newton-Raphson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D6D75-D3E0-E045-2760-0441EFBD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7" y="1557757"/>
            <a:ext cx="3019425" cy="2476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1DDF5D-57BE-954C-3274-EDFF4E40E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4" r="1"/>
          <a:stretch/>
        </p:blipFill>
        <p:spPr>
          <a:xfrm>
            <a:off x="4457700" y="2224507"/>
            <a:ext cx="1719260" cy="571500"/>
          </a:xfrm>
          <a:prstGeom prst="rect">
            <a:avLst/>
          </a:prstGeom>
        </p:spPr>
      </p:pic>
      <p:pic>
        <p:nvPicPr>
          <p:cNvPr id="2" name="그림 9">
            <a:extLst>
              <a:ext uri="{FF2B5EF4-FFF2-40B4-BE49-F238E27FC236}">
                <a16:creationId xmlns:a16="http://schemas.microsoft.com/office/drawing/2014/main" id="{96DA81EC-362A-8FF0-B885-67FB2E0BD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296" y="2860216"/>
            <a:ext cx="2619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5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BB290-6E58-5A28-1B90-2BB26E69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C53DB-4977-322A-2032-B1ED2220361F}"/>
              </a:ext>
            </a:extLst>
          </p:cNvPr>
          <p:cNvSpPr txBox="1"/>
          <p:nvPr/>
        </p:nvSpPr>
        <p:spPr>
          <a:xfrm>
            <a:off x="685800" y="541973"/>
            <a:ext cx="483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Newton-Raphson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F56166-8BCD-BC03-5943-4822BDCBEB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4161" y="4430483"/>
            <a:ext cx="1562100" cy="257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A1CBB-9E9E-62F9-132F-18C869C6527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4161" y="1141347"/>
            <a:ext cx="62769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/>
              <p:nvPr/>
            </p:nvSpPr>
            <p:spPr>
              <a:xfrm>
                <a:off x="685800" y="1171369"/>
                <a:ext cx="10668000" cy="148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function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my_nth_root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x,n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strictly positive scalar, and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integer strictly greater than 1. The output argument,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should be an approximation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root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approximation should be computed by using the modified Newton Raphson method to find the root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Set the perturbation and tolerance as in-built parameters. Use the perturbation of 0.01 and the error metric satisfying at least 10 significant figures.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75530-70BA-147D-1E3F-0C30609C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71369"/>
                <a:ext cx="10668000" cy="1480405"/>
              </a:xfrm>
              <a:prstGeom prst="rect">
                <a:avLst/>
              </a:prstGeom>
              <a:blipFill>
                <a:blip r:embed="rId3"/>
                <a:stretch>
                  <a:fillRect l="-400" t="-2058" r="-457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69930-91EE-2EB6-0DFC-B73F935F8360}"/>
                  </a:ext>
                </a:extLst>
              </p:cNvPr>
              <p:cNvSpPr txBox="1"/>
              <p:nvPr/>
            </p:nvSpPr>
            <p:spPr>
              <a:xfrm>
                <a:off x="583496" y="2945736"/>
                <a:ext cx="10668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the previous function to find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root using the bisection method. Calculate the 5</a:t>
                </a:r>
                <a:r>
                  <a:rPr lang="en-US" baseline="30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 of 700228 using the two functions and draw the estimate at each iteration for both of them in a figure and compare the convergence rate.</a:t>
                </a:r>
                <a:endPara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69930-91EE-2EB6-0DFC-B73F935F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6" y="2945736"/>
                <a:ext cx="10668000" cy="923330"/>
              </a:xfrm>
              <a:prstGeom prst="rect">
                <a:avLst/>
              </a:prstGeom>
              <a:blipFill>
                <a:blip r:embed="rId4"/>
                <a:stretch>
                  <a:fillRect l="-400" t="-3289" r="-45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0F3A5C-5F03-D09F-DEDF-1D26521A32D4}"/>
              </a:ext>
            </a:extLst>
          </p:cNvPr>
          <p:cNvSpPr txBox="1"/>
          <p:nvPr/>
        </p:nvSpPr>
        <p:spPr>
          <a:xfrm>
            <a:off x="927404" y="3926217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7084F-647A-F379-3512-1457EA492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582" y="3691195"/>
            <a:ext cx="3415848" cy="26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Finding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/>
              <p:nvPr/>
            </p:nvSpPr>
            <p:spPr>
              <a:xfrm>
                <a:off x="685800" y="1203706"/>
                <a:ext cx="37468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the exact or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solution might be hard: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we use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approximation.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03706"/>
                <a:ext cx="3746867" cy="1200329"/>
              </a:xfrm>
              <a:prstGeom prst="rect">
                <a:avLst/>
              </a:prstGeom>
              <a:blipFill>
                <a:blip r:embed="rId4"/>
                <a:stretch>
                  <a:fillRect l="-146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A6AA4F-60F6-7922-C7BD-3EBC39FEBA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5887" y="2166937"/>
            <a:ext cx="3371850" cy="2524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5EEB95-C030-DDB9-C2C0-62A3E405A8A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6246" y="4794658"/>
            <a:ext cx="1724025" cy="552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3F0CAD-CE6E-5EC8-EF38-BF05ABE1E3DA}"/>
              </a:ext>
            </a:extLst>
          </p:cNvPr>
          <p:cNvSpPr txBox="1"/>
          <p:nvPr/>
        </p:nvSpPr>
        <p:spPr>
          <a:xfrm>
            <a:off x="685800" y="296158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root near -2</a:t>
            </a:r>
          </a:p>
        </p:txBody>
      </p:sp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Finding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/>
              <p:nvPr/>
            </p:nvSpPr>
            <p:spPr>
              <a:xfrm>
                <a:off x="685800" y="1203706"/>
                <a:ext cx="3746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a root for the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+100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Near the points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=80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03706"/>
                <a:ext cx="3746867" cy="923330"/>
              </a:xfrm>
              <a:prstGeom prst="rect">
                <a:avLst/>
              </a:prstGeom>
              <a:blipFill>
                <a:blip r:embed="rId4"/>
                <a:stretch>
                  <a:fillRect l="-146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54EC403-8CD1-0996-946F-81288C70BDD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624" y="1480020"/>
            <a:ext cx="3562350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F77C3-B8ED-0EAF-3C1C-73F788F855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624" y="1980172"/>
            <a:ext cx="3505200" cy="847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F4499B-5B27-E09D-D7A8-B51FB382CE0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624" y="3037354"/>
            <a:ext cx="21145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1D353-7194-77B3-A272-E300CE1E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1" y="1828799"/>
            <a:ext cx="3028950" cy="2809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809C6-1CD0-FBC1-1952-216C99880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83" y="4778683"/>
            <a:ext cx="256222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04CD80-DA6E-129E-5024-90C416BD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64" y="1800224"/>
            <a:ext cx="2962275" cy="2838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02DD81-BF50-A8C6-0557-0C81AE78C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238" y="4759632"/>
            <a:ext cx="1533525" cy="428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순서도: 처리 15">
                <a:extLst>
                  <a:ext uri="{FF2B5EF4-FFF2-40B4-BE49-F238E27FC236}">
                    <a16:creationId xmlns:a16="http://schemas.microsoft.com/office/drawing/2014/main" id="{C4D4A475-864D-A2F7-F812-DFA3684615F8}"/>
                  </a:ext>
                </a:extLst>
              </p:cNvPr>
              <p:cNvSpPr/>
              <p:nvPr/>
            </p:nvSpPr>
            <p:spPr>
              <a:xfrm>
                <a:off x="8040265" y="1283666"/>
                <a:ext cx="1921934" cy="56201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Guess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/>
                  <a:t> so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≠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sgn</m:t>
                            </m:r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" name="순서도: 처리 15">
                <a:extLst>
                  <a:ext uri="{FF2B5EF4-FFF2-40B4-BE49-F238E27FC236}">
                    <a16:creationId xmlns:a16="http://schemas.microsoft.com/office/drawing/2014/main" id="{C4D4A475-864D-A2F7-F812-DFA368461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65" y="1283666"/>
                <a:ext cx="1921934" cy="562010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순서도: 처리 16">
                <a:extLst>
                  <a:ext uri="{FF2B5EF4-FFF2-40B4-BE49-F238E27FC236}">
                    <a16:creationId xmlns:a16="http://schemas.microsoft.com/office/drawing/2014/main" id="{43D84D6C-80C8-76E9-31E9-A7941941C078}"/>
                  </a:ext>
                </a:extLst>
              </p:cNvPr>
              <p:cNvSpPr/>
              <p:nvPr/>
            </p:nvSpPr>
            <p:spPr>
              <a:xfrm>
                <a:off x="8201149" y="2060511"/>
                <a:ext cx="1600166" cy="56201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Estimate the root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순서도: 처리 16">
                <a:extLst>
                  <a:ext uri="{FF2B5EF4-FFF2-40B4-BE49-F238E27FC236}">
                    <a16:creationId xmlns:a16="http://schemas.microsoft.com/office/drawing/2014/main" id="{43D84D6C-80C8-76E9-31E9-A7941941C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149" y="2060511"/>
                <a:ext cx="1600166" cy="562010"/>
              </a:xfrm>
              <a:prstGeom prst="flowChartProcess">
                <a:avLst/>
              </a:prstGeom>
              <a:blipFill>
                <a:blip r:embed="rId8"/>
                <a:stretch>
                  <a:fillRect t="-319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순서도: 판단 18">
                <a:extLst>
                  <a:ext uri="{FF2B5EF4-FFF2-40B4-BE49-F238E27FC236}">
                    <a16:creationId xmlns:a16="http://schemas.microsoft.com/office/drawing/2014/main" id="{65A6560E-39F5-AA1F-6B6A-B5503917BE91}"/>
                  </a:ext>
                </a:extLst>
              </p:cNvPr>
              <p:cNvSpPr/>
              <p:nvPr/>
            </p:nvSpPr>
            <p:spPr>
              <a:xfrm>
                <a:off x="7974602" y="2837356"/>
                <a:ext cx="2049334" cy="65903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순서도: 판단 18">
                <a:extLst>
                  <a:ext uri="{FF2B5EF4-FFF2-40B4-BE49-F238E27FC236}">
                    <a16:creationId xmlns:a16="http://schemas.microsoft.com/office/drawing/2014/main" id="{65A6560E-39F5-AA1F-6B6A-B5503917B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602" y="2837356"/>
                <a:ext cx="2049334" cy="659030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순서도: 판단 21">
                <a:extLst>
                  <a:ext uri="{FF2B5EF4-FFF2-40B4-BE49-F238E27FC236}">
                    <a16:creationId xmlns:a16="http://schemas.microsoft.com/office/drawing/2014/main" id="{1BD65123-45A8-7B72-0869-B6B482A00B39}"/>
                  </a:ext>
                </a:extLst>
              </p:cNvPr>
              <p:cNvSpPr/>
              <p:nvPr/>
            </p:nvSpPr>
            <p:spPr>
              <a:xfrm>
                <a:off x="8263023" y="3711221"/>
                <a:ext cx="1471450" cy="693174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" name="순서도: 판단 21">
                <a:extLst>
                  <a:ext uri="{FF2B5EF4-FFF2-40B4-BE49-F238E27FC236}">
                    <a16:creationId xmlns:a16="http://schemas.microsoft.com/office/drawing/2014/main" id="{1BD65123-45A8-7B72-0869-B6B482A00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023" y="3711221"/>
                <a:ext cx="1471450" cy="693174"/>
              </a:xfrm>
              <a:prstGeom prst="flowChartDecision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순서도: 처리 22">
                <a:extLst>
                  <a:ext uri="{FF2B5EF4-FFF2-40B4-BE49-F238E27FC236}">
                    <a16:creationId xmlns:a16="http://schemas.microsoft.com/office/drawing/2014/main" id="{4F618D1E-9E84-2519-D6E8-16A8F94A184B}"/>
                  </a:ext>
                </a:extLst>
              </p:cNvPr>
              <p:cNvSpPr/>
              <p:nvPr/>
            </p:nvSpPr>
            <p:spPr>
              <a:xfrm>
                <a:off x="10410496" y="3872741"/>
                <a:ext cx="762079" cy="37013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순서도: 처리 22">
                <a:extLst>
                  <a:ext uri="{FF2B5EF4-FFF2-40B4-BE49-F238E27FC236}">
                    <a16:creationId xmlns:a16="http://schemas.microsoft.com/office/drawing/2014/main" id="{4F618D1E-9E84-2519-D6E8-16A8F94A1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496" y="3872741"/>
                <a:ext cx="762079" cy="370134"/>
              </a:xfrm>
              <a:prstGeom prst="flowChart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28">
            <a:extLst>
              <a:ext uri="{FF2B5EF4-FFF2-40B4-BE49-F238E27FC236}">
                <a16:creationId xmlns:a16="http://schemas.microsoft.com/office/drawing/2014/main" id="{64ADE406-C1D8-5914-D067-626706190E8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9001232" y="1845676"/>
            <a:ext cx="0" cy="21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29">
            <a:extLst>
              <a:ext uri="{FF2B5EF4-FFF2-40B4-BE49-F238E27FC236}">
                <a16:creationId xmlns:a16="http://schemas.microsoft.com/office/drawing/2014/main" id="{BD3295D1-51A8-DB59-3779-07638AB5763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999269" y="2622521"/>
            <a:ext cx="1963" cy="21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30">
            <a:extLst>
              <a:ext uri="{FF2B5EF4-FFF2-40B4-BE49-F238E27FC236}">
                <a16:creationId xmlns:a16="http://schemas.microsoft.com/office/drawing/2014/main" id="{8F2B18E3-E131-02C8-B39C-7B0426E3524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98748" y="3496386"/>
            <a:ext cx="521" cy="21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36">
            <a:extLst>
              <a:ext uri="{FF2B5EF4-FFF2-40B4-BE49-F238E27FC236}">
                <a16:creationId xmlns:a16="http://schemas.microsoft.com/office/drawing/2014/main" id="{3B707460-D7A2-0680-5243-3508CD6C8C42}"/>
              </a:ext>
            </a:extLst>
          </p:cNvPr>
          <p:cNvCxnSpPr>
            <a:cxnSpLocks/>
            <a:stCxn id="10" idx="2"/>
            <a:endCxn id="49" idx="0"/>
          </p:cNvCxnSpPr>
          <p:nvPr/>
        </p:nvCxnSpPr>
        <p:spPr>
          <a:xfrm>
            <a:off x="8998748" y="4404395"/>
            <a:ext cx="2484" cy="21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2">
            <a:extLst>
              <a:ext uri="{FF2B5EF4-FFF2-40B4-BE49-F238E27FC236}">
                <a16:creationId xmlns:a16="http://schemas.microsoft.com/office/drawing/2014/main" id="{10499BFD-373D-0881-CE7A-C486FEA1292F}"/>
              </a:ext>
            </a:extLst>
          </p:cNvPr>
          <p:cNvCxnSpPr>
            <a:cxnSpLocks/>
            <a:stCxn id="9" idx="1"/>
            <a:endCxn id="60" idx="1"/>
          </p:cNvCxnSpPr>
          <p:nvPr/>
        </p:nvCxnSpPr>
        <p:spPr>
          <a:xfrm rot="10800000" flipH="1" flipV="1">
            <a:off x="7974602" y="3166870"/>
            <a:ext cx="399162" cy="2222395"/>
          </a:xfrm>
          <a:prstGeom prst="bentConnector3">
            <a:avLst>
              <a:gd name="adj1" fmla="val -572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F44CFF-AD9D-01AE-8279-669BA08AD12D}"/>
              </a:ext>
            </a:extLst>
          </p:cNvPr>
          <p:cNvSpPr txBox="1"/>
          <p:nvPr/>
        </p:nvSpPr>
        <p:spPr>
          <a:xfrm>
            <a:off x="7378177" y="408596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  <a:endParaRPr lang="en-US" sz="1200" dirty="0">
              <a:latin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594F13-7D28-9176-D2AA-13D6C469838A}"/>
              </a:ext>
            </a:extLst>
          </p:cNvPr>
          <p:cNvSpPr txBox="1"/>
          <p:nvPr/>
        </p:nvSpPr>
        <p:spPr>
          <a:xfrm>
            <a:off x="8998747" y="346302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  <a:endParaRPr lang="en-US" sz="1200" dirty="0">
              <a:latin typeface="Cambria Math" panose="02040503050406030204" pitchFamily="18" charset="0"/>
            </a:endParaRPr>
          </a:p>
        </p:txBody>
      </p:sp>
      <p:cxnSp>
        <p:nvCxnSpPr>
          <p:cNvPr id="47" name="직선 화살표 연결선 49">
            <a:extLst>
              <a:ext uri="{FF2B5EF4-FFF2-40B4-BE49-F238E27FC236}">
                <a16:creationId xmlns:a16="http://schemas.microsoft.com/office/drawing/2014/main" id="{A871AF9E-5FC9-9A97-578B-7CD9BCB2423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734473" y="4057808"/>
            <a:ext cx="6760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53">
            <a:extLst>
              <a:ext uri="{FF2B5EF4-FFF2-40B4-BE49-F238E27FC236}">
                <a16:creationId xmlns:a16="http://schemas.microsoft.com/office/drawing/2014/main" id="{2AA22F0B-380F-A465-DCE3-55599AA64FF8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9530814" y="2612018"/>
            <a:ext cx="1531225" cy="9902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순서도: 처리 76">
                <a:extLst>
                  <a:ext uri="{FF2B5EF4-FFF2-40B4-BE49-F238E27FC236}">
                    <a16:creationId xmlns:a16="http://schemas.microsoft.com/office/drawing/2014/main" id="{C17B73C5-85B3-897D-9061-FCC897BACC1F}"/>
                  </a:ext>
                </a:extLst>
              </p:cNvPr>
              <p:cNvSpPr/>
              <p:nvPr/>
            </p:nvSpPr>
            <p:spPr>
              <a:xfrm>
                <a:off x="8620192" y="4619230"/>
                <a:ext cx="762079" cy="37013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순서도: 처리 76">
                <a:extLst>
                  <a:ext uri="{FF2B5EF4-FFF2-40B4-BE49-F238E27FC236}">
                    <a16:creationId xmlns:a16="http://schemas.microsoft.com/office/drawing/2014/main" id="{C17B73C5-85B3-897D-9061-FCC897BAC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192" y="4619230"/>
                <a:ext cx="762079" cy="370134"/>
              </a:xfrm>
              <a:prstGeom prst="flowChart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44BEEEF-392C-F061-A0AF-837E4EB719EE}"/>
              </a:ext>
            </a:extLst>
          </p:cNvPr>
          <p:cNvSpPr txBox="1"/>
          <p:nvPr/>
        </p:nvSpPr>
        <p:spPr>
          <a:xfrm>
            <a:off x="9047450" y="432734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  <a:endParaRPr lang="en-US" sz="1200" dirty="0">
              <a:latin typeface="Cambria Math" panose="02040503050406030204" pitchFamily="18" charset="0"/>
            </a:endParaRPr>
          </a:p>
        </p:txBody>
      </p:sp>
      <p:cxnSp>
        <p:nvCxnSpPr>
          <p:cNvPr id="51" name="직선 화살표 연결선 108">
            <a:extLst>
              <a:ext uri="{FF2B5EF4-FFF2-40B4-BE49-F238E27FC236}">
                <a16:creationId xmlns:a16="http://schemas.microsoft.com/office/drawing/2014/main" id="{ADAA199F-A77F-E1C1-6B01-E21F87B9F754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 flipH="1">
            <a:off x="8998748" y="4989364"/>
            <a:ext cx="2484" cy="21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E99EE4-7A37-482E-4536-D2CE82092047}"/>
              </a:ext>
            </a:extLst>
          </p:cNvPr>
          <p:cNvSpPr txBox="1"/>
          <p:nvPr/>
        </p:nvSpPr>
        <p:spPr>
          <a:xfrm>
            <a:off x="9833606" y="380896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  <a:endParaRPr lang="en-US" sz="1200" dirty="0">
              <a:latin typeface="Cambria Math" panose="02040503050406030204" pitchFamily="18" charset="0"/>
            </a:endParaRPr>
          </a:p>
        </p:txBody>
      </p:sp>
      <p:cxnSp>
        <p:nvCxnSpPr>
          <p:cNvPr id="53" name="연결선: 꺾임 116">
            <a:extLst>
              <a:ext uri="{FF2B5EF4-FFF2-40B4-BE49-F238E27FC236}">
                <a16:creationId xmlns:a16="http://schemas.microsoft.com/office/drawing/2014/main" id="{00902731-59F0-4A77-AA70-CDEEF807DDF9}"/>
              </a:ext>
            </a:extLst>
          </p:cNvPr>
          <p:cNvCxnSpPr>
            <a:cxnSpLocks/>
            <a:stCxn id="49" idx="3"/>
            <a:endCxn id="7" idx="3"/>
          </p:cNvCxnSpPr>
          <p:nvPr/>
        </p:nvCxnSpPr>
        <p:spPr>
          <a:xfrm flipV="1">
            <a:off x="9382271" y="2341516"/>
            <a:ext cx="419044" cy="2462781"/>
          </a:xfrm>
          <a:prstGeom prst="bentConnector3">
            <a:avLst>
              <a:gd name="adj1" fmla="val 484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수행의 시작/종료 23">
            <a:extLst>
              <a:ext uri="{FF2B5EF4-FFF2-40B4-BE49-F238E27FC236}">
                <a16:creationId xmlns:a16="http://schemas.microsoft.com/office/drawing/2014/main" id="{88404D37-09A1-FE1C-AD37-75D90270C44E}"/>
              </a:ext>
            </a:extLst>
          </p:cNvPr>
          <p:cNvSpPr/>
          <p:nvPr/>
        </p:nvSpPr>
        <p:spPr>
          <a:xfrm>
            <a:off x="8549423" y="5789169"/>
            <a:ext cx="903618" cy="2992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순서도: 처리 76">
                <a:extLst>
                  <a:ext uri="{FF2B5EF4-FFF2-40B4-BE49-F238E27FC236}">
                    <a16:creationId xmlns:a16="http://schemas.microsoft.com/office/drawing/2014/main" id="{1F733B9D-CC19-FA0F-70AB-12BE6B8D52DA}"/>
                  </a:ext>
                </a:extLst>
              </p:cNvPr>
              <p:cNvSpPr/>
              <p:nvPr/>
            </p:nvSpPr>
            <p:spPr>
              <a:xfrm>
                <a:off x="8373764" y="5204199"/>
                <a:ext cx="1249967" cy="37013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Root equals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60" name="순서도: 처리 76">
                <a:extLst>
                  <a:ext uri="{FF2B5EF4-FFF2-40B4-BE49-F238E27FC236}">
                    <a16:creationId xmlns:a16="http://schemas.microsoft.com/office/drawing/2014/main" id="{1F733B9D-CC19-FA0F-70AB-12BE6B8D5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64" y="5204199"/>
                <a:ext cx="1249967" cy="370134"/>
              </a:xfrm>
              <a:prstGeom prst="flowChartProcess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108">
            <a:extLst>
              <a:ext uri="{FF2B5EF4-FFF2-40B4-BE49-F238E27FC236}">
                <a16:creationId xmlns:a16="http://schemas.microsoft.com/office/drawing/2014/main" id="{39A2EFE6-F766-2D44-DD9E-14EFF6150D94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8998748" y="5574333"/>
            <a:ext cx="2484" cy="214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수행의 시작/종료 23">
            <a:extLst>
              <a:ext uri="{FF2B5EF4-FFF2-40B4-BE49-F238E27FC236}">
                <a16:creationId xmlns:a16="http://schemas.microsoft.com/office/drawing/2014/main" id="{8D0AA261-F0ED-32BC-CFE2-A5211C7E8706}"/>
              </a:ext>
            </a:extLst>
          </p:cNvPr>
          <p:cNvSpPr/>
          <p:nvPr/>
        </p:nvSpPr>
        <p:spPr>
          <a:xfrm>
            <a:off x="8549423" y="769613"/>
            <a:ext cx="903618" cy="2992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8" name="직선 화살표 연결선 28">
            <a:extLst>
              <a:ext uri="{FF2B5EF4-FFF2-40B4-BE49-F238E27FC236}">
                <a16:creationId xmlns:a16="http://schemas.microsoft.com/office/drawing/2014/main" id="{FFE84042-FA25-7F1C-25A2-95512C48AF26}"/>
              </a:ext>
            </a:extLst>
          </p:cNvPr>
          <p:cNvCxnSpPr>
            <a:cxnSpLocks/>
            <a:stCxn id="72" idx="2"/>
            <a:endCxn id="2" idx="0"/>
          </p:cNvCxnSpPr>
          <p:nvPr/>
        </p:nvCxnSpPr>
        <p:spPr>
          <a:xfrm>
            <a:off x="9001232" y="1068831"/>
            <a:ext cx="0" cy="21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349849"/>
            <a:ext cx="6584295" cy="61957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44D14-01A4-7E12-0B41-6E8A28E521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0361" y="563882"/>
            <a:ext cx="4603855" cy="5661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D0284-9303-BF14-3208-780BF29E1F3A}"/>
              </a:ext>
            </a:extLst>
          </p:cNvPr>
          <p:cNvSpPr txBox="1"/>
          <p:nvPr/>
        </p:nvSpPr>
        <p:spPr>
          <a:xfrm>
            <a:off x="685800" y="541973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</p:txBody>
      </p:sp>
    </p:spTree>
    <p:extLst>
      <p:ext uri="{BB962C8B-B14F-4D97-AF65-F5344CB8AC3E}">
        <p14:creationId xmlns:p14="http://schemas.microsoft.com/office/powerpoint/2010/main" val="292143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/>
              <p:nvPr/>
            </p:nvSpPr>
            <p:spPr>
              <a:xfrm>
                <a:off x="685800" y="1203706"/>
                <a:ext cx="3746867" cy="125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the root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Starting at a=0 and b=2, approximate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 tolerance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&lt;0.1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03706"/>
                <a:ext cx="3746867" cy="1254318"/>
              </a:xfrm>
              <a:prstGeom prst="rect">
                <a:avLst/>
              </a:prstGeom>
              <a:blipFill>
                <a:blip r:embed="rId4"/>
                <a:stretch>
                  <a:fillRect l="-1466" r="-326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653DFFD-FFE1-EABC-042C-FB1CEBFF8EC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5346" y="1303117"/>
            <a:ext cx="3600450" cy="236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A3924-B4AC-6A3A-B6CB-564A6C73E2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804577"/>
            <a:ext cx="2781300" cy="1038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3A3260-EAF2-071E-DF96-349511079C55}"/>
              </a:ext>
            </a:extLst>
          </p:cNvPr>
          <p:cNvSpPr txBox="1"/>
          <p:nvPr/>
        </p:nvSpPr>
        <p:spPr>
          <a:xfrm>
            <a:off x="685800" y="541973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</p:txBody>
      </p:sp>
    </p:spTree>
    <p:extLst>
      <p:ext uri="{BB962C8B-B14F-4D97-AF65-F5344CB8AC3E}">
        <p14:creationId xmlns:p14="http://schemas.microsoft.com/office/powerpoint/2010/main" val="383571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393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what will happen if you use a=2 and b=4 for the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my_bisection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BE000C-4D23-AFA0-D7E8-761C29E506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7157" y="1453921"/>
            <a:ext cx="6392194" cy="26132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736E15-4159-2BD6-CB51-560CBD899358}"/>
              </a:ext>
            </a:extLst>
          </p:cNvPr>
          <p:cNvSpPr txBox="1"/>
          <p:nvPr/>
        </p:nvSpPr>
        <p:spPr>
          <a:xfrm>
            <a:off x="685800" y="541973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</p:txBody>
      </p:sp>
    </p:spTree>
    <p:extLst>
      <p:ext uri="{BB962C8B-B14F-4D97-AF65-F5344CB8AC3E}">
        <p14:creationId xmlns:p14="http://schemas.microsoft.com/office/powerpoint/2010/main" val="415605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36E15-4159-2BD6-CB51-560CBD899358}"/>
              </a:ext>
            </a:extLst>
          </p:cNvPr>
          <p:cNvSpPr txBox="1"/>
          <p:nvPr/>
        </p:nvSpPr>
        <p:spPr>
          <a:xfrm>
            <a:off x="685800" y="541973"/>
            <a:ext cx="333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EA1D-31E9-4575-14E6-5893D71E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58" y="1328710"/>
            <a:ext cx="16287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78A2EE-6FD6-FF97-8214-EA3B6E8D5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8" y="2212257"/>
            <a:ext cx="1114425" cy="371475"/>
          </a:xfrm>
          <a:prstGeom prst="rect">
            <a:avLst/>
          </a:prstGeom>
        </p:spPr>
      </p:pic>
      <p:pic>
        <p:nvPicPr>
          <p:cNvPr id="11" name="그림 2">
            <a:extLst>
              <a:ext uri="{FF2B5EF4-FFF2-40B4-BE49-F238E27FC236}">
                <a16:creationId xmlns:a16="http://schemas.microsoft.com/office/drawing/2014/main" id="{3224DB0C-FC8A-AD6C-B58F-7EEA3A45D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58" y="3981558"/>
            <a:ext cx="1323975" cy="542925"/>
          </a:xfrm>
          <a:prstGeom prst="rect">
            <a:avLst/>
          </a:prstGeom>
        </p:spPr>
      </p:pic>
      <p:pic>
        <p:nvPicPr>
          <p:cNvPr id="12" name="그림 15">
            <a:extLst>
              <a:ext uri="{FF2B5EF4-FFF2-40B4-BE49-F238E27FC236}">
                <a16:creationId xmlns:a16="http://schemas.microsoft.com/office/drawing/2014/main" id="{A728ECBA-4F2A-07C8-4D95-7F309E44F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58" y="2868699"/>
            <a:ext cx="672465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566E59-356F-8A66-C4D7-597F0AA7E37D}"/>
              </a:ext>
            </a:extLst>
          </p:cNvPr>
          <p:cNvSpPr txBox="1"/>
          <p:nvPr/>
        </p:nvSpPr>
        <p:spPr>
          <a:xfrm>
            <a:off x="4789308" y="4059191"/>
            <a:ext cx="361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figures</a:t>
            </a:r>
          </a:p>
        </p:txBody>
      </p:sp>
      <p:pic>
        <p:nvPicPr>
          <p:cNvPr id="14" name="그림 19">
            <a:extLst>
              <a:ext uri="{FF2B5EF4-FFF2-40B4-BE49-F238E27FC236}">
                <a16:creationId xmlns:a16="http://schemas.microsoft.com/office/drawing/2014/main" id="{38895561-57AB-18CF-75C2-3AEC753A63E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2F4FD"/>
              </a:clrFrom>
              <a:clrTo>
                <a:srgbClr val="E2F4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9933" y="3973764"/>
            <a:ext cx="2619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2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6B4775-AA67-22AE-22BD-06214727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676275"/>
            <a:ext cx="6584295" cy="5869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8A3EA-02F4-2044-D18C-1FAF6CBF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182" y="866775"/>
            <a:ext cx="5238750" cy="5124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54231-B8C9-253B-FBEF-279A150932B5}"/>
              </a:ext>
            </a:extLst>
          </p:cNvPr>
          <p:cNvSpPr txBox="1"/>
          <p:nvPr/>
        </p:nvSpPr>
        <p:spPr>
          <a:xfrm>
            <a:off x="685800" y="541973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48C27F-E0E0-3C41-D247-8D8A0481E05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182" y="6062662"/>
            <a:ext cx="1790700" cy="285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CBA124-3E87-A874-AB75-C31504B7BAB5}"/>
              </a:ext>
            </a:extLst>
          </p:cNvPr>
          <p:cNvSpPr txBox="1"/>
          <p:nvPr/>
        </p:nvSpPr>
        <p:spPr>
          <a:xfrm>
            <a:off x="685800" y="1203706"/>
            <a:ext cx="393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root based on number of significant figures using the iterative function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my_bisection2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551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1122</cp:revision>
  <dcterms:created xsi:type="dcterms:W3CDTF">2021-08-21T18:03:36Z</dcterms:created>
  <dcterms:modified xsi:type="dcterms:W3CDTF">2022-09-21T08:14:33Z</dcterms:modified>
</cp:coreProperties>
</file>