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421" r:id="rId3"/>
    <p:sldId id="323" r:id="rId4"/>
    <p:sldId id="424" r:id="rId5"/>
    <p:sldId id="420" r:id="rId6"/>
    <p:sldId id="425" r:id="rId7"/>
    <p:sldId id="422" r:id="rId8"/>
    <p:sldId id="426" r:id="rId9"/>
    <p:sldId id="423" r:id="rId10"/>
    <p:sldId id="430" r:id="rId11"/>
    <p:sldId id="429" r:id="rId12"/>
    <p:sldId id="42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151"/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88" autoAdjust="0"/>
    <p:restoredTop sz="93788" autoAdjust="0"/>
  </p:normalViewPr>
  <p:slideViewPr>
    <p:cSldViewPr snapToGrid="0">
      <p:cViewPr>
        <p:scale>
          <a:sx n="107" d="100"/>
          <a:sy n="107" d="100"/>
        </p:scale>
        <p:origin x="-27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10/4/22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10/4/22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10/4/22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10/4/22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10/4/22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10/4/22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6 Lecture 1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Oct. 4,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42358-6580-5B8C-0F8D-F13749DD37F7}"/>
              </a:ext>
            </a:extLst>
          </p:cNvPr>
          <p:cNvSpPr txBox="1"/>
          <p:nvPr/>
        </p:nvSpPr>
        <p:spPr>
          <a:xfrm>
            <a:off x="685800" y="541973"/>
            <a:ext cx="26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C1125-EC10-4383-EFCC-036813AF7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38287"/>
            <a:ext cx="66294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7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42358-6580-5B8C-0F8D-F13749DD37F7}"/>
              </a:ext>
            </a:extLst>
          </p:cNvPr>
          <p:cNvSpPr txBox="1"/>
          <p:nvPr/>
        </p:nvSpPr>
        <p:spPr>
          <a:xfrm>
            <a:off x="685800" y="541973"/>
            <a:ext cx="26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Problems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52D6654-6226-9784-67D0-E753B069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86111"/>
            <a:ext cx="10515600" cy="67128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</a:t>
            </a:r>
            <a:r>
              <a:rPr kumimoji="1" lang="en-US" altLang="ko-KR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word_check</a:t>
            </a:r>
            <a:r>
              <a:rPr kumimoji="1" lang="en-US" altLang="ko-KR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(str_1,str_2) 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returns </a:t>
            </a:r>
            <a:r>
              <a:rPr kumimoji="1" lang="en-US" altLang="ko-KR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characters constituting </a:t>
            </a:r>
            <a:r>
              <a:rPr kumimoji="1" lang="en-US" altLang="ko-KR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str_1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ko-KR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str_2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same, otherwise returns </a:t>
            </a:r>
            <a:r>
              <a:rPr kumimoji="1" lang="en-US" altLang="ko-KR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False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Capital and small letters are not the same characters.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01E0DF8-BAEC-2811-09D4-E12D54B0D98C}"/>
              </a:ext>
            </a:extLst>
          </p:cNvPr>
          <p:cNvSpPr txBox="1">
            <a:spLocks/>
          </p:cNvSpPr>
          <p:nvPr/>
        </p:nvSpPr>
        <p:spPr>
          <a:xfrm>
            <a:off x="685800" y="2324544"/>
            <a:ext cx="1019175" cy="347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case:</a:t>
            </a:r>
          </a:p>
          <a:p>
            <a:endParaRPr kumimoji="1"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08E79-9F02-46CC-0828-8DCE85EF2A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287" y="2847406"/>
            <a:ext cx="3686175" cy="904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515DCE-9E12-DCB4-4289-C74B36FD1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" y="3848669"/>
            <a:ext cx="4953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2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42358-6580-5B8C-0F8D-F13749DD37F7}"/>
              </a:ext>
            </a:extLst>
          </p:cNvPr>
          <p:cNvSpPr txBox="1"/>
          <p:nvPr/>
        </p:nvSpPr>
        <p:spPr>
          <a:xfrm>
            <a:off x="685800" y="541973"/>
            <a:ext cx="26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4C16C-B2D0-AD0C-31CF-EB8265357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3037"/>
            <a:ext cx="66294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8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42358-6580-5B8C-0F8D-F13749DD37F7}"/>
              </a:ext>
            </a:extLst>
          </p:cNvPr>
          <p:cNvSpPr txBox="1"/>
          <p:nvPr/>
        </p:nvSpPr>
        <p:spPr>
          <a:xfrm>
            <a:off x="685800" y="541973"/>
            <a:ext cx="359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for Midterm Exam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2D84D-3A7A-E03B-DB45-151C3629CA1E}"/>
              </a:ext>
            </a:extLst>
          </p:cNvPr>
          <p:cNvSpPr txBox="1"/>
          <p:nvPr/>
        </p:nvSpPr>
        <p:spPr>
          <a:xfrm>
            <a:off x="685800" y="1171369"/>
            <a:ext cx="1066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Notice:</a:t>
            </a: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exam is on Thursday, 6 October, in the classroom,15:00-16:15.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file with the extension of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ipynb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shall be submitted.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use the internet. Answers shall be your own original codes and you cannot use other sources.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codes shall produce the test cases, otherwise no credits are given for the test cases that are not generated.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point is 100 which accounts for 35% of the final grade.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different questions, try to solve questions based on their simplicity, points, and your time.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20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42358-6580-5B8C-0F8D-F13749DD37F7}"/>
              </a:ext>
            </a:extLst>
          </p:cNvPr>
          <p:cNvSpPr txBox="1"/>
          <p:nvPr/>
        </p:nvSpPr>
        <p:spPr>
          <a:xfrm>
            <a:off x="685800" y="541973"/>
            <a:ext cx="26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Problems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52D6654-6226-9784-67D0-E753B069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86112"/>
            <a:ext cx="10515600" cy="1562040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function </a:t>
            </a:r>
            <a:r>
              <a:rPr kumimoji="1" lang="en-US" altLang="ko-KR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book(dict_1)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receives the dictionary variable </a:t>
            </a:r>
            <a:r>
              <a:rPr kumimoji="1" lang="en-US" altLang="ko-KR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dict_1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</a:t>
            </a:r>
            <a:r>
              <a:rPr kumimoji="1" lang="en-US" altLang="ko-Kore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books borrowed from the library as values, against 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students’ admission years as keys</a:t>
            </a:r>
            <a:r>
              <a:rPr kumimoji="1" lang="en-US" altLang="ko-Kore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function returns the dictionary </a:t>
            </a:r>
            <a:r>
              <a:rPr kumimoji="1" lang="en-US" altLang="ko-Kore-KR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dict_2</a:t>
            </a:r>
            <a:r>
              <a:rPr kumimoji="1" lang="en-US" altLang="ko-Kore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consists of 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students’ admission years as keys and</a:t>
            </a:r>
            <a:r>
              <a:rPr kumimoji="1" lang="en-US" altLang="ko-Kore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percentage of books they borrowed.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case:</a:t>
            </a:r>
          </a:p>
          <a:p>
            <a:endParaRPr kumimoji="1"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ko-Kore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54B62F-76C5-F4AB-3CE1-CFDB8AFB3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0" y="3586484"/>
            <a:ext cx="6409587" cy="6046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57C600-2EB3-DF14-2DE3-E5854ADAF84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1295" y="2948152"/>
            <a:ext cx="6251176" cy="45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1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42358-6580-5B8C-0F8D-F13749DD37F7}"/>
              </a:ext>
            </a:extLst>
          </p:cNvPr>
          <p:cNvSpPr txBox="1"/>
          <p:nvPr/>
        </p:nvSpPr>
        <p:spPr>
          <a:xfrm>
            <a:off x="685800" y="541973"/>
            <a:ext cx="26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989F17-5D4A-ECA9-1D5B-4DCA62DAF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23975"/>
            <a:ext cx="66389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4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42358-6580-5B8C-0F8D-F13749DD37F7}"/>
              </a:ext>
            </a:extLst>
          </p:cNvPr>
          <p:cNvSpPr txBox="1"/>
          <p:nvPr/>
        </p:nvSpPr>
        <p:spPr>
          <a:xfrm>
            <a:off x="685800" y="541973"/>
            <a:ext cx="26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Problems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52D6654-6226-9784-67D0-E753B069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86111"/>
            <a:ext cx="10515600" cy="287247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 function </a:t>
            </a:r>
            <a:r>
              <a:rPr kumimoji="1" lang="en-US" altLang="ko-KR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area(M) 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receives the coordinates of several points in each row and calculate the area enclosed between them using the shoelace formula. Assume that the points are ordered in a clockwise manner.</a:t>
            </a:r>
          </a:p>
          <a:p>
            <a:pPr marL="342900" indent="-342900">
              <a:buFont typeface="+mj-lt"/>
              <a:buAutoNum type="arabicPeriod" startAt="2"/>
            </a:pPr>
            <a:endParaRPr kumimoji="1"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endParaRPr kumimoji="1"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endParaRPr kumimoji="1"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endParaRPr kumimoji="1"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case:</a:t>
            </a:r>
          </a:p>
          <a:p>
            <a:endParaRPr kumimoji="1"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ko-Kore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A49E28-07B6-171D-1742-5B36C310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40" y="4215223"/>
            <a:ext cx="2416120" cy="185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A6E1C76-6E3A-2910-2475-6B9C81F51107}"/>
              </a:ext>
            </a:extLst>
          </p:cNvPr>
          <p:cNvGrpSpPr/>
          <p:nvPr/>
        </p:nvGrpSpPr>
        <p:grpSpPr>
          <a:xfrm>
            <a:off x="912528" y="2458247"/>
            <a:ext cx="1105944" cy="1104491"/>
            <a:chOff x="7586424" y="2156931"/>
            <a:chExt cx="1105944" cy="1104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64EE0CE-0A2B-9525-E607-F491DB3D1FA2}"/>
                    </a:ext>
                  </a:extLst>
                </p:cNvPr>
                <p:cNvSpPr txBox="1"/>
                <p:nvPr/>
              </p:nvSpPr>
              <p:spPr>
                <a:xfrm>
                  <a:off x="7586424" y="2156931"/>
                  <a:ext cx="1105944" cy="8261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64EE0CE-0A2B-9525-E607-F491DB3D1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6424" y="2156931"/>
                  <a:ext cx="1105944" cy="8261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D892FFB-3D93-FEC9-005F-5839A5199C69}"/>
                    </a:ext>
                  </a:extLst>
                </p:cNvPr>
                <p:cNvSpPr txBox="1"/>
                <p:nvPr/>
              </p:nvSpPr>
              <p:spPr>
                <a:xfrm>
                  <a:off x="7687798" y="2892090"/>
                  <a:ext cx="916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D892FFB-3D93-FEC9-005F-5839A5199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7798" y="2892090"/>
                  <a:ext cx="91646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FF941C-1C3C-DD1A-8A3F-6CE5368A01A8}"/>
                </a:ext>
              </a:extLst>
            </p:cNvPr>
            <p:cNvCxnSpPr>
              <a:cxnSpLocks/>
            </p:cNvCxnSpPr>
            <p:nvPr/>
          </p:nvCxnSpPr>
          <p:spPr>
            <a:xfrm>
              <a:off x="7937690" y="2321859"/>
              <a:ext cx="363628" cy="254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95F5506-FBB2-CF09-C177-76E0A0B495FC}"/>
                </a:ext>
              </a:extLst>
            </p:cNvPr>
            <p:cNvCxnSpPr>
              <a:cxnSpLocks/>
            </p:cNvCxnSpPr>
            <p:nvPr/>
          </p:nvCxnSpPr>
          <p:spPr>
            <a:xfrm>
              <a:off x="7937690" y="2570025"/>
              <a:ext cx="363628" cy="254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751D8A7-30A1-BD93-1BD2-0C8D9C011067}"/>
                </a:ext>
              </a:extLst>
            </p:cNvPr>
            <p:cNvCxnSpPr>
              <a:cxnSpLocks/>
            </p:cNvCxnSpPr>
            <p:nvPr/>
          </p:nvCxnSpPr>
          <p:spPr>
            <a:xfrm>
              <a:off x="7937690" y="2884681"/>
              <a:ext cx="363628" cy="254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553D00F-0799-6B96-AB9E-99A18FE66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7690" y="2303760"/>
              <a:ext cx="358478" cy="2730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D9CA3E5-7E07-A897-A27A-981233C33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7690" y="2599552"/>
              <a:ext cx="358478" cy="2730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6E09417-9C21-BC3E-FE05-95B108DA1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7690" y="2867964"/>
              <a:ext cx="358478" cy="2730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C01FE5-933C-693C-57E9-CB6DEDC2936E}"/>
                  </a:ext>
                </a:extLst>
              </p:cNvPr>
              <p:cNvSpPr txBox="1"/>
              <p:nvPr/>
            </p:nvSpPr>
            <p:spPr>
              <a:xfrm>
                <a:off x="1855694" y="2790497"/>
                <a:ext cx="5712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C01FE5-933C-693C-57E9-CB6DEDC29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94" y="2790497"/>
                <a:ext cx="571271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99C713A-8452-A7CC-4564-CBFF48DBB792}"/>
              </a:ext>
            </a:extLst>
          </p:cNvPr>
          <p:cNvGrpSpPr/>
          <p:nvPr/>
        </p:nvGrpSpPr>
        <p:grpSpPr>
          <a:xfrm>
            <a:off x="7554204" y="2010435"/>
            <a:ext cx="2433181" cy="1735302"/>
            <a:chOff x="7930884" y="2915103"/>
            <a:chExt cx="2433181" cy="17353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5D8737-2700-3562-A85D-7638CCB12113}"/>
                </a:ext>
              </a:extLst>
            </p:cNvPr>
            <p:cNvSpPr/>
            <p:nvPr/>
          </p:nvSpPr>
          <p:spPr>
            <a:xfrm>
              <a:off x="8828111" y="3217958"/>
              <a:ext cx="66478" cy="664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3446D1C-B80C-A477-828A-42C1D033B15D}"/>
                    </a:ext>
                  </a:extLst>
                </p:cNvPr>
                <p:cNvSpPr txBox="1"/>
                <p:nvPr/>
              </p:nvSpPr>
              <p:spPr>
                <a:xfrm>
                  <a:off x="7930884" y="4281073"/>
                  <a:ext cx="8561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3446D1C-B80C-A477-828A-42C1D033B1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884" y="4281073"/>
                  <a:ext cx="85612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128" r="-7801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9C343F8-CA68-4C73-6780-198D3315E515}"/>
                    </a:ext>
                  </a:extLst>
                </p:cNvPr>
                <p:cNvSpPr txBox="1"/>
                <p:nvPr/>
              </p:nvSpPr>
              <p:spPr>
                <a:xfrm>
                  <a:off x="9507936" y="3739856"/>
                  <a:ext cx="8561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9C343F8-CA68-4C73-6780-198D3315E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936" y="3739856"/>
                  <a:ext cx="85612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143" r="-10000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45D30AF-5690-DCAF-D290-48394A4C19F8}"/>
                    </a:ext>
                  </a:extLst>
                </p:cNvPr>
                <p:cNvSpPr txBox="1"/>
                <p:nvPr/>
              </p:nvSpPr>
              <p:spPr>
                <a:xfrm>
                  <a:off x="8788857" y="2915103"/>
                  <a:ext cx="8561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45D30AF-5690-DCAF-D290-48394A4C1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857" y="2915103"/>
                  <a:ext cx="85612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143" r="-1000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7D69CC-398E-FE82-0166-066A0208F5E6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 flipH="1">
              <a:off x="8753774" y="3284436"/>
              <a:ext cx="107576" cy="1007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DD5D7B2-726A-0D50-9CFC-2C0A0FF7938B}"/>
                </a:ext>
              </a:extLst>
            </p:cNvPr>
            <p:cNvCxnSpPr>
              <a:cxnSpLocks/>
              <a:stCxn id="25" idx="5"/>
            </p:cNvCxnSpPr>
            <p:nvPr/>
          </p:nvCxnSpPr>
          <p:spPr>
            <a:xfrm>
              <a:off x="8884854" y="3274701"/>
              <a:ext cx="608639" cy="6176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7D11DA4-BE42-D664-5629-5FAAB31A0207}"/>
                </a:ext>
              </a:extLst>
            </p:cNvPr>
            <p:cNvSpPr/>
            <p:nvPr/>
          </p:nvSpPr>
          <p:spPr>
            <a:xfrm>
              <a:off x="8720535" y="4258591"/>
              <a:ext cx="66478" cy="664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F33B0E7-ABA5-EA06-030A-BA5027EBBCE6}"/>
                </a:ext>
              </a:extLst>
            </p:cNvPr>
            <p:cNvSpPr/>
            <p:nvPr/>
          </p:nvSpPr>
          <p:spPr>
            <a:xfrm>
              <a:off x="9460253" y="3858044"/>
              <a:ext cx="66478" cy="664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3B7F6B-A44F-10A6-3967-C213FC2D46F2}"/>
                </a:ext>
              </a:extLst>
            </p:cNvPr>
            <p:cNvCxnSpPr>
              <a:cxnSpLocks/>
              <a:stCxn id="42" idx="7"/>
              <a:endCxn id="43" idx="3"/>
            </p:cNvCxnSpPr>
            <p:nvPr/>
          </p:nvCxnSpPr>
          <p:spPr>
            <a:xfrm flipV="1">
              <a:off x="8777278" y="3914787"/>
              <a:ext cx="692710" cy="353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75865E16-6096-3581-5DC1-C609A9591537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0575" y="4405419"/>
            <a:ext cx="3771900" cy="7715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7EB32C3-ADA8-41BC-C032-9CFD8CE6F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000" y="5323773"/>
            <a:ext cx="4476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2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42358-6580-5B8C-0F8D-F13749DD37F7}"/>
              </a:ext>
            </a:extLst>
          </p:cNvPr>
          <p:cNvSpPr txBox="1"/>
          <p:nvPr/>
        </p:nvSpPr>
        <p:spPr>
          <a:xfrm>
            <a:off x="685800" y="541973"/>
            <a:ext cx="26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55E43-A335-5A28-A2C2-0ACEAA6BB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33525"/>
            <a:ext cx="65913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7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42358-6580-5B8C-0F8D-F13749DD37F7}"/>
              </a:ext>
            </a:extLst>
          </p:cNvPr>
          <p:cNvSpPr txBox="1"/>
          <p:nvPr/>
        </p:nvSpPr>
        <p:spPr>
          <a:xfrm>
            <a:off x="685800" y="541973"/>
            <a:ext cx="26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Problems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52D6654-6226-9784-67D0-E753B069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86111"/>
            <a:ext cx="10515600" cy="145233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</a:t>
            </a:r>
            <a:r>
              <a:rPr kumimoji="1" lang="en-US" altLang="ko-KR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reverse(str_1) 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receives a number or a string and returns its reverse.</a:t>
            </a:r>
          </a:p>
          <a:p>
            <a:pPr marL="342900" indent="-342900">
              <a:buFont typeface="+mj-lt"/>
              <a:buAutoNum type="arabicPeriod" startAt="3"/>
            </a:pPr>
            <a:endParaRPr kumimoji="1"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aforementioned function and program a function </a:t>
            </a:r>
            <a:r>
              <a:rPr kumimoji="1" lang="en-US" altLang="ko-KR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check(str_1) 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receives a number or a string and returns </a:t>
            </a:r>
            <a:r>
              <a:rPr kumimoji="1" lang="en-US" altLang="ko-KR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 it is read the same in reverse, otherwise returns </a:t>
            </a:r>
            <a:r>
              <a:rPr kumimoji="1" lang="en-US" altLang="ko-KR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False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kumimoji="1" lang="en-US" altLang="ko-Kore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8DCB60B-2C2B-8332-D54C-A42AAEAE1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4841874"/>
            <a:ext cx="523875" cy="11144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6409AC-B550-9545-B6C5-7F754C28C9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t="16169"/>
          <a:stretch/>
        </p:blipFill>
        <p:spPr>
          <a:xfrm>
            <a:off x="771525" y="3648075"/>
            <a:ext cx="3105150" cy="1069974"/>
          </a:xfrm>
          <a:prstGeom prst="rect">
            <a:avLst/>
          </a:prstGeom>
        </p:spPr>
      </p:pic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EEAC0D0E-BE87-7C87-7876-5038EE643FA0}"/>
              </a:ext>
            </a:extLst>
          </p:cNvPr>
          <p:cNvSpPr txBox="1">
            <a:spLocks/>
          </p:cNvSpPr>
          <p:nvPr/>
        </p:nvSpPr>
        <p:spPr>
          <a:xfrm>
            <a:off x="685800" y="3117850"/>
            <a:ext cx="1019175" cy="347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case:</a:t>
            </a:r>
          </a:p>
          <a:p>
            <a:endParaRPr kumimoji="1"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8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42358-6580-5B8C-0F8D-F13749DD37F7}"/>
              </a:ext>
            </a:extLst>
          </p:cNvPr>
          <p:cNvSpPr txBox="1"/>
          <p:nvPr/>
        </p:nvSpPr>
        <p:spPr>
          <a:xfrm>
            <a:off x="685800" y="541973"/>
            <a:ext cx="26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39D88-6B89-413D-E766-848B38CB5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68556"/>
            <a:ext cx="66294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0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42358-6580-5B8C-0F8D-F13749DD37F7}"/>
              </a:ext>
            </a:extLst>
          </p:cNvPr>
          <p:cNvSpPr txBox="1"/>
          <p:nvPr/>
        </p:nvSpPr>
        <p:spPr>
          <a:xfrm>
            <a:off x="685800" y="541973"/>
            <a:ext cx="26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352D6654-6226-9784-67D0-E753B0691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86112"/>
                <a:ext cx="10515600" cy="1236776"/>
              </a:xfrm>
            </p:spPr>
            <p:txBody>
              <a:bodyPr>
                <a:no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kumimoji="1"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a function </a:t>
                </a:r>
                <a:r>
                  <a:rPr kumimoji="1" lang="en-US" altLang="ko-KR" sz="18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nth_root</a:t>
                </a:r>
                <a:r>
                  <a:rPr kumimoji="1" lang="en-US" altLang="ko-KR" sz="18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ko-KR" sz="18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n,a</a:t>
                </a:r>
                <a:r>
                  <a:rPr kumimoji="1" lang="en-US" altLang="ko-KR" sz="18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) </a:t>
                </a:r>
                <a:r>
                  <a:rPr kumimoji="1"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returns the nth root of </a:t>
                </a:r>
                <a:r>
                  <a:rPr kumimoji="1" lang="en-US" altLang="ko-KR" sz="18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kumimoji="1"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Newton Raphson method to calculate the nth root by finding the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kumimoji="1" lang="en-US" altLang="ko-KR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the error as relative approximate value and use a tolerance to ensure at least 10 significant digits.</a:t>
                </a: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352D6654-6226-9784-67D0-E753B0691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86112"/>
                <a:ext cx="10515600" cy="1236776"/>
              </a:xfrm>
              <a:blipFill>
                <a:blip r:embed="rId3"/>
                <a:stretch>
                  <a:fillRect l="-406" t="-4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01E0DF8-BAEC-2811-09D4-E12D54B0D98C}"/>
              </a:ext>
            </a:extLst>
          </p:cNvPr>
          <p:cNvSpPr txBox="1">
            <a:spLocks/>
          </p:cNvSpPr>
          <p:nvPr/>
        </p:nvSpPr>
        <p:spPr>
          <a:xfrm>
            <a:off x="685800" y="3372864"/>
            <a:ext cx="1019175" cy="347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case:</a:t>
            </a:r>
          </a:p>
          <a:p>
            <a:endParaRPr kumimoji="1"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12B142-4A0D-4F2E-2D96-25E911B4867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150" y="3777398"/>
            <a:ext cx="1905000" cy="390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5BA0EF-D4B3-1537-7CF1-7C35842CD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50" y="4296962"/>
            <a:ext cx="1562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9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8621</TotalTime>
  <Words>556</Words>
  <Application>Microsoft Macintosh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박여원</cp:lastModifiedBy>
  <cp:revision>1345</cp:revision>
  <dcterms:created xsi:type="dcterms:W3CDTF">2021-08-21T18:03:36Z</dcterms:created>
  <dcterms:modified xsi:type="dcterms:W3CDTF">2022-10-04T10:31:48Z</dcterms:modified>
</cp:coreProperties>
</file>