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365" r:id="rId4"/>
    <p:sldId id="366" r:id="rId5"/>
    <p:sldId id="352" r:id="rId6"/>
    <p:sldId id="367" r:id="rId7"/>
    <p:sldId id="402" r:id="rId8"/>
    <p:sldId id="369" r:id="rId9"/>
    <p:sldId id="401" r:id="rId10"/>
    <p:sldId id="368" r:id="rId11"/>
    <p:sldId id="403" r:id="rId12"/>
    <p:sldId id="407" r:id="rId13"/>
    <p:sldId id="323" r:id="rId14"/>
    <p:sldId id="4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9/27/2022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9/27/2022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9/27/2022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 Lecture 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Sep. 27,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636494"/>
            <a:ext cx="6584295" cy="59090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412D5-527E-2B2D-9B06-E94A8B92D802}"/>
              </a:ext>
            </a:extLst>
          </p:cNvPr>
          <p:cNvSpPr txBox="1"/>
          <p:nvPr/>
        </p:nvSpPr>
        <p:spPr>
          <a:xfrm>
            <a:off x="685800" y="1640200"/>
            <a:ext cx="374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calculated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det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from the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numpy.linalg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E2FFE9-B11B-097A-B9C1-81612BA305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4199" y="899810"/>
            <a:ext cx="3017137" cy="25291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94D3E0-F118-C52B-1709-0A196C8CB78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4199" y="3523979"/>
            <a:ext cx="1431112" cy="28008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A1EB4E-1108-CA33-B066-4AA8CA68BC46}"/>
              </a:ext>
            </a:extLst>
          </p:cNvPr>
          <p:cNvSpPr txBox="1"/>
          <p:nvPr/>
        </p:nvSpPr>
        <p:spPr>
          <a:xfrm>
            <a:off x="685800" y="4878039"/>
            <a:ext cx="374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Matrix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square matrix with one on the diagonal and zeros elsewhere</a:t>
            </a:r>
          </a:p>
        </p:txBody>
      </p:sp>
    </p:spTree>
    <p:extLst>
      <p:ext uri="{BB962C8B-B14F-4D97-AF65-F5344CB8AC3E}">
        <p14:creationId xmlns:p14="http://schemas.microsoft.com/office/powerpoint/2010/main" val="217251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636494"/>
            <a:ext cx="6584295" cy="59090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2412D5-527E-2B2D-9B06-E94A8B92D802}"/>
                  </a:ext>
                </a:extLst>
              </p:cNvPr>
              <p:cNvSpPr txBox="1"/>
              <p:nvPr/>
            </p:nvSpPr>
            <p:spPr>
              <a:xfrm>
                <a:off x="685800" y="1640200"/>
                <a:ext cx="3746867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2412D5-527E-2B2D-9B06-E94A8B92D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40200"/>
                <a:ext cx="3746867" cy="669992"/>
              </a:xfrm>
              <a:prstGeom prst="rect">
                <a:avLst/>
              </a:prstGeom>
              <a:blipFill>
                <a:blip r:embed="rId4"/>
                <a:stretch>
                  <a:fillRect l="-1466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8A1EB4E-1108-CA33-B066-4AA8CA68BC46}"/>
              </a:ext>
            </a:extLst>
          </p:cNvPr>
          <p:cNvSpPr txBox="1"/>
          <p:nvPr/>
        </p:nvSpPr>
        <p:spPr>
          <a:xfrm>
            <a:off x="685800" y="4878039"/>
            <a:ext cx="374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is the one without an inverse.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Nonsingular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matrices are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1885F8-A5EB-A853-46CC-205B20A8A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16" y="2895137"/>
            <a:ext cx="3505992" cy="672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F5B35-95E3-6FD1-8C0D-AB4143E96E3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9871" y="1046294"/>
            <a:ext cx="3038475" cy="1771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B78625-351C-F205-9149-7987B5A7BD5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866" y="2960393"/>
            <a:ext cx="5295900" cy="17430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B893FF-6947-C06E-3E56-EDCE0D97A398}"/>
              </a:ext>
            </a:extLst>
          </p:cNvPr>
          <p:cNvSpPr/>
          <p:nvPr/>
        </p:nvSpPr>
        <p:spPr>
          <a:xfrm>
            <a:off x="5552637" y="1079846"/>
            <a:ext cx="2415709" cy="2910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F137C-22F6-A3A5-45EB-0455EE560389}"/>
              </a:ext>
            </a:extLst>
          </p:cNvPr>
          <p:cNvSpPr txBox="1"/>
          <p:nvPr/>
        </p:nvSpPr>
        <p:spPr>
          <a:xfrm>
            <a:off x="685800" y="541973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226963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34BF08-0E81-907D-7C89-420B3B0160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6848" y="1178557"/>
            <a:ext cx="3168632" cy="300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F25C98-02B6-0252-D880-EA2ACC576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B8C114-6D0A-84FE-F31C-B62391B1502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290639"/>
            <a:ext cx="5314950" cy="4857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99272E-7195-FBE1-6670-B20040B5057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915674"/>
            <a:ext cx="2000250" cy="1019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6CE163-03FD-E80F-BD1A-CD17870C7DA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155156"/>
            <a:ext cx="2819400" cy="628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13F59B-3F17-7827-003F-3FE3A7C745B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7715" y="3976080"/>
            <a:ext cx="295275" cy="304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7BD0B7-C26E-629F-954B-522344939DE0}"/>
              </a:ext>
            </a:extLst>
          </p:cNvPr>
          <p:cNvSpPr txBox="1"/>
          <p:nvPr/>
        </p:nvSpPr>
        <p:spPr>
          <a:xfrm>
            <a:off x="685800" y="5515205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matrix is the number of linearly independent rows or columns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D99954-0A3E-AAD1-E371-8267CBD9408E}"/>
              </a:ext>
            </a:extLst>
          </p:cNvPr>
          <p:cNvSpPr txBox="1"/>
          <p:nvPr/>
        </p:nvSpPr>
        <p:spPr>
          <a:xfrm>
            <a:off x="685800" y="4280880"/>
            <a:ext cx="3746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operations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swap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multiplication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AF939D-87B3-1B69-9E9E-3E6E99B66184}"/>
                  </a:ext>
                </a:extLst>
              </p:cNvPr>
              <p:cNvSpPr txBox="1"/>
              <p:nvPr/>
            </p:nvSpPr>
            <p:spPr>
              <a:xfrm>
                <a:off x="1949825" y="2280337"/>
                <a:ext cx="32721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AF939D-87B3-1B69-9E9E-3E6E99B66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825" y="2280337"/>
                <a:ext cx="327212" cy="307777"/>
              </a:xfrm>
              <a:prstGeom prst="rect">
                <a:avLst/>
              </a:prstGeom>
              <a:blipFill>
                <a:blip r:embed="rId9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0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21B550-E7E3-4B06-B54B-CB92CB10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629261"/>
            <a:ext cx="3400363" cy="16456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193C09-9165-437F-8353-BC897C397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295609"/>
            <a:ext cx="4550611" cy="638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F5843-1F78-4F24-A228-F09EDF1E2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883825"/>
            <a:ext cx="2090593" cy="377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1C08E7-71BE-4FB5-9774-E18FF2ABB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93" y="4338291"/>
            <a:ext cx="3308007" cy="1947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788519-2706-4239-9C5B-B6E937A595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688" y="1497057"/>
            <a:ext cx="3211855" cy="19319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E7DC86-0FBE-4EB9-8F5A-7F7B4B78F124}"/>
              </a:ext>
            </a:extLst>
          </p:cNvPr>
          <p:cNvSpPr txBox="1"/>
          <p:nvPr/>
        </p:nvSpPr>
        <p:spPr>
          <a:xfrm>
            <a:off x="697193" y="12495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Gauss Elimination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92162F-97BF-4F84-B343-0A6FEFE8207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E2F4FD"/>
              </a:clrFrom>
              <a:clrTo>
                <a:srgbClr val="E2F4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1805" y="3614655"/>
            <a:ext cx="3032738" cy="26714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B49E93-4172-4794-9C67-9EF10AD5C079}"/>
              </a:ext>
            </a:extLst>
          </p:cNvPr>
          <p:cNvSpPr txBox="1"/>
          <p:nvPr/>
        </p:nvSpPr>
        <p:spPr>
          <a:xfrm>
            <a:off x="3822322" y="1595625"/>
            <a:ext cx="16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equation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BB813-7E43-4507-B2F0-7C6E656EDDC2}"/>
              </a:ext>
            </a:extLst>
          </p:cNvPr>
          <p:cNvSpPr txBox="1"/>
          <p:nvPr/>
        </p:nvSpPr>
        <p:spPr>
          <a:xfrm>
            <a:off x="4155525" y="2278362"/>
            <a:ext cx="183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coefficient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94F035-38D9-1543-EAF0-80B3BECB537F}"/>
              </a:ext>
            </a:extLst>
          </p:cNvPr>
          <p:cNvSpPr txBox="1"/>
          <p:nvPr/>
        </p:nvSpPr>
        <p:spPr>
          <a:xfrm>
            <a:off x="9673038" y="3785199"/>
            <a:ext cx="202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matrix</a:t>
            </a:r>
          </a:p>
        </p:txBody>
      </p:sp>
    </p:spTree>
    <p:extLst>
      <p:ext uri="{BB962C8B-B14F-4D97-AF65-F5344CB8AC3E}">
        <p14:creationId xmlns:p14="http://schemas.microsoft.com/office/powerpoint/2010/main" val="165911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5F174E-C340-8776-1F2D-65587596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50664"/>
            <a:ext cx="6248400" cy="1428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A72288-5F58-9B03-7736-92BFAD878A39}"/>
              </a:ext>
            </a:extLst>
          </p:cNvPr>
          <p:cNvSpPr txBox="1"/>
          <p:nvPr/>
        </p:nvSpPr>
        <p:spPr>
          <a:xfrm>
            <a:off x="685800" y="541973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30498F-EF87-2499-03D3-7870C69C3A6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801" y="3007357"/>
            <a:ext cx="3168632" cy="3003000"/>
          </a:xfrm>
          <a:prstGeom prst="rect">
            <a:avLst/>
          </a:prstGeom>
        </p:spPr>
      </p:pic>
      <p:sp>
        <p:nvSpPr>
          <p:cNvPr id="19" name="화살표: 오른쪽 15">
            <a:extLst>
              <a:ext uri="{FF2B5EF4-FFF2-40B4-BE49-F238E27FC236}">
                <a16:creationId xmlns:a16="http://schemas.microsoft.com/office/drawing/2014/main" id="{D750F858-B285-86D1-704B-69A259DD695A}"/>
              </a:ext>
            </a:extLst>
          </p:cNvPr>
          <p:cNvSpPr/>
          <p:nvPr/>
        </p:nvSpPr>
        <p:spPr>
          <a:xfrm>
            <a:off x="5360727" y="3649620"/>
            <a:ext cx="330200" cy="8579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7F10B6-97A9-BC45-EF23-098B4FF6786E}"/>
              </a:ext>
            </a:extLst>
          </p:cNvPr>
          <p:cNvSpPr txBox="1"/>
          <p:nvPr/>
        </p:nvSpPr>
        <p:spPr>
          <a:xfrm>
            <a:off x="4568844" y="4630504"/>
            <a:ext cx="191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DC6B51-082A-4059-903E-A10407F0D000}"/>
                  </a:ext>
                </a:extLst>
              </p:cNvPr>
              <p:cNvSpPr txBox="1"/>
              <p:nvPr/>
            </p:nvSpPr>
            <p:spPr>
              <a:xfrm>
                <a:off x="7089400" y="3537513"/>
                <a:ext cx="2763257" cy="1277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−1.322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DC6B51-082A-4059-903E-A10407F0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0" y="3537513"/>
                <a:ext cx="2763257" cy="12776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88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044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FC5DD1-A3A9-4452-6D98-9B51AFFDCDFD}"/>
                  </a:ext>
                </a:extLst>
              </p:cNvPr>
              <p:cNvSpPr txBox="1"/>
              <p:nvPr/>
            </p:nvSpPr>
            <p:spPr>
              <a:xfrm>
                <a:off x="685800" y="1203706"/>
                <a:ext cx="374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n-tuple or a point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FC5DD1-A3A9-4452-6D98-9B51AFFD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03706"/>
                <a:ext cx="3746867" cy="369332"/>
              </a:xfrm>
              <a:prstGeom prst="rect">
                <a:avLst/>
              </a:prstGeom>
              <a:blipFill>
                <a:blip r:embed="rId4"/>
                <a:stretch>
                  <a:fillRect l="-146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119AEC7-9B27-000B-1413-E2E29046E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35" y="1646669"/>
            <a:ext cx="3852982" cy="252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76D65A-2848-4D4F-B826-247F4EA16347}"/>
              </a:ext>
            </a:extLst>
          </p:cNvPr>
          <p:cNvSpPr txBox="1"/>
          <p:nvPr/>
        </p:nvSpPr>
        <p:spPr>
          <a:xfrm>
            <a:off x="685800" y="2013775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can be written in 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vector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vector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35C7E7-6785-2608-8349-36E5CCACBD5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466282"/>
            <a:ext cx="4371975" cy="2095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E1AE80-4A36-8B66-195F-4E6616D548E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6788" y="3587332"/>
            <a:ext cx="685800" cy="533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9CA21AB-26BF-3B2B-653E-5ADF9A2B6982}"/>
              </a:ext>
            </a:extLst>
          </p:cNvPr>
          <p:cNvSpPr/>
          <p:nvPr/>
        </p:nvSpPr>
        <p:spPr>
          <a:xfrm>
            <a:off x="7360024" y="1722738"/>
            <a:ext cx="2017058" cy="2910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044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013207-1EBB-B6AE-A904-D9212F7E57A3}"/>
                  </a:ext>
                </a:extLst>
              </p:cNvPr>
              <p:cNvSpPr txBox="1"/>
              <p:nvPr/>
            </p:nvSpPr>
            <p:spPr>
              <a:xfrm>
                <a:off x="685800" y="1166761"/>
                <a:ext cx="3746867" cy="1464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vector is defined as the “physical length” of the vector,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013207-1EBB-B6AE-A904-D9212F7E5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66761"/>
                <a:ext cx="3746867" cy="1464696"/>
              </a:xfrm>
              <a:prstGeom prst="rect">
                <a:avLst/>
              </a:prstGeom>
              <a:blipFill>
                <a:blip r:embed="rId4"/>
                <a:stretch>
                  <a:fillRect l="-1466" t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BF88C6-367B-B5DF-C67F-22B0E3906246}"/>
                  </a:ext>
                </a:extLst>
              </p:cNvPr>
              <p:cNvSpPr txBox="1"/>
              <p:nvPr/>
            </p:nvSpPr>
            <p:spPr>
              <a:xfrm>
                <a:off x="685800" y="2631457"/>
                <a:ext cx="3746867" cy="104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Taxicab Norm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Manhattan Norm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BF88C6-367B-B5DF-C67F-22B0E3906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631457"/>
                <a:ext cx="3746867" cy="1040093"/>
              </a:xfrm>
              <a:prstGeom prst="rect">
                <a:avLst/>
              </a:prstGeom>
              <a:blipFill>
                <a:blip r:embed="rId5"/>
                <a:stretch>
                  <a:fillRect l="-1466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E8130A-797B-DBE8-131F-72850A98205E}"/>
                  </a:ext>
                </a:extLst>
              </p:cNvPr>
              <p:cNvSpPr txBox="1"/>
              <p:nvPr/>
            </p:nvSpPr>
            <p:spPr>
              <a:xfrm>
                <a:off x="685800" y="3556762"/>
                <a:ext cx="3746867" cy="118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g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E8130A-797B-DBE8-131F-72850A982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56762"/>
                <a:ext cx="3746867" cy="1187697"/>
              </a:xfrm>
              <a:prstGeom prst="rect">
                <a:avLst/>
              </a:prstGeom>
              <a:blipFill>
                <a:blip r:embed="rId6"/>
                <a:stretch>
                  <a:fillRect l="-1466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82147C33-9FF9-6866-8371-D4121981635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417417"/>
            <a:ext cx="3667125" cy="224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5FEF2-B0C3-307D-D6DA-0B120F6C230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811139"/>
            <a:ext cx="1524000" cy="2038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3604A0-5B10-112A-2233-71154CD482C7}"/>
                  </a:ext>
                </a:extLst>
              </p:cNvPr>
              <p:cNvSpPr txBox="1"/>
              <p:nvPr/>
            </p:nvSpPr>
            <p:spPr>
              <a:xfrm>
                <a:off x="685800" y="4744459"/>
                <a:ext cx="3746867" cy="1464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Infinity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deg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3604A0-5B10-112A-2233-71154CD48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744459"/>
                <a:ext cx="3746867" cy="1464696"/>
              </a:xfrm>
              <a:prstGeom prst="rect">
                <a:avLst/>
              </a:prstGeom>
              <a:blipFill>
                <a:blip r:embed="rId9"/>
                <a:stretch>
                  <a:fillRect l="-1466" t="-2075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56EE0DD-3F98-934A-EAED-EDF70561181B}"/>
              </a:ext>
            </a:extLst>
          </p:cNvPr>
          <p:cNvSpPr/>
          <p:nvPr/>
        </p:nvSpPr>
        <p:spPr>
          <a:xfrm>
            <a:off x="7924800" y="2631457"/>
            <a:ext cx="896471" cy="2910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044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013207-1EBB-B6AE-A904-D9212F7E57A3}"/>
                  </a:ext>
                </a:extLst>
              </p:cNvPr>
              <p:cNvSpPr txBox="1"/>
              <p:nvPr/>
            </p:nvSpPr>
            <p:spPr>
              <a:xfrm>
                <a:off x="685800" y="1166761"/>
                <a:ext cx="3746867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product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013207-1EBB-B6AE-A904-D9212F7E5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66761"/>
                <a:ext cx="3746867" cy="1125565"/>
              </a:xfrm>
              <a:prstGeom prst="rect">
                <a:avLst/>
              </a:prstGeom>
              <a:blipFill>
                <a:blip r:embed="rId4"/>
                <a:stretch>
                  <a:fillRect l="-1466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BF88C6-367B-B5DF-C67F-22B0E3906246}"/>
                  </a:ext>
                </a:extLst>
              </p:cNvPr>
              <p:cNvSpPr txBox="1"/>
              <p:nvPr/>
            </p:nvSpPr>
            <p:spPr>
              <a:xfrm>
                <a:off x="685800" y="2631457"/>
                <a:ext cx="374686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between two vectors</a:t>
                </a:r>
                <a:r>
                  <a:rPr lang="en-US" b="0" dirty="0"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BF88C6-367B-B5DF-C67F-22B0E3906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631457"/>
                <a:ext cx="3746867" cy="667747"/>
              </a:xfrm>
              <a:prstGeom prst="rect">
                <a:avLst/>
              </a:prstGeom>
              <a:blipFill>
                <a:blip r:embed="rId5"/>
                <a:stretch>
                  <a:fillRect l="-1466" t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0B3FE40-35EE-A4FD-C360-D3675CE530B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408510"/>
            <a:ext cx="4314825" cy="1790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F97C1-1ADB-9F92-D800-651A33E842E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0745" y="3350992"/>
            <a:ext cx="1571625" cy="314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2AB315-5BF4-D0A3-357A-0F076710FB54}"/>
                  </a:ext>
                </a:extLst>
              </p:cNvPr>
              <p:cNvSpPr txBox="1"/>
              <p:nvPr/>
            </p:nvSpPr>
            <p:spPr>
              <a:xfrm>
                <a:off x="685800" y="3897927"/>
                <a:ext cx="37468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product</a:t>
                </a:r>
                <a:r>
                  <a:rPr lang="en-US" b="0" dirty="0"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perpendicular to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2AB315-5BF4-D0A3-357A-0F076710F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897927"/>
                <a:ext cx="3746867" cy="1200329"/>
              </a:xfrm>
              <a:prstGeom prst="rect">
                <a:avLst/>
              </a:prstGeom>
              <a:blipFill>
                <a:blip r:embed="rId8"/>
                <a:stretch>
                  <a:fillRect l="-1466" t="-3046" r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3A33E083-4C66-7CF1-EA2F-B09657EB248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4049902"/>
            <a:ext cx="2667000" cy="8096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E6A13F-0EF8-A85F-6988-EE579D4745D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0745" y="4882162"/>
            <a:ext cx="12954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8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2412D5-527E-2B2D-9B06-E94A8B92D802}"/>
                  </a:ext>
                </a:extLst>
              </p:cNvPr>
              <p:cNvSpPr txBox="1"/>
              <p:nvPr/>
            </p:nvSpPr>
            <p:spPr>
              <a:xfrm>
                <a:off x="685800" y="1640200"/>
                <a:ext cx="3746867" cy="1446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2412D5-527E-2B2D-9B06-E94A8B92D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40200"/>
                <a:ext cx="3746867" cy="1446935"/>
              </a:xfrm>
              <a:prstGeom prst="rect">
                <a:avLst/>
              </a:prstGeom>
              <a:blipFill>
                <a:blip r:embed="rId4"/>
                <a:stretch>
                  <a:fillRect l="-1466" t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D19F4F-9703-D513-4166-8CE5C0756A92}"/>
                  </a:ext>
                </a:extLst>
              </p:cNvPr>
              <p:cNvSpPr txBox="1"/>
              <p:nvPr/>
            </p:nvSpPr>
            <p:spPr>
              <a:xfrm>
                <a:off x="685800" y="3429000"/>
                <a:ext cx="3746867" cy="1260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multiplication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be done using the </a:t>
                </a:r>
                <a:r>
                  <a:rPr lang="en-US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dot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D19F4F-9703-D513-4166-8CE5C075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429000"/>
                <a:ext cx="3746867" cy="1260666"/>
              </a:xfrm>
              <a:prstGeom prst="rect">
                <a:avLst/>
              </a:prstGeom>
              <a:blipFill>
                <a:blip r:embed="rId5"/>
                <a:stretch>
                  <a:fillRect l="-1466" t="-2913" b="-30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FD8AD6-414F-FBC1-15F4-370E641F8215}"/>
              </a:ext>
            </a:extLst>
          </p:cNvPr>
          <p:cNvSpPr txBox="1"/>
          <p:nvPr/>
        </p:nvSpPr>
        <p:spPr>
          <a:xfrm>
            <a:off x="685800" y="5026705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matrix can be using the same method as vectors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0225CB-85A9-2AA5-DD92-FACCBA82D4F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306576"/>
            <a:ext cx="4381500" cy="1533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C4949A-E768-0A90-DFCC-5BAA427243B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087135"/>
            <a:ext cx="1619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9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2412D5-527E-2B2D-9B06-E94A8B92D802}"/>
                  </a:ext>
                </a:extLst>
              </p:cNvPr>
              <p:cNvSpPr txBox="1"/>
              <p:nvPr/>
            </p:nvSpPr>
            <p:spPr>
              <a:xfrm>
                <a:off x="685800" y="1051849"/>
                <a:ext cx="3746867" cy="1407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Determinant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important property of square matrices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𝑏𝑐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2412D5-527E-2B2D-9B06-E94A8B92D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51849"/>
                <a:ext cx="3746867" cy="1407308"/>
              </a:xfrm>
              <a:prstGeom prst="rect">
                <a:avLst/>
              </a:prstGeom>
              <a:blipFill>
                <a:blip r:embed="rId3"/>
                <a:stretch>
                  <a:fillRect l="-1466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3642F1A0-C455-B29E-CDD5-FC2F9E305F2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9343" y="2800851"/>
            <a:ext cx="7513314" cy="25887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8DAE6F-2CA6-DF18-31FC-A8CC5D441137}"/>
                  </a:ext>
                </a:extLst>
              </p:cNvPr>
              <p:cNvSpPr txBox="1"/>
              <p:nvPr/>
            </p:nvSpPr>
            <p:spPr>
              <a:xfrm>
                <a:off x="685800" y="5469264"/>
                <a:ext cx="10242176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minor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obtained by removing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column and obtaining the determinant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8DAE6F-2CA6-DF18-31FC-A8CC5D441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69264"/>
                <a:ext cx="10242176" cy="391646"/>
              </a:xfrm>
              <a:prstGeom prst="rect">
                <a:avLst/>
              </a:prstGeom>
              <a:blipFill>
                <a:blip r:embed="rId5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D42305-683D-910F-3988-00A0440A6268}"/>
                  </a:ext>
                </a:extLst>
              </p:cNvPr>
              <p:cNvSpPr txBox="1"/>
              <p:nvPr/>
            </p:nvSpPr>
            <p:spPr>
              <a:xfrm>
                <a:off x="685800" y="5804143"/>
                <a:ext cx="8065807" cy="406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cofactor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each element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cof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D42305-683D-910F-3988-00A0440A6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804143"/>
                <a:ext cx="8065807" cy="406906"/>
              </a:xfrm>
              <a:prstGeom prst="rect">
                <a:avLst/>
              </a:prstGeom>
              <a:blipFill>
                <a:blip r:embed="rId6"/>
                <a:stretch>
                  <a:fillRect l="-680" t="-4478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DDACD12-B17F-032F-731F-3DBB2AABC544}"/>
              </a:ext>
            </a:extLst>
          </p:cNvPr>
          <p:cNvSpPr txBox="1"/>
          <p:nvPr/>
        </p:nvSpPr>
        <p:spPr>
          <a:xfrm>
            <a:off x="685800" y="2571036"/>
            <a:ext cx="80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Expansion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2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F1FA0-5858-4885-B80E-0EB69FBCB13B}"/>
              </a:ext>
            </a:extLst>
          </p:cNvPr>
          <p:cNvSpPr txBox="1"/>
          <p:nvPr/>
        </p:nvSpPr>
        <p:spPr>
          <a:xfrm>
            <a:off x="685800" y="541973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Expansion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09611-A42F-4633-B663-32D9801CBC4F}"/>
              </a:ext>
            </a:extLst>
          </p:cNvPr>
          <p:cNvSpPr txBox="1"/>
          <p:nvPr/>
        </p:nvSpPr>
        <p:spPr>
          <a:xfrm>
            <a:off x="685800" y="1207399"/>
            <a:ext cx="80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031761-927A-4A2E-B5CE-4FE0D2DBA86D}"/>
                  </a:ext>
                </a:extLst>
              </p:cNvPr>
              <p:cNvSpPr txBox="1"/>
              <p:nvPr/>
            </p:nvSpPr>
            <p:spPr>
              <a:xfrm>
                <a:off x="547599" y="1721891"/>
                <a:ext cx="11096801" cy="1605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−2×6×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=−18×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28+15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=−1134−516=−1650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031761-927A-4A2E-B5CE-4FE0D2DBA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9" y="1721891"/>
                <a:ext cx="11096801" cy="1605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36A9A3-7E70-4F9D-B747-1CBD8EC69AA3}"/>
                  </a:ext>
                </a:extLst>
              </p:cNvPr>
              <p:cNvSpPr txBox="1"/>
              <p:nvPr/>
            </p:nvSpPr>
            <p:spPr>
              <a:xfrm>
                <a:off x="685800" y="3865692"/>
                <a:ext cx="8065807" cy="1416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cof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  <a:p>
                <a:endParaRPr lang="en-US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cof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36A9A3-7E70-4F9D-B747-1CBD8EC69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865692"/>
                <a:ext cx="8065807" cy="14164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32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A1EB4E-1108-CA33-B066-4AA8CA68BC46}"/>
              </a:ext>
            </a:extLst>
          </p:cNvPr>
          <p:cNvSpPr txBox="1"/>
          <p:nvPr/>
        </p:nvSpPr>
        <p:spPr>
          <a:xfrm>
            <a:off x="685800" y="2349992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of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Sarrus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8B9291-242B-AFE4-B8EA-04CA42F29A61}"/>
                  </a:ext>
                </a:extLst>
              </p:cNvPr>
              <p:cNvSpPr txBox="1"/>
              <p:nvPr/>
            </p:nvSpPr>
            <p:spPr>
              <a:xfrm>
                <a:off x="803911" y="3260685"/>
                <a:ext cx="108228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8B9291-242B-AFE4-B8EA-04CA42F29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1" y="3260685"/>
                <a:ext cx="1082284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46D358-89BE-1D5B-C0B1-12092F5DDDDD}"/>
                  </a:ext>
                </a:extLst>
              </p:cNvPr>
              <p:cNvSpPr txBox="1"/>
              <p:nvPr/>
            </p:nvSpPr>
            <p:spPr>
              <a:xfrm>
                <a:off x="1983204" y="3260685"/>
                <a:ext cx="108228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46D358-89BE-1D5B-C0B1-12092F5DD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04" y="3260685"/>
                <a:ext cx="1082284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83FB1C-6080-E0F7-4728-6AC7BA302A41}"/>
              </a:ext>
            </a:extLst>
          </p:cNvPr>
          <p:cNvCxnSpPr/>
          <p:nvPr/>
        </p:nvCxnSpPr>
        <p:spPr>
          <a:xfrm>
            <a:off x="962025" y="3439101"/>
            <a:ext cx="773902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5DA8E6-3BA2-8CBA-9132-993399372F29}"/>
              </a:ext>
            </a:extLst>
          </p:cNvPr>
          <p:cNvCxnSpPr/>
          <p:nvPr/>
        </p:nvCxnSpPr>
        <p:spPr>
          <a:xfrm>
            <a:off x="1384321" y="3439101"/>
            <a:ext cx="773902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2B5D0E-0018-8C84-34A8-0655D7EF9731}"/>
              </a:ext>
            </a:extLst>
          </p:cNvPr>
          <p:cNvCxnSpPr/>
          <p:nvPr/>
        </p:nvCxnSpPr>
        <p:spPr>
          <a:xfrm>
            <a:off x="1760936" y="3439101"/>
            <a:ext cx="773902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F455FE-6CFB-090E-CC05-36CD3BD30886}"/>
              </a:ext>
            </a:extLst>
          </p:cNvPr>
          <p:cNvCxnSpPr/>
          <p:nvPr/>
        </p:nvCxnSpPr>
        <p:spPr>
          <a:xfrm flipH="1">
            <a:off x="2147887" y="3439101"/>
            <a:ext cx="725661" cy="5524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D51746-114E-46FB-3A83-1EAA5FDD251A}"/>
              </a:ext>
            </a:extLst>
          </p:cNvPr>
          <p:cNvCxnSpPr/>
          <p:nvPr/>
        </p:nvCxnSpPr>
        <p:spPr>
          <a:xfrm flipH="1">
            <a:off x="1771272" y="3439101"/>
            <a:ext cx="725661" cy="5524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A88C05-77EC-81FD-196E-704C56A62609}"/>
              </a:ext>
            </a:extLst>
          </p:cNvPr>
          <p:cNvCxnSpPr/>
          <p:nvPr/>
        </p:nvCxnSpPr>
        <p:spPr>
          <a:xfrm flipH="1">
            <a:off x="1393174" y="3439101"/>
            <a:ext cx="725661" cy="5524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F6030F-90A2-DDA3-78B0-56F052FB6684}"/>
                  </a:ext>
                </a:extLst>
              </p:cNvPr>
              <p:cNvSpPr txBox="1"/>
              <p:nvPr/>
            </p:nvSpPr>
            <p:spPr>
              <a:xfrm>
                <a:off x="4100371" y="3260685"/>
                <a:ext cx="494398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𝑎𝑒𝑖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𝑏𝑓𝑔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𝑐𝑑h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𝑐𝑒𝑔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F6030F-90A2-DDA3-78B0-56F052FB6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71" y="3260685"/>
                <a:ext cx="4943982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91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48882A5-1734-421C-B458-8A8D1A9F6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21"/>
          <a:stretch/>
        </p:blipFill>
        <p:spPr bwMode="auto">
          <a:xfrm>
            <a:off x="4881360" y="1160552"/>
            <a:ext cx="6497636" cy="45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76904-1CE5-4D12-B4F7-C27B46F9C436}"/>
                  </a:ext>
                </a:extLst>
              </p:cNvPr>
              <p:cNvSpPr txBox="1"/>
              <p:nvPr/>
            </p:nvSpPr>
            <p:spPr>
              <a:xfrm>
                <a:off x="569990" y="3244334"/>
                <a:ext cx="39893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Laplace expansion is an inefficient method with the computational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76904-1CE5-4D12-B4F7-C27B46F9C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90" y="3244334"/>
                <a:ext cx="3989310" cy="923330"/>
              </a:xfrm>
              <a:prstGeom prst="rect">
                <a:avLst/>
              </a:prstGeom>
              <a:blipFill>
                <a:blip r:embed="rId4"/>
                <a:stretch>
                  <a:fillRect l="-137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33D2B3-8738-EA5D-B65D-0C750C3B149C}"/>
              </a:ext>
            </a:extLst>
          </p:cNvPr>
          <p:cNvSpPr txBox="1"/>
          <p:nvPr/>
        </p:nvSpPr>
        <p:spPr>
          <a:xfrm>
            <a:off x="685800" y="541973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407571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7542</TotalTime>
  <Words>505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1227</cp:revision>
  <dcterms:created xsi:type="dcterms:W3CDTF">2021-08-21T18:03:36Z</dcterms:created>
  <dcterms:modified xsi:type="dcterms:W3CDTF">2022-09-27T03:27:10Z</dcterms:modified>
</cp:coreProperties>
</file>