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419" r:id="rId3"/>
    <p:sldId id="423" r:id="rId4"/>
    <p:sldId id="421" r:id="rId5"/>
    <p:sldId id="420" r:id="rId6"/>
    <p:sldId id="425" r:id="rId7"/>
    <p:sldId id="42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151"/>
    <a:srgbClr val="FAFAFA"/>
    <a:srgbClr val="C7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945AC-70EB-403B-9610-C4726E471E9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AC35B-8408-491B-A108-F394427E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5235-C90D-43D1-A99E-09C1FA2B9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FB438F-12A3-45FC-A2D2-D09D3CBD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B3ECC-E171-4BDA-9F8D-5745C298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B186-9E99-4F38-BB4F-99E52B20A6CC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28820-2255-4B09-8268-94B4E5D9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7EDF1-5C59-43EC-BAAD-8538DDB4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CFB0C-3B7C-460F-9B19-1B4A870F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22493-849C-4465-9916-D4DD35334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7396B-EE16-49F0-A0F2-19931D54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CA-710D-4544-97A1-B0A8F8D85794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F7850-30EA-4652-B073-29091A87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11B95-2897-4380-A97B-8CD461CE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9AB76D-C2E4-419D-B74C-249CC24BB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C11C0-F868-44E0-AF30-F21CE977D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8A859-218F-42C6-B0CC-88085028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2C4-866D-4D1E-BFDD-37C1ADBA272B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38E48-85E3-4D6D-922C-BE384C3A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F5124-B222-44D8-8770-419FEE09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5AE8-C0BF-4A0A-9983-E611C1C5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5FC18-737B-4B30-B243-27139C1E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B9C5B-6357-4BBC-A3C1-332403F2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E461-9596-41A8-9C84-FDB592432A9F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9A77B-AEE6-4E5F-9F5D-355D7F97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C4974-7B27-452D-936A-1C2ECC8D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FC82B-8FB0-4C98-AC02-C8A3D675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66EFF-5C50-40EB-B85F-9F622C8E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1B797-F7CF-4769-AAE9-4FC009F9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576D-E5C4-4209-82BF-E60523340835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46F9B-D8C6-4D3B-9351-E9C66517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2E016-7D7A-4C38-AB0F-6577DED7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8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45729-2D9D-4A6A-A43E-24164994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9376E-4BB6-4AFC-BD54-8FCD75BF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A1BD4-4CA5-433C-9CF4-0D6B2F205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CB013-7671-4959-998D-98C89BD0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9E6-C4FA-4089-8241-15DC0309B506}" type="datetime1">
              <a:rPr lang="en-US" smtClean="0"/>
              <a:t>10/3/2022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4B89C-5664-4EDA-AACA-467B1707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D2654-0AB7-43A7-9003-707A853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99D8-6DB4-4AE8-A7FD-279FDB0F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8289E-E467-4DEB-963D-C395E1C1A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1431F-B5D7-4F13-B59F-527524E6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8F0251-2E16-4AF9-A82F-724E9AF2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5CBA81-B4EE-446E-9A80-F237BE1BD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A3743D-DA38-44DE-8CD0-2AE00466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43-449B-4064-96F1-0462FF7E142A}" type="datetime1">
              <a:rPr lang="en-US" smtClean="0"/>
              <a:t>10/3/2022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7C055D-CA78-4272-9493-EB2792F8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90E074-24FB-4C90-9592-240897BA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02A3-1F3D-4364-83D6-46BB79A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430BD0-3980-4781-8F63-64694879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43CC-F5E0-430E-ACFC-0898CE012FE2}" type="datetime1">
              <a:rPr lang="en-US" smtClean="0"/>
              <a:t>10/3/2022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29E72-52DE-432D-B152-B70C2BF7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D68EE-2461-48B4-AD2B-A2086110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3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2D689-03BD-4FCA-8EAD-81CB9C1D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0634-3648-4E88-9B2C-3D3D590AB872}" type="datetime1">
              <a:rPr lang="en-US" smtClean="0"/>
              <a:t>10/3/2022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F15286-B76A-44AB-85E1-6E81E56A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5A0B8-2089-449A-ADDD-295250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06293-0A5C-4991-A5F9-04D3A5C1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F6FFB-B1B1-4CBF-AD86-C4C99A63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BFFCC-5480-41AC-9B8A-ADAB2215E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07398-6585-438B-862A-4701B218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E98E-C578-44AD-8AD2-CAB080A26467}" type="datetime1">
              <a:rPr lang="en-US" smtClean="0"/>
              <a:t>10/3/2022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40450-F335-4A95-BE97-6CD55D61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10728-AF67-41D3-940F-FF4A6997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20731-5E51-41FB-94ED-4EBBD7C2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AD893-485B-4088-96E1-EE2275C97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8EC45-92F5-4C77-8121-BAF7F39FB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954E1-CEAA-4B22-B69E-F5B2F938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ECD3-992A-47AE-8D22-3F1161A55C13}" type="datetime1">
              <a:rPr lang="en-US" smtClean="0"/>
              <a:t>10/3/2022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3B901-8682-4718-ABBF-1673690A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DF868-504E-4E23-94AC-FE3B6922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0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BFFC0D-2184-4AFD-BAC6-259E92DC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96436-4D5A-4F10-A2B4-155D79DF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A55FA-66C8-4CC1-8D0A-F4A21C714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E1B1-F47A-4B7C-B1D9-A3E655E9BEDE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FD5C8-CAC4-4B69-AC15-23FDDF65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565EC-C0B1-4825-982B-EFB4C85E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2.png"/><Relationship Id="rId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1B066F-89ED-437F-9873-8E821D1D4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56" y="817244"/>
            <a:ext cx="3459487" cy="822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95F83-0903-42AC-8AA2-79322AC1772D}"/>
              </a:ext>
            </a:extLst>
          </p:cNvPr>
          <p:cNvSpPr txBox="1"/>
          <p:nvPr/>
        </p:nvSpPr>
        <p:spPr>
          <a:xfrm>
            <a:off x="3444031" y="2057400"/>
            <a:ext cx="530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 for Engineers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818EBFF-30E8-4432-B288-39F139FF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E822A-4E32-7D1C-A71C-06DBB5F35A6E}"/>
              </a:ext>
            </a:extLst>
          </p:cNvPr>
          <p:cNvSpPr txBox="1"/>
          <p:nvPr/>
        </p:nvSpPr>
        <p:spPr>
          <a:xfrm>
            <a:off x="3373939" y="3160435"/>
            <a:ext cx="54441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6, Midterm Exam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Oct. 6, 2022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Mohammad Mahdi Javidan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Semester 2022</a:t>
            </a:r>
          </a:p>
        </p:txBody>
      </p:sp>
    </p:spTree>
    <p:extLst>
      <p:ext uri="{BB962C8B-B14F-4D97-AF65-F5344CB8AC3E}">
        <p14:creationId xmlns:p14="http://schemas.microsoft.com/office/powerpoint/2010/main" val="111865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20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Midterm Exam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75530-70BA-147D-1E3F-0C30609C89EC}"/>
              </a:ext>
            </a:extLst>
          </p:cNvPr>
          <p:cNvSpPr txBox="1"/>
          <p:nvPr/>
        </p:nvSpPr>
        <p:spPr>
          <a:xfrm>
            <a:off x="685800" y="1171369"/>
            <a:ext cx="1066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Notice:</a:t>
            </a: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use the internet. Answers shall be your own original codes and you cannot use other sources.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codes shall produce the test cases, otherwise no credits are given for the test cases that are not generated.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total point is 100 which accounts for 35% of the final grade.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different questions, try to solve questions based on their simplicity, points, and your time.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09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20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Midterm Exam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B75530-70BA-147D-1E3F-0C30609C89EC}"/>
                  </a:ext>
                </a:extLst>
              </p:cNvPr>
              <p:cNvSpPr txBox="1"/>
              <p:nvPr/>
            </p:nvSpPr>
            <p:spPr>
              <a:xfrm>
                <a:off x="685800" y="1171369"/>
                <a:ext cx="9749118" cy="1924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a function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first_derivative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f,a,b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which:</a:t>
                </a:r>
                <a:endParaRPr lang="en-US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Draws the function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points) and its first derivative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15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points) in the domain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i="1" dirty="0" err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err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Arrange the two plots as subplots in one figure.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points)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numerical differentiation for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very small number, consider it as 0.001.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B75530-70BA-147D-1E3F-0C30609C8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71369"/>
                <a:ext cx="9749118" cy="1924309"/>
              </a:xfrm>
              <a:prstGeom prst="rect">
                <a:avLst/>
              </a:prstGeom>
              <a:blipFill>
                <a:blip r:embed="rId3"/>
                <a:stretch>
                  <a:fillRect l="-438" t="-1582" r="-500" b="-4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5D9FF00-0BEF-206D-01BA-60B15B6BD17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3495521"/>
            <a:ext cx="2438400" cy="390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9653EB-7E76-6331-2928-77B7D75296A2}"/>
              </a:ext>
            </a:extLst>
          </p:cNvPr>
          <p:cNvSpPr txBox="1"/>
          <p:nvPr/>
        </p:nvSpPr>
        <p:spPr>
          <a:xfrm>
            <a:off x="629500" y="3126189"/>
            <a:ext cx="116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402E5D-FB9D-AAFF-3D3F-26CE3E53C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3512516"/>
            <a:ext cx="64484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1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20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Midterm Exam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75530-70BA-147D-1E3F-0C30609C89EC}"/>
              </a:ext>
            </a:extLst>
          </p:cNvPr>
          <p:cNvSpPr txBox="1"/>
          <p:nvPr/>
        </p:nvSpPr>
        <p:spPr>
          <a:xfrm>
            <a:off x="685800" y="1171369"/>
            <a:ext cx="1066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function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is_prime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(a)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checks whether the number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prime or not. A prime number is a natural number greater than 1 which is only divisible by itself and 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input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shall be greater than or equal to 2, otherwise the function needs to raise an error. (5 points)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shall be the Boolean variable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the input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prime number, otherwise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(10 points)</a:t>
            </a:r>
          </a:p>
          <a:p>
            <a:pPr algn="just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 startAt="3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function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prime_number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(n)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prints out the prime numbers less than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the function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is_prime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(a)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(10 points)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0F3A5C-5F03-D09F-DEDF-1D26521A32D4}"/>
              </a:ext>
            </a:extLst>
          </p:cNvPr>
          <p:cNvSpPr txBox="1"/>
          <p:nvPr/>
        </p:nvSpPr>
        <p:spPr>
          <a:xfrm>
            <a:off x="685800" y="3373979"/>
            <a:ext cx="116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A03FA6-03DB-D9B1-A57D-527B25D22AD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3879157"/>
            <a:ext cx="2085975" cy="1057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16FE4C-77C5-8B18-BBEC-8419FFF18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514" y="3370425"/>
            <a:ext cx="66389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4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20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Midterm Exam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B75530-70BA-147D-1E3F-0C30609C89EC}"/>
                  </a:ext>
                </a:extLst>
              </p:cNvPr>
              <p:cNvSpPr txBox="1"/>
              <p:nvPr/>
            </p:nvSpPr>
            <p:spPr>
              <a:xfrm>
                <a:off x="685800" y="1171369"/>
                <a:ext cx="10668000" cy="1924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+mj-lt"/>
                  <a:buAutoNum type="arabicPeriod" startAt="4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a function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my_exp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(x)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returns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Maclaurin series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return the answer. (10 points)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relative approximate error and the tolerance to ensure that the answer has at least 10 significant digits. (5 points)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 can use the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factorial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function from the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math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module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B75530-70BA-147D-1E3F-0C30609C8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71369"/>
                <a:ext cx="10668000" cy="1924116"/>
              </a:xfrm>
              <a:prstGeom prst="rect">
                <a:avLst/>
              </a:prstGeom>
              <a:blipFill>
                <a:blip r:embed="rId3"/>
                <a:stretch>
                  <a:fillRect l="-400" t="-1582" r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10F3A5C-5F03-D09F-DEDF-1D26521A32D4}"/>
              </a:ext>
            </a:extLst>
          </p:cNvPr>
          <p:cNvSpPr txBox="1"/>
          <p:nvPr/>
        </p:nvSpPr>
        <p:spPr>
          <a:xfrm>
            <a:off x="685800" y="3373979"/>
            <a:ext cx="116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F319E7-1A60-9E26-5F23-FBAD8E11B5A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3870803"/>
            <a:ext cx="1666875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5D7520-C2D4-511A-1C94-C09FAB1C1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4411611"/>
            <a:ext cx="18859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1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20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Midterm Exam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B75530-70BA-147D-1E3F-0C30609C89EC}"/>
                  </a:ext>
                </a:extLst>
              </p:cNvPr>
              <p:cNvSpPr txBox="1"/>
              <p:nvPr/>
            </p:nvSpPr>
            <p:spPr>
              <a:xfrm>
                <a:off x="685800" y="1171369"/>
                <a:ext cx="974911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+mj-lt"/>
                  <a:buAutoNum type="arabicPeriod" startAt="5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a function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is_clockwise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(M)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receives a matrix whose rows are coordinates and checks whether the points are ordered clockwise along the rows or not.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19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points) </a:t>
                </a:r>
                <a:endParaRPr lang="en-US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+mj-lt"/>
                  <a:buAutoNum type="arabicPeriod" startAt="5"/>
                </a:pP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Make two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between each three consecutive points and calculate the cross product. If the sign of the cross product is negative three points are arranged clockwise.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B75530-70BA-147D-1E3F-0C30609C8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71369"/>
                <a:ext cx="9749118" cy="1477328"/>
              </a:xfrm>
              <a:prstGeom prst="rect">
                <a:avLst/>
              </a:prstGeom>
              <a:blipFill>
                <a:blip r:embed="rId3"/>
                <a:stretch>
                  <a:fillRect l="-438" t="-2066" r="-500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79653EB-7E76-6331-2928-77B7D75296A2}"/>
              </a:ext>
            </a:extLst>
          </p:cNvPr>
          <p:cNvSpPr txBox="1"/>
          <p:nvPr/>
        </p:nvSpPr>
        <p:spPr>
          <a:xfrm>
            <a:off x="629500" y="3126189"/>
            <a:ext cx="116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56C3AB-C943-EF82-CC35-9D8DCBADAA00}"/>
              </a:ext>
            </a:extLst>
          </p:cNvPr>
          <p:cNvGrpSpPr/>
          <p:nvPr/>
        </p:nvGrpSpPr>
        <p:grpSpPr>
          <a:xfrm>
            <a:off x="7853316" y="3077646"/>
            <a:ext cx="3020873" cy="1692738"/>
            <a:chOff x="4659901" y="1804428"/>
            <a:chExt cx="3020873" cy="16927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8C0FCC2-8D82-7573-17F4-01FC8589B5FF}"/>
                </a:ext>
              </a:extLst>
            </p:cNvPr>
            <p:cNvSpPr/>
            <p:nvPr/>
          </p:nvSpPr>
          <p:spPr>
            <a:xfrm>
              <a:off x="5452782" y="3018612"/>
              <a:ext cx="215153" cy="215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63B97D3-BF91-C55F-04FC-E5F90F21A51B}"/>
                </a:ext>
              </a:extLst>
            </p:cNvPr>
            <p:cNvSpPr/>
            <p:nvPr/>
          </p:nvSpPr>
          <p:spPr>
            <a:xfrm>
              <a:off x="6268570" y="2587578"/>
              <a:ext cx="215153" cy="215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0D746BC-5055-D710-94A0-F28662291E39}"/>
                </a:ext>
              </a:extLst>
            </p:cNvPr>
            <p:cNvSpPr/>
            <p:nvPr/>
          </p:nvSpPr>
          <p:spPr>
            <a:xfrm>
              <a:off x="5560358" y="1870402"/>
              <a:ext cx="215153" cy="215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67A47A9-34B9-C55A-0F84-8A8DAF9893E8}"/>
                </a:ext>
              </a:extLst>
            </p:cNvPr>
            <p:cNvCxnSpPr>
              <a:stCxn id="2" idx="6"/>
              <a:endCxn id="9" idx="3"/>
            </p:cNvCxnSpPr>
            <p:nvPr/>
          </p:nvCxnSpPr>
          <p:spPr>
            <a:xfrm flipV="1">
              <a:off x="5667935" y="2771223"/>
              <a:ext cx="632143" cy="354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6DEA424-B8C2-729A-EFCD-EA471E2E4F2C}"/>
                </a:ext>
              </a:extLst>
            </p:cNvPr>
            <p:cNvCxnSpPr>
              <a:cxnSpLocks/>
              <a:stCxn id="9" idx="1"/>
              <a:endCxn id="10" idx="5"/>
            </p:cNvCxnSpPr>
            <p:nvPr/>
          </p:nvCxnSpPr>
          <p:spPr>
            <a:xfrm flipH="1" flipV="1">
              <a:off x="5744003" y="2054047"/>
              <a:ext cx="556075" cy="565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row: Curved Up 17">
              <a:extLst>
                <a:ext uri="{FF2B5EF4-FFF2-40B4-BE49-F238E27FC236}">
                  <a16:creationId xmlns:a16="http://schemas.microsoft.com/office/drawing/2014/main" id="{A8A4F1DB-D73F-7D80-C22F-11DBB4FB3B88}"/>
                </a:ext>
              </a:extLst>
            </p:cNvPr>
            <p:cNvSpPr/>
            <p:nvPr/>
          </p:nvSpPr>
          <p:spPr>
            <a:xfrm rot="17437291">
              <a:off x="6370021" y="2678890"/>
              <a:ext cx="544607" cy="18466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9A9318D-59D8-4BF7-12F8-845F8E224EC0}"/>
                    </a:ext>
                  </a:extLst>
                </p:cNvPr>
                <p:cNvSpPr txBox="1"/>
                <p:nvPr/>
              </p:nvSpPr>
              <p:spPr>
                <a:xfrm>
                  <a:off x="4659901" y="3127834"/>
                  <a:ext cx="8561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9A9318D-59D8-4BF7-12F8-845F8E224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901" y="3127834"/>
                  <a:ext cx="85612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128" r="-7801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09E98CF-61E1-451F-BE8B-CA5842ED814E}"/>
                    </a:ext>
                  </a:extLst>
                </p:cNvPr>
                <p:cNvSpPr txBox="1"/>
                <p:nvPr/>
              </p:nvSpPr>
              <p:spPr>
                <a:xfrm>
                  <a:off x="6824645" y="2618065"/>
                  <a:ext cx="8561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09E98CF-61E1-451F-BE8B-CA5842ED8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4645" y="2618065"/>
                  <a:ext cx="85612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128" r="-9220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1C1F23B-07BF-4BE3-2A03-B52D1D2B050C}"/>
                    </a:ext>
                  </a:extLst>
                </p:cNvPr>
                <p:cNvSpPr txBox="1"/>
                <p:nvPr/>
              </p:nvSpPr>
              <p:spPr>
                <a:xfrm>
                  <a:off x="5872013" y="1804428"/>
                  <a:ext cx="8561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1C1F23B-07BF-4BE3-2A03-B52D1D2B05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2013" y="1804428"/>
                  <a:ext cx="85612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128" r="-9220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A45B334-854C-ED6F-3AD0-E113C74CD316}"/>
                    </a:ext>
                  </a:extLst>
                </p:cNvPr>
                <p:cNvSpPr txBox="1"/>
                <p:nvPr/>
              </p:nvSpPr>
              <p:spPr>
                <a:xfrm>
                  <a:off x="5827861" y="2933779"/>
                  <a:ext cx="4930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A45B334-854C-ED6F-3AD0-E113C74CD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7861" y="2933779"/>
                  <a:ext cx="49305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4B8F3A2-7530-D4ED-A58B-9E51CA59B789}"/>
                    </a:ext>
                  </a:extLst>
                </p:cNvPr>
                <p:cNvSpPr txBox="1"/>
                <p:nvPr/>
              </p:nvSpPr>
              <p:spPr>
                <a:xfrm>
                  <a:off x="5624700" y="2248111"/>
                  <a:ext cx="4930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4B8F3A2-7530-D4ED-A58B-9E51CA59B7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4700" y="2248111"/>
                  <a:ext cx="49305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15B4CF-CE79-528B-B351-13370DBC5B3F}"/>
                  </a:ext>
                </a:extLst>
              </p:cNvPr>
              <p:cNvSpPr txBox="1"/>
              <p:nvPr/>
            </p:nvSpPr>
            <p:spPr>
              <a:xfrm>
                <a:off x="6803687" y="3446264"/>
                <a:ext cx="986381" cy="857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15B4CF-CE79-528B-B351-13370DBC5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687" y="3446264"/>
                <a:ext cx="986381" cy="85722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5AA165DE-EAD5-DE89-E2DC-ABF1D485C27A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3673" y="3605135"/>
            <a:ext cx="3333750" cy="13525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54D9844-8EDE-6589-83DB-AB06D46854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2802" y="5103400"/>
            <a:ext cx="5429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1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20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Midterm Exam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B75530-70BA-147D-1E3F-0C30609C89EC}"/>
                  </a:ext>
                </a:extLst>
              </p:cNvPr>
              <p:cNvSpPr txBox="1"/>
              <p:nvPr/>
            </p:nvSpPr>
            <p:spPr>
              <a:xfrm>
                <a:off x="685800" y="1171369"/>
                <a:ext cx="602876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+mj-lt"/>
                  <a:buAutoNum type="arabicPeriod" startAt="6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a function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asterisks(n)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produces the four shapes shown as the test case. The input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number of lines. (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16=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×4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points)</a:t>
                </a:r>
              </a:p>
              <a:p>
                <a:pPr marL="342900" indent="-342900" algn="just">
                  <a:buFont typeface="+mj-lt"/>
                  <a:buAutoNum type="arabicPeriod" startAt="6"/>
                </a:pP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print(‘*’,end=“ “)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suppress a newline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print(‘\n’)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issue a newline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B75530-70BA-147D-1E3F-0C30609C8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71369"/>
                <a:ext cx="6028765" cy="2031325"/>
              </a:xfrm>
              <a:prstGeom prst="rect">
                <a:avLst/>
              </a:prstGeom>
              <a:blipFill>
                <a:blip r:embed="rId3"/>
                <a:stretch>
                  <a:fillRect l="-709" t="-1502" r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10F3A5C-5F03-D09F-DEDF-1D26521A32D4}"/>
              </a:ext>
            </a:extLst>
          </p:cNvPr>
          <p:cNvSpPr txBox="1"/>
          <p:nvPr/>
        </p:nvSpPr>
        <p:spPr>
          <a:xfrm>
            <a:off x="7292789" y="936815"/>
            <a:ext cx="116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E5D49B-304A-6DCC-AEC7-E0E51206EEA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35796" y="1023208"/>
            <a:ext cx="944936" cy="1965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7A205A-8B06-8876-BEFF-E67D46148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8812" y="1232762"/>
            <a:ext cx="570282" cy="25132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845BDA-318B-E78D-5DD2-1488B7DAE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8812" y="3849359"/>
            <a:ext cx="550390" cy="251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4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8371</TotalTime>
  <Words>566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Consolas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SDR Lab</dc:creator>
  <cp:lastModifiedBy>Javidan</cp:lastModifiedBy>
  <cp:revision>1358</cp:revision>
  <dcterms:created xsi:type="dcterms:W3CDTF">2021-08-21T18:03:36Z</dcterms:created>
  <dcterms:modified xsi:type="dcterms:W3CDTF">2022-10-03T12:24:17Z</dcterms:modified>
</cp:coreProperties>
</file>