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148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151.png"/><Relationship Id="rId12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40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7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Lecture 1 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345101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6,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799" y="1068791"/>
            <a:ext cx="10693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(2, 3, 2)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(1, 2, 3)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Get the following: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union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that has the keys ‘A’, ‘B’, ‘C’ with values ‘a’, ‘b’, ‘c’ individually. Print all the keys in the dictionary.</a:t>
            </a:r>
          </a:p>
          <a:p>
            <a:pPr marL="342900" indent="-342900" algn="l">
              <a:buFont typeface="+mj-lt"/>
              <a:buAutoNum type="arabicPeriod" startAt="9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an array [-1, 0, 1, 2, 0, 3]. Write a command that will return an array consisting of all the elements of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are larger than zero. Hint: Use logical expression as the index of the array.</a:t>
            </a:r>
          </a:p>
          <a:p>
            <a:pPr marL="342900" indent="-342900" algn="l">
              <a:buFont typeface="+mj-lt"/>
              <a:buAutoNum type="arabicPeriod" startAt="9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zero array with size (2, 4) and change the 2nd column in the above array to 1.</a:t>
            </a:r>
          </a:p>
          <a:p>
            <a:pPr marL="342900" indent="-342900" algn="l">
              <a:buFont typeface="+mj-lt"/>
              <a:buAutoNum type="arabicPeriod" startAt="9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cell magic to clear all the variables in the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3870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Flowchart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ACAF85-DAE3-438E-5346-C9CF9BB4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2032235"/>
            <a:ext cx="2926671" cy="2456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CDDF0-EE07-4178-C4AD-5166E5F931F6}"/>
              </a:ext>
            </a:extLst>
          </p:cNvPr>
          <p:cNvSpPr txBox="1"/>
          <p:nvPr/>
        </p:nvSpPr>
        <p:spPr>
          <a:xfrm>
            <a:off x="668868" y="1206276"/>
            <a:ext cx="667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of step-by-step rules for solving problems</a:t>
            </a:r>
          </a:p>
        </p:txBody>
      </p:sp>
      <p:pic>
        <p:nvPicPr>
          <p:cNvPr id="15" name="그림 1">
            <a:extLst>
              <a:ext uri="{FF2B5EF4-FFF2-40B4-BE49-F238E27FC236}">
                <a16:creationId xmlns:a16="http://schemas.microsoft.com/office/drawing/2014/main" id="{7DFC596B-0895-4C12-D479-2380E906DD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C7EBFC"/>
              </a:clrFrom>
              <a:clrTo>
                <a:srgbClr val="C7EB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8412" y="2690146"/>
            <a:ext cx="3375228" cy="17985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232DA3-DC6C-F7BC-6FD3-D48833109367}"/>
              </a:ext>
            </a:extLst>
          </p:cNvPr>
          <p:cNvSpPr txBox="1"/>
          <p:nvPr/>
        </p:nvSpPr>
        <p:spPr>
          <a:xfrm>
            <a:off x="8873768" y="452570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notation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DB46A-ABBD-211B-D2CF-DE18371CC6A6}"/>
              </a:ext>
            </a:extLst>
          </p:cNvPr>
          <p:cNvSpPr txBox="1"/>
          <p:nvPr/>
        </p:nvSpPr>
        <p:spPr>
          <a:xfrm>
            <a:off x="4470604" y="4525706"/>
            <a:ext cx="3031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Al-Khwarizmi a Persian mathematician, astronomer, and geographer wrote the book “The Hindu Art of Reckoning” in the 9th century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8FAF0A-956A-5178-6E04-15E9B9A2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09" y="2384180"/>
            <a:ext cx="2227486" cy="17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0406E6-B803-74A2-4A4E-BC1D6DC6F07E}"/>
              </a:ext>
            </a:extLst>
          </p:cNvPr>
          <p:cNvSpPr txBox="1"/>
          <p:nvPr/>
        </p:nvSpPr>
        <p:spPr>
          <a:xfrm>
            <a:off x="8491660" y="5079704"/>
            <a:ext cx="303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to Latin in the 12th century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Indorum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D9E33-E631-2698-400A-DB084529E192}"/>
              </a:ext>
            </a:extLst>
          </p:cNvPr>
          <p:cNvSpPr txBox="1"/>
          <p:nvPr/>
        </p:nvSpPr>
        <p:spPr>
          <a:xfrm>
            <a:off x="1215601" y="4526724"/>
            <a:ext cx="18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 numerals</a:t>
            </a:r>
          </a:p>
        </p:txBody>
      </p:sp>
    </p:spTree>
    <p:extLst>
      <p:ext uri="{BB962C8B-B14F-4D97-AF65-F5344CB8AC3E}">
        <p14:creationId xmlns:p14="http://schemas.microsoft.com/office/powerpoint/2010/main" val="156918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1C1C-BEE3-A713-AC09-D9AE5526E8B8}"/>
              </a:ext>
            </a:extLst>
          </p:cNvPr>
          <p:cNvSpPr txBox="1"/>
          <p:nvPr/>
        </p:nvSpPr>
        <p:spPr>
          <a:xfrm>
            <a:off x="685800" y="541973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Flowchart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12AEB19-BD75-AD3F-1A0F-6293AE89A97D}"/>
              </a:ext>
            </a:extLst>
          </p:cNvPr>
          <p:cNvSpPr/>
          <p:nvPr/>
        </p:nvSpPr>
        <p:spPr>
          <a:xfrm>
            <a:off x="3833631" y="3081244"/>
            <a:ext cx="1576520" cy="59606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888E33C-B184-74E5-56A1-A80AD2C819CF}"/>
              </a:ext>
            </a:extLst>
          </p:cNvPr>
          <p:cNvSpPr/>
          <p:nvPr/>
        </p:nvSpPr>
        <p:spPr>
          <a:xfrm>
            <a:off x="6516667" y="3280799"/>
            <a:ext cx="1901198" cy="98664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C691E769-69A7-0825-E5DB-8750DDB92710}"/>
              </a:ext>
            </a:extLst>
          </p:cNvPr>
          <p:cNvSpPr/>
          <p:nvPr/>
        </p:nvSpPr>
        <p:spPr>
          <a:xfrm>
            <a:off x="3833631" y="4013708"/>
            <a:ext cx="1576520" cy="59606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process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654DF67-646A-4B61-5A2A-BC9E74794165}"/>
              </a:ext>
            </a:extLst>
          </p:cNvPr>
          <p:cNvSpPr/>
          <p:nvPr/>
        </p:nvSpPr>
        <p:spPr>
          <a:xfrm>
            <a:off x="3808220" y="2153109"/>
            <a:ext cx="1627343" cy="5917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Terminator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F027D4F-0047-385A-BD6C-726A4DC5FAC3}"/>
              </a:ext>
            </a:extLst>
          </p:cNvPr>
          <p:cNvSpPr/>
          <p:nvPr/>
        </p:nvSpPr>
        <p:spPr>
          <a:xfrm>
            <a:off x="6946232" y="4655081"/>
            <a:ext cx="1042068" cy="67884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84E1B9-27A7-EF78-2E18-4CDF12A5A6E8}"/>
              </a:ext>
            </a:extLst>
          </p:cNvPr>
          <p:cNvCxnSpPr>
            <a:cxnSpLocks/>
          </p:cNvCxnSpPr>
          <p:nvPr/>
        </p:nvCxnSpPr>
        <p:spPr>
          <a:xfrm>
            <a:off x="6970652" y="5721562"/>
            <a:ext cx="99322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36250D2C-167E-1CF8-6B4E-C71BEAF392E5}"/>
              </a:ext>
            </a:extLst>
          </p:cNvPr>
          <p:cNvSpPr/>
          <p:nvPr/>
        </p:nvSpPr>
        <p:spPr>
          <a:xfrm>
            <a:off x="6610948" y="2004784"/>
            <a:ext cx="1712636" cy="888379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operation</a:t>
            </a:r>
          </a:p>
        </p:txBody>
      </p:sp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8E15A2FE-2BBE-7651-37DB-53D4C8049859}"/>
              </a:ext>
            </a:extLst>
          </p:cNvPr>
          <p:cNvSpPr/>
          <p:nvPr/>
        </p:nvSpPr>
        <p:spPr>
          <a:xfrm>
            <a:off x="3833631" y="4946174"/>
            <a:ext cx="1576520" cy="115649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5D07B-BE7A-3A25-78CB-9DAC85F6D8B2}"/>
              </a:ext>
            </a:extLst>
          </p:cNvPr>
          <p:cNvSpPr txBox="1"/>
          <p:nvPr/>
        </p:nvSpPr>
        <p:spPr>
          <a:xfrm>
            <a:off x="616907" y="1146508"/>
            <a:ext cx="945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step-by-step procedure for solving a problem or accomplishing some 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4F4F8-17F7-0110-26D2-515C0E5B0B4E}"/>
              </a:ext>
            </a:extLst>
          </p:cNvPr>
          <p:cNvSpPr txBox="1"/>
          <p:nvPr/>
        </p:nvSpPr>
        <p:spPr>
          <a:xfrm>
            <a:off x="6946232" y="5745052"/>
            <a:ext cx="104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8B1C3-851F-DB20-35B1-6ED312E29515}"/>
              </a:ext>
            </a:extLst>
          </p:cNvPr>
          <p:cNvSpPr txBox="1"/>
          <p:nvPr/>
        </p:nvSpPr>
        <p:spPr>
          <a:xfrm>
            <a:off x="616907" y="1515840"/>
            <a:ext cx="58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diagrammatic representation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12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1C1C-BEE3-A713-AC09-D9AE5526E8B8}"/>
              </a:ext>
            </a:extLst>
          </p:cNvPr>
          <p:cNvSpPr txBox="1"/>
          <p:nvPr/>
        </p:nvSpPr>
        <p:spPr>
          <a:xfrm>
            <a:off x="685800" y="541973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Flowchart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0D81F3-7769-534D-17A2-C5ED062F4D4E}"/>
              </a:ext>
            </a:extLst>
          </p:cNvPr>
          <p:cNvGrpSpPr/>
          <p:nvPr/>
        </p:nvGrpSpPr>
        <p:grpSpPr>
          <a:xfrm>
            <a:off x="3997925" y="1304217"/>
            <a:ext cx="3453399" cy="4624222"/>
            <a:chOff x="3997925" y="1304217"/>
            <a:chExt cx="3453399" cy="4624222"/>
          </a:xfrm>
        </p:grpSpPr>
        <p:pic>
          <p:nvPicPr>
            <p:cNvPr id="9" name="그림 2">
              <a:extLst>
                <a:ext uri="{FF2B5EF4-FFF2-40B4-BE49-F238E27FC236}">
                  <a16:creationId xmlns:a16="http://schemas.microsoft.com/office/drawing/2014/main" id="{7B44484E-323C-5FBE-89E3-244074F5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7EBFC"/>
                </a:clrFrom>
                <a:clrTo>
                  <a:srgbClr val="C7EB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97925" y="1478137"/>
              <a:ext cx="3453399" cy="4266915"/>
            </a:xfrm>
            <a:prstGeom prst="rect">
              <a:avLst/>
            </a:prstGeom>
          </p:spPr>
        </p:pic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1654DF67-646A-4B61-5A2A-BC9E74794165}"/>
                </a:ext>
              </a:extLst>
            </p:cNvPr>
            <p:cNvSpPr/>
            <p:nvPr/>
          </p:nvSpPr>
          <p:spPr>
            <a:xfrm>
              <a:off x="5220696" y="1304217"/>
              <a:ext cx="1007855" cy="3367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D8F6622C-F377-9BFA-2745-05BCD5CA41DE}"/>
                </a:ext>
              </a:extLst>
            </p:cNvPr>
            <p:cNvSpPr/>
            <p:nvPr/>
          </p:nvSpPr>
          <p:spPr>
            <a:xfrm>
              <a:off x="5220696" y="5591678"/>
              <a:ext cx="1007855" cy="3367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Times New Roman" panose="02020603050405020304" pitchFamily="18" charset="0"/>
                </a:rPr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91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1C1C-BEE3-A713-AC09-D9AE5526E8B8}"/>
              </a:ext>
            </a:extLst>
          </p:cNvPr>
          <p:cNvSpPr txBox="1"/>
          <p:nvPr/>
        </p:nvSpPr>
        <p:spPr>
          <a:xfrm>
            <a:off x="685800" y="541973"/>
            <a:ext cx="33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7A1D9-8F63-2CD6-71D9-EB788CD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97" y="925723"/>
            <a:ext cx="6985000" cy="4890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8772BB-3D53-0CD4-E0D1-1E3A04249A9E}"/>
              </a:ext>
            </a:extLst>
          </p:cNvPr>
          <p:cNvSpPr txBox="1"/>
          <p:nvPr/>
        </p:nvSpPr>
        <p:spPr>
          <a:xfrm>
            <a:off x="685800" y="1883393"/>
            <a:ext cx="275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Cross-functional flowchart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39C1B-4CF7-49B5-10FE-AA5A1E33BDC6}"/>
              </a:ext>
            </a:extLst>
          </p:cNvPr>
          <p:cNvSpPr txBox="1"/>
          <p:nvPr/>
        </p:nvSpPr>
        <p:spPr>
          <a:xfrm>
            <a:off x="4976245" y="5871378"/>
            <a:ext cx="5820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Javidan &amp; Kim (2022) “An integrated system for simplified seismic performance evaluation and life-cycle cost analysis.” Journal of Building Engineering, 45, 103655.</a:t>
            </a:r>
          </a:p>
        </p:txBody>
      </p:sp>
    </p:spTree>
    <p:extLst>
      <p:ext uri="{BB962C8B-B14F-4D97-AF65-F5344CB8AC3E}">
        <p14:creationId xmlns:p14="http://schemas.microsoft.com/office/powerpoint/2010/main" val="33118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232640"/>
            <a:ext cx="361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powerful N-dimensional array object which is important in scientific computing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9B56-2C32-D282-09F1-592102E4C3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1340407"/>
            <a:ext cx="1933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0144D-1543-E901-BE1B-2CB71A077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539"/>
          <a:stretch/>
        </p:blipFill>
        <p:spPr>
          <a:xfrm>
            <a:off x="911905" y="2427540"/>
            <a:ext cx="1952625" cy="420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A9589D-A8C8-B993-EC81-E65710CF4E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2427540"/>
            <a:ext cx="24574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3BDC25-6224-5150-5A1E-5F8AD82D13A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2932365"/>
            <a:ext cx="1704975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6731C8-FAD5-D965-76DE-45594D87697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3457318"/>
            <a:ext cx="3829050" cy="581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516FC0-77CB-21EA-FC55-4DFB7673CA4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4054666"/>
            <a:ext cx="1952625" cy="561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440C77-8616-B97C-FF75-5758A4EC98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44"/>
          <a:stretch/>
        </p:blipFill>
        <p:spPr>
          <a:xfrm>
            <a:off x="911905" y="3457318"/>
            <a:ext cx="1952625" cy="7572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5F62F1-6E88-E77F-0A8A-B99035F1E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4752027"/>
            <a:ext cx="876300" cy="323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691AA1-5FE0-3AF4-96C1-8B4569D932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1988" y="5034235"/>
            <a:ext cx="657225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02CF09-92CF-D66B-72B8-69A590576F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1988" y="5884266"/>
            <a:ext cx="200025" cy="266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7476B7-A7F2-62E9-ABA0-F0A20954E3D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5567905"/>
            <a:ext cx="752475" cy="2857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C65B216-7870-5143-1418-746049920207}"/>
              </a:ext>
            </a:extLst>
          </p:cNvPr>
          <p:cNvSpPr txBox="1"/>
          <p:nvPr/>
        </p:nvSpPr>
        <p:spPr>
          <a:xfrm>
            <a:off x="825133" y="4787450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rows and columns of a matrix and its total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417147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sequence of numbers with a specified increment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5B216-7870-5143-1418-746049920207}"/>
              </a:ext>
            </a:extLst>
          </p:cNvPr>
          <p:cNvSpPr txBox="1"/>
          <p:nvPr/>
        </p:nvSpPr>
        <p:spPr>
          <a:xfrm>
            <a:off x="825133" y="5024951"/>
            <a:ext cx="361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specified number of evenly distributed elements between two 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CB87E-AFD6-1204-CEE2-6E1586A546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1517556"/>
            <a:ext cx="27051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7BE4E1-F2DF-565D-247F-479377F83F6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2039545"/>
            <a:ext cx="4981575" cy="28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13DBD0-B3DC-F696-16E2-D38C65692986}"/>
              </a:ext>
            </a:extLst>
          </p:cNvPr>
          <p:cNvSpPr txBox="1"/>
          <p:nvPr/>
        </p:nvSpPr>
        <p:spPr>
          <a:xfrm>
            <a:off x="7283210" y="476367"/>
            <a:ext cx="112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3DCC-A758-CD94-1028-B747986804E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431741" y="845699"/>
            <a:ext cx="415235" cy="700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94EF8F8-DB19-FD5E-B50F-49593C10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2708934"/>
            <a:ext cx="2343150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50231E-BC39-7066-B25A-8971F3F8E64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3034528"/>
            <a:ext cx="3886200" cy="323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172101-85D1-71E2-0AFF-7CB998AC8B7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3823471"/>
            <a:ext cx="1685925" cy="247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C343D6-FAD9-A280-0D3A-B5AFB3A0D51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3290887"/>
            <a:ext cx="1809750" cy="2762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F54DC7-8A38-CE16-D9FC-E48EB95CB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4091915"/>
            <a:ext cx="1819275" cy="2095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875757-146B-59CD-C835-7C0718209BE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5047516"/>
            <a:ext cx="1943100" cy="3238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2513F0-6B02-2824-D633-9DBDA2EC7F5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5439785"/>
            <a:ext cx="6168026" cy="4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820DC-53C8-0A8F-A0FA-D70D9E86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1258544"/>
            <a:ext cx="2838450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B07FD-783B-80B8-217E-425F44763B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2206972"/>
            <a:ext cx="5076825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AD522-9FDF-28E9-3E2E-AD476D37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3321048"/>
            <a:ext cx="2943225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FA4893-92D1-F1A2-F657-8845ECD8AED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666" y="3928811"/>
            <a:ext cx="2286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B8A256-ED3E-5577-33BD-5B7204E457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7539"/>
          <a:stretch/>
        </p:blipFill>
        <p:spPr>
          <a:xfrm>
            <a:off x="911905" y="1361918"/>
            <a:ext cx="1952625" cy="420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28F41-DC8B-5161-00B3-4CAB09515BB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917" y="1787829"/>
            <a:ext cx="25717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E5BE8-2FBC-666E-8B0E-FCE5F1E494B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666" y="2721400"/>
            <a:ext cx="14097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C3DEB0-1BDC-EE7E-0025-1D5A74801C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1544"/>
          <a:stretch/>
        </p:blipFill>
        <p:spPr>
          <a:xfrm>
            <a:off x="911905" y="4420993"/>
            <a:ext cx="1952625" cy="7572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1A0ADE-322A-4251-94F0-05672E67F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666" y="4420993"/>
            <a:ext cx="704850" cy="342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095D4D-3337-B47F-3D03-268AA47D03C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4701" y="4777502"/>
            <a:ext cx="285750" cy="3333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F3D0C11-9E79-0C44-8BAC-C2C3BC83A2E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917" y="5173974"/>
            <a:ext cx="904875" cy="381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FF2261-EC71-0645-FDDA-E0BEBE14A57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6085" y="5528435"/>
            <a:ext cx="1381125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51D652A-C2F6-F44C-B711-3584B45A4F89}"/>
                  </a:ext>
                </a:extLst>
              </p:cNvPr>
              <p:cNvSpPr txBox="1"/>
              <p:nvPr/>
            </p:nvSpPr>
            <p:spPr>
              <a:xfrm>
                <a:off x="825133" y="5359265"/>
                <a:ext cx="3614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last column of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51D652A-C2F6-F44C-B711-3584B45A4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3" y="5359265"/>
                <a:ext cx="3614985" cy="369332"/>
              </a:xfrm>
              <a:prstGeom prst="rect">
                <a:avLst/>
              </a:prstGeom>
              <a:blipFill>
                <a:blip r:embed="rId15"/>
                <a:stretch>
                  <a:fillRect l="-13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C3DEB0-1BDC-EE7E-0025-1D5A74801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44"/>
          <a:stretch/>
        </p:blipFill>
        <p:spPr>
          <a:xfrm>
            <a:off x="772572" y="1361918"/>
            <a:ext cx="1952625" cy="75724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42B311A-3BC9-E47D-5AF3-9040F96A4C8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1361918"/>
            <a:ext cx="1362075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7924DE-3C21-2C6A-5CAF-D3A1F04B6FE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1651759"/>
            <a:ext cx="164782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4237-4DF5-1FB9-6E7A-A7C400423FB2}"/>
                  </a:ext>
                </a:extLst>
              </p:cNvPr>
              <p:cNvSpPr txBox="1"/>
              <p:nvPr/>
            </p:nvSpPr>
            <p:spPr>
              <a:xfrm>
                <a:off x="685800" y="2119161"/>
                <a:ext cx="3771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1st and 3rd column of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4237-4DF5-1FB9-6E7A-A7C40042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19161"/>
                <a:ext cx="3771766" cy="369332"/>
              </a:xfrm>
              <a:prstGeom prst="rect">
                <a:avLst/>
              </a:prstGeom>
              <a:blipFill>
                <a:blip r:embed="rId7"/>
                <a:stretch>
                  <a:fillRect l="-14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7782898-5C08-F114-4442-D4D486096BA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2404558"/>
            <a:ext cx="1714500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F1607-580B-405B-9F34-EFC35E84DA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2686114"/>
            <a:ext cx="3552825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DA09BF-5BCF-4FE2-8218-5E6ADF2F0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3671214"/>
            <a:ext cx="16383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37F7E8-B946-1296-1D2B-C42CE2885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3955359"/>
            <a:ext cx="2552700" cy="12858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007032-8D9A-0A4D-C44B-FBA9E17AA649}"/>
              </a:ext>
            </a:extLst>
          </p:cNvPr>
          <p:cNvSpPr txBox="1"/>
          <p:nvPr/>
        </p:nvSpPr>
        <p:spPr>
          <a:xfrm>
            <a:off x="685800" y="2805762"/>
            <a:ext cx="377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matrices with all the elements as zero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E9DB089-039B-3651-E336-733805B7F2D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981" y="5495358"/>
            <a:ext cx="1247775" cy="276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C5479EE-B77F-D605-3A0A-7298DBE4CC6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5768532"/>
            <a:ext cx="22002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8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800" y="2119161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matrices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CC447-EC44-3A49-EC29-45F48A2A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" y="1384330"/>
            <a:ext cx="1428750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E67AFF-F709-0508-3585-3D221D655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716" y="1224205"/>
            <a:ext cx="704850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07D7E-13D5-133D-C38A-9ADEBFA14BF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1515794"/>
            <a:ext cx="2000250" cy="600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9719-BBBB-BB83-437B-87FC41F9B8A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2051808"/>
            <a:ext cx="485775" cy="390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571365-2DFD-304F-8917-9890128592E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2357684"/>
            <a:ext cx="2247900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D6501D-686C-6120-1BCA-0BBF61E0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2941570"/>
            <a:ext cx="3162300" cy="552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8C3DEF-B1DC-3024-CF68-48DE4CAC6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3437368"/>
            <a:ext cx="647700" cy="2571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86C043-379A-EA0F-607F-DB7AF3571C3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3657025"/>
            <a:ext cx="1790700" cy="5238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60333F-AAD9-CDF9-9E92-16658A1F09F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4249580"/>
            <a:ext cx="600075" cy="2952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068FEA-B9F3-69D4-8F9E-BAB87F0D1E85}"/>
              </a:ext>
            </a:extLst>
          </p:cNvPr>
          <p:cNvSpPr txBox="1"/>
          <p:nvPr/>
        </p:nvSpPr>
        <p:spPr>
          <a:xfrm>
            <a:off x="685800" y="4249580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by element multiplication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15AD15-E01A-9F84-9672-B6409A1F4DC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4491395"/>
            <a:ext cx="1800225" cy="504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475E80-5D93-C84F-2707-3B23B871B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5142950"/>
            <a:ext cx="581025" cy="342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5BC1F59-11FF-7181-8905-6182EA45330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5518161"/>
            <a:ext cx="2200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800" y="2119161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of an 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CC447-EC44-3A49-EC29-45F48A2A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" y="1384330"/>
            <a:ext cx="1428750" cy="6762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068FEA-B9F3-69D4-8F9E-BAB87F0D1E85}"/>
              </a:ext>
            </a:extLst>
          </p:cNvPr>
          <p:cNvSpPr txBox="1"/>
          <p:nvPr/>
        </p:nvSpPr>
        <p:spPr>
          <a:xfrm>
            <a:off x="685800" y="3719066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operations on matrices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2FB91-86A7-177A-79AD-3E5A9B46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1289920"/>
            <a:ext cx="4572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3C49B-E398-5BAD-0164-D5E5D38F40B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1637302"/>
            <a:ext cx="1590675" cy="52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37C76-3ACE-70C1-C8DF-2D32AE4725F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3835986"/>
            <a:ext cx="33242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E9B0E-D3E7-2B08-A3F2-4FBCA6E3D29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2610165"/>
            <a:ext cx="1876425" cy="504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15C75-7794-C1C1-2A16-7F27AB1A6D58}"/>
              </a:ext>
            </a:extLst>
          </p:cNvPr>
          <p:cNvSpPr txBox="1"/>
          <p:nvPr/>
        </p:nvSpPr>
        <p:spPr>
          <a:xfrm>
            <a:off x="685800" y="2723897"/>
            <a:ext cx="37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in-built mathematical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750E34-9688-D3E3-DA7A-006AD0A80C1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3126485"/>
            <a:ext cx="2876550" cy="2476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D2CB96-DF11-59AA-E561-1D9C690BA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4326597"/>
            <a:ext cx="581025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800B452-BC19-964B-B131-B6F712D9C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4560579"/>
            <a:ext cx="5940519" cy="2333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A3838F-5DC6-67E2-44A2-877AFD768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4785512"/>
            <a:ext cx="666750" cy="2571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4E1B116-7625-A289-D584-A2E78BA62B3B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5022518"/>
            <a:ext cx="5940519" cy="2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800" y="1433916"/>
            <a:ext cx="37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elements based on a logical condition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715C75-7794-C1C1-2A16-7F27AB1A6D58}"/>
                  </a:ext>
                </a:extLst>
              </p:cNvPr>
              <p:cNvSpPr txBox="1"/>
              <p:nvPr/>
            </p:nvSpPr>
            <p:spPr>
              <a:xfrm>
                <a:off x="685800" y="3000290"/>
                <a:ext cx="3771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Assigning a value to the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a logical condition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715C75-7794-C1C1-2A16-7F27AB1A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0290"/>
                <a:ext cx="3771766" cy="646331"/>
              </a:xfrm>
              <a:prstGeom prst="rect">
                <a:avLst/>
              </a:prstGeom>
              <a:blipFill>
                <a:blip r:embed="rId4"/>
                <a:stretch>
                  <a:fillRect l="-14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F6ED9FE-E004-2F34-C207-87D5AD4770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854" y="1580661"/>
            <a:ext cx="1400175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271231-B1B1-F2CF-BE2D-A7668C9408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854" y="2114061"/>
            <a:ext cx="1685925" cy="295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54433C-34AF-D60F-B791-80CEB0D9737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854" y="3034209"/>
            <a:ext cx="13716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648F93-1C48-DA47-4DD2-BAF82CA979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3041" t="4328" b="55890"/>
          <a:stretch/>
        </p:blipFill>
        <p:spPr>
          <a:xfrm>
            <a:off x="4972050" y="1333500"/>
            <a:ext cx="1819368" cy="200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C9D38A-8C08-3B12-0557-E6226BFEA62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854" y="3556758"/>
            <a:ext cx="2638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799" y="1068791"/>
            <a:ext cx="10693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line of code that generates the following error: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name 'x' is not defined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string ‘123’ to the variable S. Convert the string into a float type and assign the output to the variable N. Verify that S is a string and N is a float using the 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type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print function to generate the following strings.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‘Engineering’ has 11 letters.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‘Book’ has 4 letters.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last word ‘great’ from ‘Python is great!’.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‘Python is great!’ to a list.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list [1, 8, 9, 15] to a variable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insert 2 at index 1 using the insert method. Append 4 to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the append method.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unique element from (2, 3, 2, 3, 1, 2, 5).</a:t>
            </a:r>
          </a:p>
        </p:txBody>
      </p:sp>
    </p:spTree>
    <p:extLst>
      <p:ext uri="{BB962C8B-B14F-4D97-AF65-F5344CB8AC3E}">
        <p14:creationId xmlns:p14="http://schemas.microsoft.com/office/powerpoint/2010/main" val="17028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752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723</cp:revision>
  <dcterms:created xsi:type="dcterms:W3CDTF">2021-08-21T18:03:36Z</dcterms:created>
  <dcterms:modified xsi:type="dcterms:W3CDTF">2022-09-05T05:41:54Z</dcterms:modified>
</cp:coreProperties>
</file>