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431" r:id="rId4"/>
    <p:sldId id="432" r:id="rId5"/>
    <p:sldId id="433" r:id="rId6"/>
    <p:sldId id="434" r:id="rId7"/>
    <p:sldId id="435" r:id="rId8"/>
    <p:sldId id="439" r:id="rId9"/>
    <p:sldId id="436" r:id="rId10"/>
    <p:sldId id="437" r:id="rId11"/>
    <p:sldId id="438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151"/>
    <a:srgbClr val="FAFAFA"/>
    <a:srgbClr val="C7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17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945AC-70EB-403B-9610-C4726E471E9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AC35B-8408-491B-A108-F394427E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05235-C90D-43D1-A99E-09C1FA2B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B438F-12A3-45FC-A2D2-D09D3CBD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3ECC-E171-4BDA-9F8D-5745C298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AB186-9E99-4F38-BB4F-99E52B20A6CC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28820-2255-4B09-8268-94B4E5D9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7EDF1-5C59-43EC-BAAD-8538DDB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FB0C-3B7C-460F-9B19-1B4A870F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B22493-849C-4465-9916-D4DD35334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7396B-EE16-49F0-A0F2-19931D54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A7BCA-710D-4544-97A1-B0A8F8D85794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F7850-30EA-4652-B073-29091A87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11B95-2897-4380-A97B-8CD461CE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4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9AB76D-C2E4-419D-B74C-249CC24B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EC11C0-F868-44E0-AF30-F21CE977D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A859-218F-42C6-B0CC-88085028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2C4-866D-4D1E-BFDD-37C1ADBA272B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38E48-85E3-4D6D-922C-BE384C3A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F5124-B222-44D8-8770-419FEE09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2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5AE8-C0BF-4A0A-9983-E611C1C5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5FC18-737B-4B30-B243-27139C1EC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B9C5B-6357-4BBC-A3C1-332403F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E461-9596-41A8-9C84-FDB592432A9F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9A77B-AEE6-4E5F-9F5D-355D7F97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C4974-7B27-452D-936A-1C2ECC8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FC82B-8FB0-4C98-AC02-C8A3D675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66EFF-5C50-40EB-B85F-9F622C8E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1B797-F7CF-4769-AAE9-4FC009F9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8576D-E5C4-4209-82BF-E6052334083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46F9B-D8C6-4D3B-9351-E9C6651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2E016-7D7A-4C38-AB0F-6577DED7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8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45729-2D9D-4A6A-A43E-24164994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376E-4BB6-4AFC-BD54-8FCD75BF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A1BD4-4CA5-433C-9CF4-0D6B2F20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ECB013-7671-4959-998D-98C89BD0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69E6-C4FA-4089-8241-15DC0309B506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A4B89C-5664-4EDA-AACA-467B170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4D2654-0AB7-43A7-9003-707A853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399D8-6DB4-4AE8-A7FD-279FDB0F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8289E-E467-4DEB-963D-C395E1C1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1431F-B5D7-4F13-B59F-527524E66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8F0251-2E16-4AF9-A82F-724E9AF23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CBA81-B4EE-446E-9A80-F237BE1BD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A3743D-DA38-44DE-8CD0-2AE00466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A843-449B-4064-96F1-0462FF7E142A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7C055D-CA78-4272-9493-EB2792F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90E074-24FB-4C90-9592-240897B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D02A3-1F3D-4364-83D6-46BB79A2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430BD0-3980-4781-8F63-6469487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E43CC-F5E0-430E-ACFC-0898CE012FE2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A29E72-52DE-432D-B152-B70C2BF7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D68EE-2461-48B4-AD2B-A208611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2D689-03BD-4FCA-8EAD-81CB9C1D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0634-3648-4E88-9B2C-3D3D590AB872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F15286-B76A-44AB-85E1-6E81E56A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5A0B8-2089-449A-ADDD-295250D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6293-0A5C-4991-A5F9-04D3A5C1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F6FFB-B1B1-4CBF-AD86-C4C99A63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BFFCC-5480-41AC-9B8A-ADAB2215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07398-6585-438B-862A-4701B218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E98E-C578-44AD-8AD2-CAB080A26467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440450-F335-4A95-BE97-6CD55D61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10728-AF67-41D3-940F-FF4A6997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20731-5E51-41FB-94ED-4EBBD7C2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AD893-485B-4088-96E1-EE2275C97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E8EC45-92F5-4C77-8121-BAF7F39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954E1-CEAA-4B22-B69E-F5B2F938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CD3-992A-47AE-8D22-3F1161A55C13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73B901-8682-4718-ABBF-1673690A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DF868-504E-4E23-94AC-FE3B692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0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BFFC0D-2184-4AFD-BAC6-259E92DC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96436-4D5A-4F10-A2B4-155D79DFF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A55FA-66C8-4CC1-8D0A-F4A21C714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3E1B1-F47A-4B7C-B1D9-A3E655E9BEDE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FD5C8-CAC4-4B69-AC15-23FDDF658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565EC-C0B1-4825-982B-EFB4C85E7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8389C-6274-4595-9193-E59B96144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5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1B066F-89ED-437F-9873-8E821D1D4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56" y="817244"/>
            <a:ext cx="3459487" cy="822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E95F83-0903-42AC-8AA2-79322AC1772D}"/>
              </a:ext>
            </a:extLst>
          </p:cNvPr>
          <p:cNvSpPr txBox="1"/>
          <p:nvPr/>
        </p:nvSpPr>
        <p:spPr>
          <a:xfrm>
            <a:off x="3444031" y="2057400"/>
            <a:ext cx="5303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for Engineers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818EBFF-30E8-4432-B288-39F139FF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8389C-6274-4595-9193-E59B961447B6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3E822A-4E32-7D1C-A71C-06DBB5F35A6E}"/>
              </a:ext>
            </a:extLst>
          </p:cNvPr>
          <p:cNvSpPr txBox="1"/>
          <p:nvPr/>
        </p:nvSpPr>
        <p:spPr>
          <a:xfrm>
            <a:off x="3373939" y="3160435"/>
            <a:ext cx="54441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 Lecture 1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Oct. 11, 2022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Mohammad Mahdi Javidan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Semester 2022</a:t>
            </a:r>
          </a:p>
        </p:txBody>
      </p:sp>
    </p:spTree>
    <p:extLst>
      <p:ext uri="{BB962C8B-B14F-4D97-AF65-F5344CB8AC3E}">
        <p14:creationId xmlns:p14="http://schemas.microsoft.com/office/powerpoint/2010/main" val="1118653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20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DD0B-1134-093A-288C-E032D831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ADC27-09E8-0075-BFAB-18CB84FC7EA1}"/>
              </a:ext>
            </a:extLst>
          </p:cNvPr>
          <p:cNvSpPr txBox="1"/>
          <p:nvPr/>
        </p:nvSpPr>
        <p:spPr>
          <a:xfrm>
            <a:off x="685800" y="1337651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it using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pip install line-profiler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F70E3E-CD66-9C99-AA22-13285757D87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2946" y="4646798"/>
            <a:ext cx="2524125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B7EC41-E001-2CA3-A734-664F03E7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2946" y="1375981"/>
            <a:ext cx="5457825" cy="2781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D66BF0-EDC7-4C72-4A7C-184508C24B3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8806" y="5008749"/>
            <a:ext cx="42195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7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20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DD0B-1134-093A-288C-E032D831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004" y="910786"/>
            <a:ext cx="7881984" cy="5509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BA92A-294C-A57E-D780-27F8620E5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376" y="1558758"/>
            <a:ext cx="7659240" cy="364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3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42358-6580-5B8C-0F8D-F13749DD37F7}"/>
              </a:ext>
            </a:extLst>
          </p:cNvPr>
          <p:cNvSpPr txBox="1"/>
          <p:nvPr/>
        </p:nvSpPr>
        <p:spPr>
          <a:xfrm>
            <a:off x="685800" y="54197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Question!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2D6654-6226-9784-67D0-E753B0691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386113"/>
            <a:ext cx="11096801" cy="4591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Big-O complexity of the Towers of Hanoi problem?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75B5FFE-66F0-6F5F-8B17-661E2A66B1EC}"/>
              </a:ext>
            </a:extLst>
          </p:cNvPr>
          <p:cNvSpPr txBox="1">
            <a:spLocks/>
          </p:cNvSpPr>
          <p:nvPr/>
        </p:nvSpPr>
        <p:spPr>
          <a:xfrm>
            <a:off x="685799" y="1845218"/>
            <a:ext cx="11096801" cy="20428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-US" altLang="ko-Kore-K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2776723-D916-4545-3597-82CB54CEDC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799" y="1934882"/>
                <a:ext cx="11096801" cy="2149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+1=2</m:t>
                    </m:r>
                    <m:d>
                      <m:d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+1=2</m:t>
                    </m:r>
                    <m:d>
                      <m:d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2(2</m:t>
                        </m:r>
                        <m:sSub>
                          <m:sSubPr>
                            <m:ctrlP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+1)+1</m:t>
                        </m:r>
                      </m:e>
                    </m:d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+1=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+2+1</m:t>
                    </m:r>
                  </m:oMath>
                </a14:m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kumimoji="1" lang="en-US" altLang="ko-Kore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kumimoji="1" lang="en-US" altLang="ko-Kore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1" lang="en-US" altLang="ko-K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Its complexity is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1" lang="en-US" altLang="ko-Kore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 startAt="2"/>
                </a:pPr>
                <a:endParaRPr kumimoji="1" lang="en-US" altLang="ko-KR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내용 개체 틀 2">
                <a:extLst>
                  <a:ext uri="{FF2B5EF4-FFF2-40B4-BE49-F238E27FC236}">
                    <a16:creationId xmlns:a16="http://schemas.microsoft.com/office/drawing/2014/main" id="{C2776723-D916-4545-3597-82CB54CE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99" y="1934882"/>
                <a:ext cx="11096801" cy="2149269"/>
              </a:xfrm>
              <a:prstGeom prst="rect">
                <a:avLst/>
              </a:prstGeom>
              <a:blipFill>
                <a:blip r:embed="rId3"/>
                <a:stretch>
                  <a:fillRect l="-439" t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1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/>
              <p:nvPr/>
            </p:nvSpPr>
            <p:spPr>
              <a:xfrm>
                <a:off x="685800" y="1203706"/>
                <a:ext cx="374686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operations: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Assignment: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FC5DD1-A3A9-4452-6D98-9B51AFFD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03706"/>
                <a:ext cx="3746867" cy="1477328"/>
              </a:xfrm>
              <a:prstGeom prst="rect">
                <a:avLst/>
              </a:prstGeom>
              <a:blipFill>
                <a:blip r:embed="rId4"/>
                <a:stretch>
                  <a:fillRect l="-146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A27BB35-359C-8D28-0405-65BF38C9B96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6447" y="1203706"/>
            <a:ext cx="2743200" cy="1800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/>
              <p:nvPr/>
            </p:nvSpPr>
            <p:spPr>
              <a:xfrm>
                <a:off x="685800" y="3429000"/>
                <a:ext cx="3746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429000"/>
                <a:ext cx="3746867" cy="923330"/>
              </a:xfrm>
              <a:prstGeom prst="rect">
                <a:avLst/>
              </a:prstGeom>
              <a:blipFill>
                <a:blip r:embed="rId6"/>
                <a:stretch>
                  <a:fillRect l="-1466" t="-3974" b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/>
              <p:nvPr/>
            </p:nvSpPr>
            <p:spPr>
              <a:xfrm>
                <a:off x="685800" y="1337651"/>
                <a:ext cx="37468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obtaining the Fibonacci series using an iterative approach: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37651"/>
                <a:ext cx="3746867" cy="923330"/>
              </a:xfrm>
              <a:prstGeom prst="rect">
                <a:avLst/>
              </a:prstGeom>
              <a:blipFill>
                <a:blip r:embed="rId4"/>
                <a:stretch>
                  <a:fillRect l="-1466" t="-3289" r="-244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B8BD071-489F-3E46-A70C-742C4155943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0844" y="1203706"/>
            <a:ext cx="4457700" cy="2114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F7BA5-2EA3-915E-BD0D-39D8880E50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0844" y="3828441"/>
            <a:ext cx="4924425" cy="1990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18882-CCE6-78CC-7E16-4EBB7E5FD267}"/>
                  </a:ext>
                </a:extLst>
              </p:cNvPr>
              <p:cNvSpPr txBox="1"/>
              <p:nvPr/>
            </p:nvSpPr>
            <p:spPr>
              <a:xfrm>
                <a:off x="685800" y="3828441"/>
                <a:ext cx="39617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obtaining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 Fibonacci number using an iterative approach: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function calls grow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218882-CCE6-78CC-7E16-4EBB7E5FD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828441"/>
                <a:ext cx="3961713" cy="1200329"/>
              </a:xfrm>
              <a:prstGeom prst="rect">
                <a:avLst/>
              </a:prstGeom>
              <a:blipFill>
                <a:blip r:embed="rId7"/>
                <a:stretch>
                  <a:fillRect l="-138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49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8E099-7CCF-D8DF-F987-6AA081C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/>
              <p:nvPr/>
            </p:nvSpPr>
            <p:spPr>
              <a:xfrm>
                <a:off x="685800" y="1337651"/>
                <a:ext cx="3746867" cy="222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the mentioned function:</a:t>
                </a:r>
              </a:p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 of iterations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37651"/>
                <a:ext cx="3746867" cy="2226892"/>
              </a:xfrm>
              <a:prstGeom prst="rect">
                <a:avLst/>
              </a:prstGeom>
              <a:blipFill>
                <a:blip r:embed="rId4"/>
                <a:stretch>
                  <a:fillRect l="-1466" t="-136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B6D569-2537-A6D3-C689-C6350F1E1FB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234" y="1304925"/>
            <a:ext cx="26860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/>
              <p:nvPr/>
            </p:nvSpPr>
            <p:spPr>
              <a:xfrm>
                <a:off x="685800" y="1337651"/>
                <a:ext cx="3746867" cy="4811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time algorithm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doubling resources you can solve a problem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gets large, the relative improvement goes to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time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doubling resources you can solve a problem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time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doubling resources you can square the size of the problem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37651"/>
                <a:ext cx="3746867" cy="4811638"/>
              </a:xfrm>
              <a:prstGeom prst="rect">
                <a:avLst/>
              </a:prstGeom>
              <a:blipFill>
                <a:blip r:embed="rId3"/>
                <a:stretch>
                  <a:fillRect l="-1466" t="-633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FB5E07C-47DD-C79E-E63B-39E61A1EE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21"/>
          <a:stretch/>
        </p:blipFill>
        <p:spPr bwMode="auto">
          <a:xfrm>
            <a:off x="4881360" y="1160552"/>
            <a:ext cx="6497636" cy="45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7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/>
              <p:nvPr/>
            </p:nvSpPr>
            <p:spPr>
              <a:xfrm>
                <a:off x="685800" y="1579084"/>
                <a:ext cx="956085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Moral of the story: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my_fib_rec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(100) would take on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basic operations.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your computer could do 100 trillion basic operations per second (far faster than the fastest computer on earth), it would take your computer about 400 million years to complete.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my_fib_iter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(100) would take less than 1 nanosecond.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problems for which no polynomial time algorithms have been found yet, called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NP-Complete problems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encryption algorithm for keeping web and bank applications secure relies on NP-Completeness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C47738-01FD-0EBC-E87E-3E716EE8C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79084"/>
                <a:ext cx="9560859" cy="4524315"/>
              </a:xfrm>
              <a:prstGeom prst="rect">
                <a:avLst/>
              </a:prstGeom>
              <a:blipFill>
                <a:blip r:embed="rId3"/>
                <a:stretch>
                  <a:fillRect l="-57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5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DD0B-1134-093A-288C-E032D831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3ADC27-09E8-0075-BFAB-18CB84FC7EA1}"/>
                  </a:ext>
                </a:extLst>
              </p:cNvPr>
              <p:cNvSpPr txBox="1"/>
              <p:nvPr/>
            </p:nvSpPr>
            <p:spPr>
              <a:xfrm>
                <a:off x="685800" y="1337651"/>
                <a:ext cx="3746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of the iterative and recursive exponentiation functions where e is a non-negative integer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3ADC27-09E8-0075-BFAB-18CB84FC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337651"/>
                <a:ext cx="3746867" cy="1200329"/>
              </a:xfrm>
              <a:prstGeom prst="rect">
                <a:avLst/>
              </a:prstGeom>
              <a:blipFill>
                <a:blip r:embed="rId4"/>
                <a:stretch>
                  <a:fillRect l="-1466" t="-2538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C8999C5B-9B93-1AD5-6354-70412ED425C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89" y="1240771"/>
            <a:ext cx="2703699" cy="220262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291F4C-CECF-E691-95F3-95B174959CA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0089" y="3947490"/>
            <a:ext cx="3409374" cy="1467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B6C06D-CEB2-A531-B86E-2C18A9739B46}"/>
                  </a:ext>
                </a:extLst>
              </p:cNvPr>
              <p:cNvSpPr txBox="1"/>
              <p:nvPr/>
            </p:nvSpPr>
            <p:spPr>
              <a:xfrm>
                <a:off x="685800" y="4080921"/>
                <a:ext cx="37468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Exponentiation function using the divide-and-conquer principle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B6C06D-CEB2-A531-B86E-2C18A973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080921"/>
                <a:ext cx="3746867" cy="1200329"/>
              </a:xfrm>
              <a:prstGeom prst="rect">
                <a:avLst/>
              </a:prstGeom>
              <a:blipFill>
                <a:blip r:embed="rId7"/>
                <a:stretch>
                  <a:fillRect l="-1466" t="-2538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25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20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DD0B-1134-093A-288C-E032D831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ADC27-09E8-0075-BFAB-18CB84FC7EA1}"/>
              </a:ext>
            </a:extLst>
          </p:cNvPr>
          <p:cNvSpPr txBox="1"/>
          <p:nvPr/>
        </p:nvSpPr>
        <p:spPr>
          <a:xfrm>
            <a:off x="685800" y="1337651"/>
            <a:ext cx="37468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set of statistics describing how often and for how long various parts of the program executed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processing the code, loops, conditions, branches,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 calls, output, input and the kernel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wall-clock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elapsed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time spent, including waiting for the execution of the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43E4D7-46E2-FE7C-916A-B263E55EAC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7762" y="1369027"/>
            <a:ext cx="2276475" cy="30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D1A86-13F4-2102-0E8E-AE424A3845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0170" y="1799316"/>
            <a:ext cx="4572000" cy="561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E0270F-9BEB-307C-9E80-0DE46F73DE7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0170" y="2562357"/>
            <a:ext cx="6096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2FC6DF-8A6F-403A-AA02-B6B4C9067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657" y="312420"/>
            <a:ext cx="1929944" cy="459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810AD5-3DC8-4063-B4A1-183D1E07F9AC}"/>
              </a:ext>
            </a:extLst>
          </p:cNvPr>
          <p:cNvSpPr txBox="1"/>
          <p:nvPr/>
        </p:nvSpPr>
        <p:spPr>
          <a:xfrm>
            <a:off x="685800" y="6419850"/>
            <a:ext cx="4402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Engineering, Sungkyunkwan University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98A4CD-21DD-4BE6-9253-67C2B946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5796" y="6352037"/>
            <a:ext cx="2743200" cy="365125"/>
          </a:xfrm>
        </p:spPr>
        <p:txBody>
          <a:bodyPr/>
          <a:lstStyle/>
          <a:p>
            <a:fld id="{9318389C-6274-4595-9193-E59B961447B6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5DA42-3FA4-43B2-21F4-1D33B800424A}"/>
              </a:ext>
            </a:extLst>
          </p:cNvPr>
          <p:cNvSpPr txBox="1"/>
          <p:nvPr/>
        </p:nvSpPr>
        <p:spPr>
          <a:xfrm>
            <a:off x="685800" y="541973"/>
            <a:ext cx="120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EDD0B-1134-093A-288C-E032D8310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07" y="910786"/>
            <a:ext cx="6584295" cy="55090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3ADC27-09E8-0075-BFAB-18CB84FC7EA1}"/>
              </a:ext>
            </a:extLst>
          </p:cNvPr>
          <p:cNvSpPr txBox="1"/>
          <p:nvPr/>
        </p:nvSpPr>
        <p:spPr>
          <a:xfrm>
            <a:off x="685800" y="1337651"/>
            <a:ext cx="374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of small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snippets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D3B61B-E3FF-92EF-8D4D-8E5B6FFDB7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3937" y="1337651"/>
            <a:ext cx="2524125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C94E31-C304-C01F-1771-CA70CEB53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081" y="1789442"/>
            <a:ext cx="6301908" cy="270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546B0-B434-BF33-61A7-52D258A6DF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7081" y="2506079"/>
            <a:ext cx="2162175" cy="10382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E279BE-49C1-013F-2949-4770BFB88E46}"/>
              </a:ext>
            </a:extLst>
          </p:cNvPr>
          <p:cNvSpPr txBox="1"/>
          <p:nvPr/>
        </p:nvSpPr>
        <p:spPr>
          <a:xfrm>
            <a:off x="685800" y="2492301"/>
            <a:ext cx="374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double percent magic command for measuring the time for a whole cell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DAFA96A-AD3F-9693-7CBF-5F29C9A4A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939" y="3665317"/>
            <a:ext cx="4848225" cy="5619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DD9CDD-CDD0-861B-49E4-5A96A523ED7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4833" y="4606667"/>
            <a:ext cx="2190750" cy="1000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A1F7BE4-CBA5-5B54-C124-51A6556691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2946" y="5669049"/>
            <a:ext cx="6296043" cy="2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1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8635</TotalTime>
  <Words>551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SDR Lab</dc:creator>
  <cp:lastModifiedBy>Javidan</cp:lastModifiedBy>
  <cp:revision>1429</cp:revision>
  <dcterms:created xsi:type="dcterms:W3CDTF">2021-08-21T18:03:36Z</dcterms:created>
  <dcterms:modified xsi:type="dcterms:W3CDTF">2022-10-10T15:10:16Z</dcterms:modified>
</cp:coreProperties>
</file>