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40" r:id="rId3"/>
    <p:sldId id="441" r:id="rId4"/>
    <p:sldId id="275" r:id="rId5"/>
    <p:sldId id="442" r:id="rId6"/>
    <p:sldId id="443" r:id="rId7"/>
    <p:sldId id="431" r:id="rId8"/>
    <p:sldId id="444" r:id="rId9"/>
    <p:sldId id="445" r:id="rId10"/>
    <p:sldId id="447" r:id="rId11"/>
    <p:sldId id="448" r:id="rId12"/>
    <p:sldId id="449" r:id="rId13"/>
    <p:sldId id="4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18,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2633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two numbers are different?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17319C-4819-80D1-209E-1689F778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08104"/>
              </p:ext>
            </p:extLst>
          </p:nvPr>
        </p:nvGraphicFramePr>
        <p:xfrm>
          <a:off x="5532697" y="3664504"/>
          <a:ext cx="509215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451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1336212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23555">
                <a:tc gridSpan="7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79067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16439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09655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41831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01234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4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/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=0.83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8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play against the house.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both roll your dice and if you get a strictly higher number you win.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you bet $10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100 rolls and draw your balance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17319C-4819-80D1-209E-1689F778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96395"/>
              </p:ext>
            </p:extLst>
          </p:nvPr>
        </p:nvGraphicFramePr>
        <p:xfrm>
          <a:off x="5532697" y="1952244"/>
          <a:ext cx="509215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451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1336212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23555">
                <a:tc gridSpan="7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79067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16439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09655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41831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01234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4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/>
              <p:nvPr/>
            </p:nvSpPr>
            <p:spPr>
              <a:xfrm>
                <a:off x="685799" y="4839247"/>
                <a:ext cx="3746867" cy="89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winning</a:t>
                </a: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=0.41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839247"/>
                <a:ext cx="3746867" cy="895310"/>
              </a:xfrm>
              <a:prstGeom prst="rect">
                <a:avLst/>
              </a:prstGeom>
              <a:blipFill>
                <a:blip r:embed="rId3"/>
                <a:stretch>
                  <a:fillRect l="-130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62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0357F6-3B9E-CF68-1042-FF8371084A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434633"/>
            <a:ext cx="39909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9E1BB6-C861-36E6-1A76-14F159D061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505325"/>
            <a:ext cx="1771650" cy="257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8DF534-B49D-873B-FB45-DFDE47B70E82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probability of winning in each turn using 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83940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82FA6-5C39-5DC3-98DE-4E73713378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6593" y="1195108"/>
            <a:ext cx="3933825" cy="3409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3DBA04-BF47-EE85-8D3B-B9B3757CB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95" y="2421247"/>
            <a:ext cx="3959034" cy="2909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8E91FD-9493-3D13-B687-43D431EA3DB2}"/>
              </a:ext>
            </a:extLst>
          </p:cNvPr>
          <p:cNvSpPr txBox="1"/>
          <p:nvPr/>
        </p:nvSpPr>
        <p:spPr>
          <a:xfrm>
            <a:off x="685800" y="1203706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100 rolls and draw your balance</a:t>
            </a:r>
          </a:p>
        </p:txBody>
      </p:sp>
    </p:spTree>
    <p:extLst>
      <p:ext uri="{BB962C8B-B14F-4D97-AF65-F5344CB8AC3E}">
        <p14:creationId xmlns:p14="http://schemas.microsoft.com/office/powerpoint/2010/main" val="346626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7"/>
            <a:ext cx="6584295" cy="21181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746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experiments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a broad class of computational algorithms that rely on repeated random sampling to obtain numerical results.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07B13-DF29-1A50-A282-BD97FB2B3CC0}"/>
              </a:ext>
            </a:extLst>
          </p:cNvPr>
          <p:cNvSpPr txBox="1"/>
          <p:nvPr/>
        </p:nvSpPr>
        <p:spPr>
          <a:xfrm>
            <a:off x="685800" y="2865146"/>
            <a:ext cx="3746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space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all possible outcomes or results of that experiment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outcomes of an experiment (a subset of the sample space) to which a probability is assigned.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 roll: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space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6 elements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9C9F20-8774-E5F4-9856-9E14AAB13F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974" y="1309394"/>
            <a:ext cx="5444012" cy="9607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E27E58-24A7-2F8C-5C39-E9DF206449E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8464" y="2312595"/>
            <a:ext cx="369503" cy="307919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89FDE65-7D3D-51AA-1B74-602FDA9D4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6460"/>
              </p:ext>
            </p:extLst>
          </p:nvPr>
        </p:nvGraphicFramePr>
        <p:xfrm>
          <a:off x="4994815" y="4319654"/>
          <a:ext cx="539433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055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899055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899055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899055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899055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899055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7"/>
            <a:ext cx="6584295" cy="2118164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89FDE65-7D3D-51AA-1B74-602FDA9D4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4666"/>
              </p:ext>
            </p:extLst>
          </p:nvPr>
        </p:nvGraphicFramePr>
        <p:xfrm>
          <a:off x="4994815" y="3168212"/>
          <a:ext cx="509215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451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1336212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23555">
                <a:tc gridSpan="7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279067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316439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309655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41831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01234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1422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661AD0-CD06-8C08-A0A7-DE4BEB27F854}"/>
              </a:ext>
            </a:extLst>
          </p:cNvPr>
          <p:cNvSpPr txBox="1"/>
          <p:nvPr/>
        </p:nvSpPr>
        <p:spPr>
          <a:xfrm>
            <a:off x="685800" y="1203706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a six-sided dice twice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962122-67D6-931B-22A6-87ACF4CD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4815" y="1166612"/>
            <a:ext cx="5495237" cy="1138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CB9D28-BF68-A303-91DE-A67A147892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4815" y="2478982"/>
            <a:ext cx="755160" cy="2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07B13-DF29-1A50-A282-BD97FB2B3CC0}"/>
              </a:ext>
            </a:extLst>
          </p:cNvPr>
          <p:cNvSpPr txBox="1"/>
          <p:nvPr/>
        </p:nvSpPr>
        <p:spPr>
          <a:xfrm>
            <a:off x="685800" y="1872719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Repeating the experiment 100 times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7572EC-9BF2-C509-C040-8B4097C13E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388" y="3951366"/>
            <a:ext cx="2056900" cy="3202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7E7EC7C-117C-A760-7999-5FC89978F2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388" y="4396282"/>
            <a:ext cx="1933733" cy="2709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DC3E14-D70A-33F3-E482-037F0F04F1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800" y="2972581"/>
            <a:ext cx="6115050" cy="6191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70FDD4F-D938-CB94-0443-411E7F5120A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800" y="1872719"/>
            <a:ext cx="5567178" cy="97518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6CFC2D0-E1AF-D0C1-0468-DA351DCA0982}"/>
              </a:ext>
            </a:extLst>
          </p:cNvPr>
          <p:cNvSpPr txBox="1"/>
          <p:nvPr/>
        </p:nvSpPr>
        <p:spPr>
          <a:xfrm>
            <a:off x="685800" y="3951366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sample space</a:t>
            </a:r>
          </a:p>
        </p:txBody>
      </p:sp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07B13-DF29-1A50-A282-BD97FB2B3CC0}"/>
              </a:ext>
            </a:extLst>
          </p:cNvPr>
          <p:cNvSpPr txBox="1"/>
          <p:nvPr/>
        </p:nvSpPr>
        <p:spPr>
          <a:xfrm>
            <a:off x="685800" y="269019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Repeating the experiment 1000 times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5CA05D-6820-238D-F81F-79E7C4A61101}"/>
              </a:ext>
            </a:extLst>
          </p:cNvPr>
          <p:cNvSpPr txBox="1"/>
          <p:nvPr/>
        </p:nvSpPr>
        <p:spPr>
          <a:xfrm>
            <a:off x="685800" y="1302790"/>
            <a:ext cx="3746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interpretation of probability; it defines an event's probability as the limit of its relative frequency in many trials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D93463-BA05-0135-D361-B5D16763AD49}"/>
              </a:ext>
            </a:extLst>
          </p:cNvPr>
          <p:cNvSpPr txBox="1"/>
          <p:nvPr/>
        </p:nvSpPr>
        <p:spPr>
          <a:xfrm>
            <a:off x="685800" y="3491624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rolling a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659B4-6AEC-D02B-5D77-C130ED49E3E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02790"/>
            <a:ext cx="4998263" cy="2126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7E7191-5185-D3F3-B032-3E671B1D08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560392"/>
            <a:ext cx="2682812" cy="3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0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approximate representation of the distribution of numerical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5040B6-375A-5D85-E972-19127E7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3482" y="1343025"/>
            <a:ext cx="4829175" cy="1295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FF9B7C-5B0F-3C0D-FCD9-C81CD75E9E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3482" y="2828228"/>
            <a:ext cx="4185476" cy="31189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350643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rolling two dice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99B73F-9885-6EAA-67E5-554E75D7F3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7" y="1300162"/>
            <a:ext cx="5503930" cy="1128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D91675-F01F-614C-3A20-16B7CE3C20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7" y="2568135"/>
            <a:ext cx="791263" cy="3141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93837-C39F-535E-E046-C576ACF7B36F}"/>
              </a:ext>
            </a:extLst>
          </p:cNvPr>
          <p:cNvSpPr txBox="1"/>
          <p:nvPr/>
        </p:nvSpPr>
        <p:spPr>
          <a:xfrm>
            <a:off x="757518" y="4136017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space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C60750-EEF7-E574-987E-EDCFB3DD27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7" y="3287857"/>
            <a:ext cx="5497830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EB5BB6-A22A-C1D6-4723-67E28D8A2FC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6" y="4320683"/>
            <a:ext cx="265084" cy="216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9AF0C7-C910-C827-712A-7CD7534E15F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6" y="4818026"/>
            <a:ext cx="5497829" cy="7156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18C381-418B-353F-89BA-EA343CFC076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5387" y="5550735"/>
            <a:ext cx="304026" cy="3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2633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 5 in rolling two dice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17319C-4819-80D1-209E-1689F778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22691"/>
              </p:ext>
            </p:extLst>
          </p:nvPr>
        </p:nvGraphicFramePr>
        <p:xfrm>
          <a:off x="5532697" y="3664504"/>
          <a:ext cx="509215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451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1336212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23555">
                <a:tc gridSpan="7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279067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316439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309655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41831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01234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14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/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=0.30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060D1EE-7CAC-086B-8536-604DD661A7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t="10742"/>
          <a:stretch/>
        </p:blipFill>
        <p:spPr>
          <a:xfrm>
            <a:off x="4994814" y="1203705"/>
            <a:ext cx="5287581" cy="1706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146EB-B08D-8161-D736-44398D8550F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4813" y="2997718"/>
            <a:ext cx="2068885" cy="3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2633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sum of the two dice is seven?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17319C-4819-80D1-209E-1689F778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63897"/>
              </p:ext>
            </p:extLst>
          </p:nvPr>
        </p:nvGraphicFramePr>
        <p:xfrm>
          <a:off x="5532697" y="3664504"/>
          <a:ext cx="509215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451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1336212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23555">
                <a:tc gridSpan="7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79067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16439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09655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41831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01234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4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/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=0.16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B93F12D-771E-B983-65FE-67E0AECFB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t="11215"/>
          <a:stretch/>
        </p:blipFill>
        <p:spPr>
          <a:xfrm>
            <a:off x="4994813" y="1272988"/>
            <a:ext cx="4562475" cy="1479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31F8AD-875F-3D99-501A-1B9F67FCB2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4813" y="2932663"/>
            <a:ext cx="2085900" cy="2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1021</Words>
  <Application>Microsoft Office PowerPoint</Application>
  <PresentationFormat>Widescreen</PresentationFormat>
  <Paragraphs>331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1529</cp:revision>
  <dcterms:created xsi:type="dcterms:W3CDTF">2021-08-21T18:03:36Z</dcterms:created>
  <dcterms:modified xsi:type="dcterms:W3CDTF">2022-10-18T03:22:30Z</dcterms:modified>
</cp:coreProperties>
</file>