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40" r:id="rId3"/>
    <p:sldId id="484" r:id="rId4"/>
    <p:sldId id="485" r:id="rId5"/>
    <p:sldId id="486" r:id="rId6"/>
    <p:sldId id="483" r:id="rId7"/>
    <p:sldId id="482" r:id="rId8"/>
    <p:sldId id="481" r:id="rId9"/>
    <p:sldId id="480" r:id="rId10"/>
    <p:sldId id="487" r:id="rId11"/>
    <p:sldId id="489" r:id="rId12"/>
    <p:sldId id="490" r:id="rId13"/>
    <p:sldId id="491" r:id="rId14"/>
    <p:sldId id="492" r:id="rId15"/>
    <p:sldId id="495" r:id="rId16"/>
    <p:sldId id="493" r:id="rId17"/>
    <p:sldId id="494" r:id="rId18"/>
    <p:sldId id="498" r:id="rId19"/>
    <p:sldId id="497" r:id="rId20"/>
    <p:sldId id="496" r:id="rId21"/>
    <p:sldId id="499" r:id="rId22"/>
    <p:sldId id="5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408151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fied_Modeling_Langua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11 Lecture 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Nov. 10,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(UML)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7199E-E787-3A55-129C-D78DED62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84" y="2052214"/>
            <a:ext cx="3404232" cy="1989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8D7C3-7EE5-B435-0090-DA57E1151DA7}"/>
              </a:ext>
            </a:extLst>
          </p:cNvPr>
          <p:cNvSpPr txBox="1"/>
          <p:nvPr/>
        </p:nvSpPr>
        <p:spPr>
          <a:xfrm>
            <a:off x="685800" y="1182282"/>
            <a:ext cx="866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general-purpose, developmental modeling language in the field of software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2A549-5E41-9790-C31F-8D579638EF93}"/>
              </a:ext>
            </a:extLst>
          </p:cNvPr>
          <p:cNvSpPr txBox="1"/>
          <p:nvPr/>
        </p:nvSpPr>
        <p:spPr>
          <a:xfrm>
            <a:off x="685799" y="5310339"/>
            <a:ext cx="987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https://en.wikipedia.org/wiki/Unified_Modeling_Language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Rumbaugh, I. Jacobson “The Unified Modeling Language User Guide 2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Edition”.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2D780-54BB-D456-6715-D6FC5CD17381}"/>
              </a:ext>
            </a:extLst>
          </p:cNvPr>
          <p:cNvSpPr txBox="1"/>
          <p:nvPr/>
        </p:nvSpPr>
        <p:spPr>
          <a:xfrm>
            <a:off x="5624025" y="4339051"/>
            <a:ext cx="9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73170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E0D84-9B5B-CF22-CF96-878D2321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5" y="2056552"/>
            <a:ext cx="6965134" cy="198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63B1AB-BB7B-B180-C1F2-6D44BD7CC935}"/>
              </a:ext>
            </a:extLst>
          </p:cNvPr>
          <p:cNvSpPr txBox="1"/>
          <p:nvPr/>
        </p:nvSpPr>
        <p:spPr>
          <a:xfrm>
            <a:off x="4872847" y="4334713"/>
            <a:ext cx="277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qualified names</a:t>
            </a:r>
          </a:p>
        </p:txBody>
      </p:sp>
    </p:spTree>
    <p:extLst>
      <p:ext uri="{BB962C8B-B14F-4D97-AF65-F5344CB8AC3E}">
        <p14:creationId xmlns:p14="http://schemas.microsoft.com/office/powerpoint/2010/main" val="339415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3B1AB-BB7B-B180-C1F2-6D44BD7CC935}"/>
              </a:ext>
            </a:extLst>
          </p:cNvPr>
          <p:cNvSpPr txBox="1"/>
          <p:nvPr/>
        </p:nvSpPr>
        <p:spPr>
          <a:xfrm>
            <a:off x="1747657" y="4110595"/>
            <a:ext cx="11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C82FB-76D9-F092-DC64-FD81401B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64" y="2040385"/>
            <a:ext cx="3086100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62BA9-37C5-EBB5-240D-63ACE1A5F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39" y="2021335"/>
            <a:ext cx="5162550" cy="1914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C434C-8E12-7F90-FDF9-BA828627503F}"/>
              </a:ext>
            </a:extLst>
          </p:cNvPr>
          <p:cNvSpPr txBox="1"/>
          <p:nvPr/>
        </p:nvSpPr>
        <p:spPr>
          <a:xfrm>
            <a:off x="5937439" y="4110595"/>
            <a:ext cx="34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types, and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6400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3B1AB-BB7B-B180-C1F2-6D44BD7CC935}"/>
              </a:ext>
            </a:extLst>
          </p:cNvPr>
          <p:cNvSpPr txBox="1"/>
          <p:nvPr/>
        </p:nvSpPr>
        <p:spPr>
          <a:xfrm>
            <a:off x="1756063" y="4110595"/>
            <a:ext cx="13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C434C-8E12-7F90-FDF9-BA828627503F}"/>
              </a:ext>
            </a:extLst>
          </p:cNvPr>
          <p:cNvSpPr txBox="1"/>
          <p:nvPr/>
        </p:nvSpPr>
        <p:spPr>
          <a:xfrm>
            <a:off x="6190065" y="4110595"/>
            <a:ext cx="34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and their Signatures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1668B-A104-C3F5-7FF5-AF7A1F8F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00" y="1933911"/>
            <a:ext cx="3124200" cy="201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49A0D6-EF2A-C891-923B-BD9887B0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2023"/>
            <a:ext cx="45529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1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5202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Attributes and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C434C-8E12-7F90-FDF9-BA828627503F}"/>
              </a:ext>
            </a:extLst>
          </p:cNvPr>
          <p:cNvSpPr txBox="1"/>
          <p:nvPr/>
        </p:nvSpPr>
        <p:spPr>
          <a:xfrm>
            <a:off x="4811693" y="5246727"/>
            <a:ext cx="348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Stereotypes for class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B7732-A645-6030-418A-36470EA4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93" y="1676400"/>
            <a:ext cx="4318908" cy="350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7CD27-6D56-13D2-4DEE-795ABDEC3B2C}"/>
              </a:ext>
            </a:extLst>
          </p:cNvPr>
          <p:cNvSpPr txBox="1"/>
          <p:nvPr/>
        </p:nvSpPr>
        <p:spPr>
          <a:xfrm>
            <a:off x="867223" y="3388578"/>
            <a:ext cx="348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ellipsis showing there are more properties</a:t>
            </a:r>
          </a:p>
        </p:txBody>
      </p:sp>
    </p:spTree>
    <p:extLst>
      <p:ext uri="{BB962C8B-B14F-4D97-AF65-F5344CB8AC3E}">
        <p14:creationId xmlns:p14="http://schemas.microsoft.com/office/powerpoint/2010/main" val="404055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3BF97-492A-5D9D-5BC4-05C0D9D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05" y="1362713"/>
            <a:ext cx="7064190" cy="3450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52148-0578-82F6-14D3-3D92F7FD22E4}"/>
              </a:ext>
            </a:extLst>
          </p:cNvPr>
          <p:cNvSpPr txBox="1"/>
          <p:nvPr/>
        </p:nvSpPr>
        <p:spPr>
          <a:xfrm>
            <a:off x="867222" y="5172142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relationship that states that one thing (class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Window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uses the information and services of another thing (class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not necessarily the reverse. (Reference to another class)</a:t>
            </a:r>
          </a:p>
        </p:txBody>
      </p:sp>
    </p:spTree>
    <p:extLst>
      <p:ext uri="{BB962C8B-B14F-4D97-AF65-F5344CB8AC3E}">
        <p14:creationId xmlns:p14="http://schemas.microsoft.com/office/powerpoint/2010/main" val="176555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31269D-3FF6-D853-E30F-EF1D04E1A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921" y="2598787"/>
            <a:ext cx="4052048" cy="16604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09E016-DE89-7DDA-08E5-000E9F17F110}"/>
              </a:ext>
            </a:extLst>
          </p:cNvPr>
          <p:cNvSpPr txBox="1"/>
          <p:nvPr/>
        </p:nvSpPr>
        <p:spPr>
          <a:xfrm>
            <a:off x="867222" y="5517939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structural relationship that specifies that objects of one thing are connected to objects of another: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Teacher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Student 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C5409-E99B-947B-7675-9F90D5E90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02" y="2674569"/>
            <a:ext cx="4410387" cy="15501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C234D7-50AF-D2DC-99DD-967FD33B6DB3}"/>
              </a:ext>
            </a:extLst>
          </p:cNvPr>
          <p:cNvSpPr txBox="1"/>
          <p:nvPr/>
        </p:nvSpPr>
        <p:spPr>
          <a:xfrm>
            <a:off x="3131362" y="4334578"/>
            <a:ext cx="13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C6CAB-61CC-FFA2-F016-F4D0DD4C5AD1}"/>
              </a:ext>
            </a:extLst>
          </p:cNvPr>
          <p:cNvSpPr txBox="1"/>
          <p:nvPr/>
        </p:nvSpPr>
        <p:spPr>
          <a:xfrm>
            <a:off x="6995024" y="4334578"/>
            <a:ext cx="357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end names (role names)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20E1F-C635-37C3-79F2-E00B5A86ED0A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95038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5A41F-88BF-C134-2BF6-D575F685102D}"/>
              </a:ext>
            </a:extLst>
          </p:cNvPr>
          <p:cNvSpPr txBox="1"/>
          <p:nvPr/>
        </p:nvSpPr>
        <p:spPr>
          <a:xfrm>
            <a:off x="867222" y="5517939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relationship between a general kind of thing (called the superclass or parent) and a more specific kind of thing (called the subclass or child). Generalization is sometimes called an “is-a-kind-of 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6B1B9-9CBB-3640-71AC-BFB3692D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06" y="1003638"/>
            <a:ext cx="6152400" cy="431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3F5D28-52EB-8D39-172D-AADFCADF3BC8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4432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5D28-52EB-8D39-172D-AADFCADF3BC8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5B711-35DE-B77E-8C84-B003D83BE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5"/>
          <a:stretch/>
        </p:blipFill>
        <p:spPr>
          <a:xfrm>
            <a:off x="2686743" y="1125143"/>
            <a:ext cx="6818514" cy="4116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3613D9-A8E5-9EAC-431A-281B59BA8F0A}"/>
              </a:ext>
            </a:extLst>
          </p:cNvPr>
          <p:cNvSpPr txBox="1"/>
          <p:nvPr/>
        </p:nvSpPr>
        <p:spPr>
          <a:xfrm>
            <a:off x="867222" y="5331057"/>
            <a:ext cx="1067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class with an operation prototype, but not implementation. It must be implemented by some method at a lower level of abstraction. In fact, as the figure shows, all four of the immediate children of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nonabstract and must each provide a concrete implementation of the operation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presentValue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7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5A41F-88BF-C134-2BF6-D575F685102D}"/>
              </a:ext>
            </a:extLst>
          </p:cNvPr>
          <p:cNvSpPr txBox="1"/>
          <p:nvPr/>
        </p:nvSpPr>
        <p:spPr>
          <a:xfrm>
            <a:off x="867222" y="5517939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states how many objects may be connected across an instance of an association. You can show a multiplicity of exactly one (1), zero or one (0..1), many (0..*), or one or more (1..*).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6566-D1B1-DA91-7C20-D9D04A93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2409825"/>
            <a:ext cx="5619750" cy="203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016D9-CF64-00F9-9434-2832D35FF741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39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44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C5DD1-A3A9-4452-6D98-9B51AFFDCDFD}"/>
              </a:ext>
            </a:extLst>
          </p:cNvPr>
          <p:cNvSpPr txBox="1"/>
          <p:nvPr/>
        </p:nvSpPr>
        <p:spPr>
          <a:xfrm>
            <a:off x="685800" y="1203706"/>
            <a:ext cx="4154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nothing is 100% private!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syntax for accessing private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5347B-D26D-4CD4-70CB-1CE1A0A187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5687" y="1362630"/>
            <a:ext cx="4257675" cy="23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3BC1F-F6C5-53E1-D9F2-653D00046A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5687" y="3879151"/>
            <a:ext cx="6178478" cy="14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9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5A41F-88BF-C134-2BF6-D575F685102D}"/>
              </a:ext>
            </a:extLst>
          </p:cNvPr>
          <p:cNvSpPr txBox="1"/>
          <p:nvPr/>
        </p:nvSpPr>
        <p:spPr>
          <a:xfrm>
            <a:off x="867222" y="5517939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class represents a larger thing (the “whole”), which consists of smaller things (the “parts”). This kind of relationship is called aggregation, which represents a “has-a” relationship.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83E98-59BB-0C85-DB50-3262DCA9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24075"/>
            <a:ext cx="4124325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3E5484-629B-DC0A-96EC-9C2214832071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5586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5A41F-88BF-C134-2BF6-D575F685102D}"/>
              </a:ext>
            </a:extLst>
          </p:cNvPr>
          <p:cNvSpPr txBox="1"/>
          <p:nvPr/>
        </p:nvSpPr>
        <p:spPr>
          <a:xfrm>
            <a:off x="867222" y="5517939"/>
            <a:ext cx="1067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special type of aggregation which indicates strong ownership. (The one will never exist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5484-629B-DC0A-96EC-9C2214832071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7B4BC-2B1C-4F38-4AC0-B7D1B9CB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866900"/>
            <a:ext cx="7943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1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5A41F-88BF-C134-2BF6-D575F685102D}"/>
              </a:ext>
            </a:extLst>
          </p:cNvPr>
          <p:cNvSpPr txBox="1"/>
          <p:nvPr/>
        </p:nvSpPr>
        <p:spPr>
          <a:xfrm>
            <a:off x="376519" y="1465765"/>
            <a:ext cx="59077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school has zero or more students.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may be a registered member of one or more schools.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school has one or more departments.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belongs to exactly one school.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is a whole and that Student and Department are some of its parts.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seen which one is organizationally superior to the 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departments don’t really stand alone.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associations between Department and Instructor. One specifies that every instructor is assigned to one or more departments and that each department has one or more instructors.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5484-629B-DC0A-96EC-9C2214832071}"/>
              </a:ext>
            </a:extLst>
          </p:cNvPr>
          <p:cNvSpPr txBox="1"/>
          <p:nvPr/>
        </p:nvSpPr>
        <p:spPr>
          <a:xfrm>
            <a:off x="685800" y="54197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7B4BC-2B1C-4F38-4AC0-B7D1B9CB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2339788"/>
            <a:ext cx="5539042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08212"/>
            <a:ext cx="6584295" cy="58373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23484-FE51-9AC4-6D80-60CB959D46D6}"/>
              </a:ext>
            </a:extLst>
          </p:cNvPr>
          <p:cNvSpPr txBox="1"/>
          <p:nvPr/>
        </p:nvSpPr>
        <p:spPr>
          <a:xfrm>
            <a:off x="685800" y="1485840"/>
            <a:ext cx="347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Derived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inherited from both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Superclass1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Superclass2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8C6F82-8410-214E-ECB7-0062AADCB7F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4206" y="5392844"/>
            <a:ext cx="2137228" cy="8141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005FF7-5C57-DB14-6066-FCB4B18080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774" y="888345"/>
            <a:ext cx="3958667" cy="42915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4B9C0E-9CBB-958A-4D63-129AC61F01F5}"/>
              </a:ext>
            </a:extLst>
          </p:cNvPr>
          <p:cNvSpPr txBox="1"/>
          <p:nvPr/>
        </p:nvSpPr>
        <p:spPr>
          <a:xfrm>
            <a:off x="685800" y="3422407"/>
            <a:ext cx="3477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the same attributes constructors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be called</a:t>
            </a:r>
          </a:p>
        </p:txBody>
      </p:sp>
    </p:spTree>
    <p:extLst>
      <p:ext uri="{BB962C8B-B14F-4D97-AF65-F5344CB8AC3E}">
        <p14:creationId xmlns:p14="http://schemas.microsoft.com/office/powerpoint/2010/main" val="297334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648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Members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07E77-3891-C43B-D901-D07A3F274C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528" y="4901397"/>
            <a:ext cx="64770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FA5F90-D7B1-42EE-EAA6-990D78BCA8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528" y="1045577"/>
            <a:ext cx="5391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6483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Members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07E77-3891-C43B-D901-D07A3F274C9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352" y="5282854"/>
            <a:ext cx="647700" cy="323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CD8791-BBCF-2C0A-CCC9-BAB790D7E4F1}"/>
              </a:ext>
            </a:extLst>
          </p:cNvPr>
          <p:cNvSpPr txBox="1"/>
          <p:nvPr/>
        </p:nvSpPr>
        <p:spPr>
          <a:xfrm>
            <a:off x="685800" y="2210826"/>
            <a:ext cx="347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quotes for long comments in spread in several lines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3FBCC6-C678-1F77-DB80-F189552C84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352" y="1003638"/>
            <a:ext cx="4791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771526"/>
            <a:ext cx="6584295" cy="564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A0DFB-5A84-28F7-F78D-577099C3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t="13808"/>
          <a:stretch/>
        </p:blipFill>
        <p:spPr>
          <a:xfrm>
            <a:off x="4879024" y="1203065"/>
            <a:ext cx="3667125" cy="37354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and Instance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135EC-E86F-A016-344B-A502EEA555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9024" y="5119044"/>
            <a:ext cx="62865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6850B-3F12-B6F6-5C5C-4A94B07EF300}"/>
              </a:ext>
            </a:extLst>
          </p:cNvPr>
          <p:cNvSpPr txBox="1"/>
          <p:nvPr/>
        </p:nvSpPr>
        <p:spPr>
          <a:xfrm>
            <a:off x="685800" y="3905155"/>
            <a:ext cx="347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recall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isinstance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type checking</a:t>
            </a:r>
          </a:p>
        </p:txBody>
      </p:sp>
    </p:spTree>
    <p:extLst>
      <p:ext uri="{BB962C8B-B14F-4D97-AF65-F5344CB8AC3E}">
        <p14:creationId xmlns:p14="http://schemas.microsoft.com/office/powerpoint/2010/main" val="8496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an Object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7B986-FD49-6F8C-8AEA-8B35C2DD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707" y="5020876"/>
            <a:ext cx="4181475" cy="485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0030BA-A5EF-DBAE-BE39-0D467A9C853D}"/>
              </a:ext>
            </a:extLst>
          </p:cNvPr>
          <p:cNvSpPr txBox="1"/>
          <p:nvPr/>
        </p:nvSpPr>
        <p:spPr>
          <a:xfrm>
            <a:off x="685800" y="1485840"/>
            <a:ext cx="347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methods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__str__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repr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2BCF1-692E-5D13-E066-2475D83421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4432" y="1257332"/>
            <a:ext cx="4848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0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an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23484-FE51-9AC4-6D80-60CB959D46D6}"/>
              </a:ext>
            </a:extLst>
          </p:cNvPr>
          <p:cNvSpPr txBox="1"/>
          <p:nvPr/>
        </p:nvSpPr>
        <p:spPr>
          <a:xfrm>
            <a:off x="685800" y="1485840"/>
            <a:ext cx="347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__str__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defined, Python uses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repr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D78BF-6A0B-3E73-2F93-3874CECD681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1313372"/>
            <a:ext cx="4610100" cy="2114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C3E6C-66EC-1AC7-59DF-F622FE5E3E7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66" y="3830508"/>
            <a:ext cx="17811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483FA03-1589-8202-EF67-1E153D304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an Object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E100E0-651F-CC45-D560-3B5EEBC210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542" y="1248615"/>
            <a:ext cx="2752725" cy="1743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BEF985-849B-806D-AEF4-B341F4D4CB0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542" y="3139106"/>
            <a:ext cx="4333875" cy="504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85E044-9944-85A5-9508-6B065437CC8B}"/>
              </a:ext>
            </a:extLst>
          </p:cNvPr>
          <p:cNvSpPr txBox="1"/>
          <p:nvPr/>
        </p:nvSpPr>
        <p:spPr>
          <a:xfrm>
            <a:off x="685800" y="1485840"/>
            <a:ext cx="347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__str__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repr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__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defined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7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9642</TotalTime>
  <Words>756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1896</cp:revision>
  <dcterms:created xsi:type="dcterms:W3CDTF">2021-08-21T18:03:36Z</dcterms:created>
  <dcterms:modified xsi:type="dcterms:W3CDTF">2022-11-10T06:01:17Z</dcterms:modified>
</cp:coreProperties>
</file>