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3" r:id="rId3"/>
    <p:sldId id="408" r:id="rId4"/>
    <p:sldId id="409" r:id="rId5"/>
    <p:sldId id="406" r:id="rId6"/>
    <p:sldId id="275" r:id="rId7"/>
    <p:sldId id="413" r:id="rId8"/>
    <p:sldId id="414" r:id="rId9"/>
    <p:sldId id="399" r:id="rId10"/>
    <p:sldId id="405" r:id="rId11"/>
    <p:sldId id="412" r:id="rId12"/>
    <p:sldId id="411" r:id="rId13"/>
    <p:sldId id="392" r:id="rId14"/>
    <p:sldId id="416" r:id="rId15"/>
    <p:sldId id="417" r:id="rId16"/>
    <p:sldId id="418" r:id="rId17"/>
    <p:sldId id="419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29,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F1FA0-5858-4885-B80E-0EB69FBCB13B}"/>
              </a:ext>
            </a:extLst>
          </p:cNvPr>
          <p:cNvSpPr txBox="1"/>
          <p:nvPr/>
        </p:nvSpPr>
        <p:spPr>
          <a:xfrm>
            <a:off x="685800" y="541973"/>
            <a:ext cx="661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Determinant Using Gauss Elimination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09611-A42F-4633-B663-32D9801CBC4F}"/>
              </a:ext>
            </a:extLst>
          </p:cNvPr>
          <p:cNvSpPr txBox="1"/>
          <p:nvPr/>
        </p:nvSpPr>
        <p:spPr>
          <a:xfrm>
            <a:off x="685801" y="1399915"/>
            <a:ext cx="11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31761-927A-4A2E-B5CE-4FE0D2DBA86D}"/>
                  </a:ext>
                </a:extLst>
              </p:cNvPr>
              <p:cNvSpPr txBox="1"/>
              <p:nvPr/>
            </p:nvSpPr>
            <p:spPr>
              <a:xfrm>
                <a:off x="1819176" y="1020264"/>
                <a:ext cx="2531444" cy="111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31761-927A-4A2E-B5CE-4FE0D2DBA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76" y="1020264"/>
                <a:ext cx="2531444" cy="1112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E88B-926C-444A-BB95-BE9BDF42B2BB}"/>
                  </a:ext>
                </a:extLst>
              </p:cNvPr>
              <p:cNvSpPr txBox="1"/>
              <p:nvPr/>
            </p:nvSpPr>
            <p:spPr>
              <a:xfrm>
                <a:off x="577516" y="3611999"/>
                <a:ext cx="11540689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E88B-926C-444A-BB95-BE9BDF42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6" y="3611999"/>
                <a:ext cx="1154068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FAA8F-67B3-4B55-9626-B47AEB37123B}"/>
                  </a:ext>
                </a:extLst>
              </p:cNvPr>
              <p:cNvSpPr txBox="1"/>
              <p:nvPr/>
            </p:nvSpPr>
            <p:spPr>
              <a:xfrm>
                <a:off x="108283" y="2316786"/>
                <a:ext cx="5410201" cy="1112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FAA8F-67B3-4B55-9626-B47AEB37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3" y="2316786"/>
                <a:ext cx="5410201" cy="1112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5">
            <a:extLst>
              <a:ext uri="{FF2B5EF4-FFF2-40B4-BE49-F238E27FC236}">
                <a16:creationId xmlns:a16="http://schemas.microsoft.com/office/drawing/2014/main" id="{D5D12D31-AAA6-4820-8805-1AE0FD24F0CA}"/>
              </a:ext>
            </a:extLst>
          </p:cNvPr>
          <p:cNvSpPr/>
          <p:nvPr/>
        </p:nvSpPr>
        <p:spPr>
          <a:xfrm>
            <a:off x="685800" y="5231068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2079B8-2A90-42EE-BBC9-D3A5B2A1A73D}"/>
                  </a:ext>
                </a:extLst>
              </p:cNvPr>
              <p:cNvSpPr txBox="1"/>
              <p:nvPr/>
            </p:nvSpPr>
            <p:spPr>
              <a:xfrm>
                <a:off x="1106905" y="5062626"/>
                <a:ext cx="9702265" cy="111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2079B8-2A90-42EE-BBC9-D3A5B2A1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5" y="5062626"/>
                <a:ext cx="9702265" cy="1112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7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72288-5F58-9B03-7736-92BFAD878A39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41DD25-0505-DE7F-5D0D-F8C865553391}"/>
                  </a:ext>
                </a:extLst>
              </p:cNvPr>
              <p:cNvSpPr txBox="1"/>
              <p:nvPr/>
            </p:nvSpPr>
            <p:spPr>
              <a:xfrm>
                <a:off x="143683" y="1828032"/>
                <a:ext cx="2743200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41DD25-0505-DE7F-5D0D-F8C86555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3" y="1828032"/>
                <a:ext cx="2743200" cy="846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5945C4-BE3C-108D-5427-9B95828512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2932706"/>
            <a:ext cx="267652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AFE60-FDD5-9B02-BC96-5A6BCD2D681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1942" y="1104342"/>
            <a:ext cx="2140969" cy="782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66AB2-3366-96E6-4460-B1EA4F0325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rcRect l="1405"/>
          <a:stretch/>
        </p:blipFill>
        <p:spPr>
          <a:xfrm>
            <a:off x="5434013" y="1828032"/>
            <a:ext cx="3230638" cy="805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B50DD0-F472-8846-E14A-92DA03B2B45A}"/>
              </a:ext>
            </a:extLst>
          </p:cNvPr>
          <p:cNvSpPr txBox="1"/>
          <p:nvPr/>
        </p:nvSpPr>
        <p:spPr>
          <a:xfrm>
            <a:off x="3465684" y="15111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A2BBAB-9DDD-B0D9-E9C8-01918121739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4012" y="2541622"/>
            <a:ext cx="3245985" cy="790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54E22C-BE24-A737-D48F-739560E3814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4012" y="3308995"/>
            <a:ext cx="3284354" cy="805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B0CBDC-9E0C-DB40-C60C-E4756D98769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4012" y="4076368"/>
            <a:ext cx="2524655" cy="752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E922BD-19C9-CBE3-D7B7-10A4FF9E6A1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4012" y="4828393"/>
            <a:ext cx="1635655" cy="7041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6871D9-18CC-1238-83EE-105E14A44F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8721" y="5699734"/>
            <a:ext cx="3267075" cy="4476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224BB1-CFEA-C1FB-2CBF-7C6F8D0E2A96}"/>
              </a:ext>
            </a:extLst>
          </p:cNvPr>
          <p:cNvSpPr txBox="1"/>
          <p:nvPr/>
        </p:nvSpPr>
        <p:spPr>
          <a:xfrm>
            <a:off x="8718366" y="560040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more than Gauss elimination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87768-FC4E-07E2-FE41-3F7F36F355C6}"/>
              </a:ext>
            </a:extLst>
          </p:cNvPr>
          <p:cNvSpPr txBox="1"/>
          <p:nvPr/>
        </p:nvSpPr>
        <p:spPr>
          <a:xfrm>
            <a:off x="3656913" y="5778077"/>
            <a:ext cx="17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flops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6C6E-2CEF-AC50-7A92-2B685E63555C}"/>
              </a:ext>
            </a:extLst>
          </p:cNvPr>
          <p:cNvSpPr txBox="1"/>
          <p:nvPr/>
        </p:nvSpPr>
        <p:spPr>
          <a:xfrm>
            <a:off x="738187" y="1408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Gauss-Jordan method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9349B6-1195-35D1-FA27-18A724DED05B}"/>
              </a:ext>
            </a:extLst>
          </p:cNvPr>
          <p:cNvSpPr/>
          <p:nvPr/>
        </p:nvSpPr>
        <p:spPr>
          <a:xfrm>
            <a:off x="5451942" y="1828032"/>
            <a:ext cx="410976" cy="2479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815109-02A3-3675-DC4E-97792B91ED3D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4837284" y="1695806"/>
            <a:ext cx="614658" cy="2562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F1FA0-5858-4885-B80E-0EB69FBCB13B}"/>
              </a:ext>
            </a:extLst>
          </p:cNvPr>
          <p:cNvSpPr txBox="1"/>
          <p:nvPr/>
        </p:nvSpPr>
        <p:spPr>
          <a:xfrm>
            <a:off x="685800" y="541973"/>
            <a:ext cx="632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of Matrix Using Gauss-Jordan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890DF9-B8C0-44D7-B4F6-1760658356C9}"/>
              </a:ext>
            </a:extLst>
          </p:cNvPr>
          <p:cNvSpPr txBox="1"/>
          <p:nvPr/>
        </p:nvSpPr>
        <p:spPr>
          <a:xfrm>
            <a:off x="685800" y="1138759"/>
            <a:ext cx="660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Find the inverse of the </a:t>
            </a:r>
            <a:r>
              <a:rPr lang="en-US" dirty="0"/>
              <a:t>matrix below u</a:t>
            </a:r>
            <a:r>
              <a:rPr lang="en-US" b="0" dirty="0"/>
              <a:t>sing the Gauss-Jordan Method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3641F7-CB83-45F8-A1F0-606161F323C0}"/>
                  </a:ext>
                </a:extLst>
              </p:cNvPr>
              <p:cNvSpPr txBox="1"/>
              <p:nvPr/>
            </p:nvSpPr>
            <p:spPr>
              <a:xfrm>
                <a:off x="618423" y="1464319"/>
                <a:ext cx="1717586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3641F7-CB83-45F8-A1F0-606161F3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3" y="1464319"/>
                <a:ext cx="1717586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1737B-D129-4BE3-A79A-9901C57153C9}"/>
                  </a:ext>
                </a:extLst>
              </p:cNvPr>
              <p:cNvSpPr txBox="1"/>
              <p:nvPr/>
            </p:nvSpPr>
            <p:spPr>
              <a:xfrm>
                <a:off x="618423" y="2514600"/>
                <a:ext cx="2345321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1737B-D129-4BE3-A79A-9901C571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3" y="2514600"/>
                <a:ext cx="2345321" cy="83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5075DA-680A-46B1-A464-D0036A5DDA4A}"/>
              </a:ext>
            </a:extLst>
          </p:cNvPr>
          <p:cNvCxnSpPr>
            <a:cxnSpLocks/>
          </p:cNvCxnSpPr>
          <p:nvPr/>
        </p:nvCxnSpPr>
        <p:spPr>
          <a:xfrm>
            <a:off x="1791083" y="2606933"/>
            <a:ext cx="0" cy="7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D37E1F-9CB5-44C2-8C38-2925EDDCA731}"/>
              </a:ext>
            </a:extLst>
          </p:cNvPr>
          <p:cNvSpPr txBox="1"/>
          <p:nvPr/>
        </p:nvSpPr>
        <p:spPr>
          <a:xfrm>
            <a:off x="726883" y="3437417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Augmented matrix</a:t>
            </a:r>
          </a:p>
        </p:txBody>
      </p:sp>
      <p:sp>
        <p:nvSpPr>
          <p:cNvPr id="21" name="화살표: 오른쪽 15">
            <a:extLst>
              <a:ext uri="{FF2B5EF4-FFF2-40B4-BE49-F238E27FC236}">
                <a16:creationId xmlns:a16="http://schemas.microsoft.com/office/drawing/2014/main" id="{0A22DF04-EFBF-4669-BE08-D4D9A7D8FFB8}"/>
              </a:ext>
            </a:extLst>
          </p:cNvPr>
          <p:cNvSpPr/>
          <p:nvPr/>
        </p:nvSpPr>
        <p:spPr>
          <a:xfrm>
            <a:off x="3177188" y="2487150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1801C4-C9DE-4ABF-B780-3F144CC3E225}"/>
                  </a:ext>
                </a:extLst>
              </p:cNvPr>
              <p:cNvSpPr txBox="1"/>
              <p:nvPr/>
            </p:nvSpPr>
            <p:spPr>
              <a:xfrm>
                <a:off x="3660006" y="2514600"/>
                <a:ext cx="3121175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1801C4-C9DE-4ABF-B780-3F144CC3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006" y="2514600"/>
                <a:ext cx="3121175" cy="83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AECDA2-0343-4668-B2FE-75888736F694}"/>
              </a:ext>
            </a:extLst>
          </p:cNvPr>
          <p:cNvCxnSpPr>
            <a:cxnSpLocks/>
          </p:cNvCxnSpPr>
          <p:nvPr/>
        </p:nvCxnSpPr>
        <p:spPr>
          <a:xfrm>
            <a:off x="5454966" y="2606933"/>
            <a:ext cx="0" cy="7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15">
            <a:extLst>
              <a:ext uri="{FF2B5EF4-FFF2-40B4-BE49-F238E27FC236}">
                <a16:creationId xmlns:a16="http://schemas.microsoft.com/office/drawing/2014/main" id="{4CA9FCF4-045E-4FC8-A98E-60C2589739AD}"/>
              </a:ext>
            </a:extLst>
          </p:cNvPr>
          <p:cNvSpPr/>
          <p:nvPr/>
        </p:nvSpPr>
        <p:spPr>
          <a:xfrm>
            <a:off x="6919727" y="2487150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214530-A4E7-4695-A855-73B2154E3638}"/>
                  </a:ext>
                </a:extLst>
              </p:cNvPr>
              <p:cNvSpPr txBox="1"/>
              <p:nvPr/>
            </p:nvSpPr>
            <p:spPr>
              <a:xfrm>
                <a:off x="7402545" y="2514600"/>
                <a:ext cx="3733523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214530-A4E7-4695-A855-73B2154E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545" y="2514600"/>
                <a:ext cx="3733523" cy="83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86B68E-C692-4478-87F2-5707A4D5C1E6}"/>
              </a:ext>
            </a:extLst>
          </p:cNvPr>
          <p:cNvCxnSpPr>
            <a:cxnSpLocks/>
          </p:cNvCxnSpPr>
          <p:nvPr/>
        </p:nvCxnSpPr>
        <p:spPr>
          <a:xfrm>
            <a:off x="9197505" y="2606933"/>
            <a:ext cx="0" cy="7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오른쪽 15">
            <a:extLst>
              <a:ext uri="{FF2B5EF4-FFF2-40B4-BE49-F238E27FC236}">
                <a16:creationId xmlns:a16="http://schemas.microsoft.com/office/drawing/2014/main" id="{2BAE5130-AE68-49DF-88ED-DDDC8134B3DB}"/>
              </a:ext>
            </a:extLst>
          </p:cNvPr>
          <p:cNvSpPr/>
          <p:nvPr/>
        </p:nvSpPr>
        <p:spPr>
          <a:xfrm>
            <a:off x="685800" y="4372111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B43EA2-26DE-4B2E-B46D-68D6697962BF}"/>
                  </a:ext>
                </a:extLst>
              </p:cNvPr>
              <p:cNvSpPr txBox="1"/>
              <p:nvPr/>
            </p:nvSpPr>
            <p:spPr>
              <a:xfrm>
                <a:off x="1168618" y="4399561"/>
                <a:ext cx="395473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B43EA2-26DE-4B2E-B46D-68D669796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18" y="4399561"/>
                <a:ext cx="3954737" cy="824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E55663-46E3-4BB7-897E-8777317B97FC}"/>
              </a:ext>
            </a:extLst>
          </p:cNvPr>
          <p:cNvCxnSpPr>
            <a:cxnSpLocks/>
          </p:cNvCxnSpPr>
          <p:nvPr/>
        </p:nvCxnSpPr>
        <p:spPr>
          <a:xfrm>
            <a:off x="2699859" y="4491894"/>
            <a:ext cx="0" cy="7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15">
            <a:extLst>
              <a:ext uri="{FF2B5EF4-FFF2-40B4-BE49-F238E27FC236}">
                <a16:creationId xmlns:a16="http://schemas.microsoft.com/office/drawing/2014/main" id="{5C41B4E2-D70F-4258-B52D-DA7E39ED3ADE}"/>
              </a:ext>
            </a:extLst>
          </p:cNvPr>
          <p:cNvSpPr/>
          <p:nvPr/>
        </p:nvSpPr>
        <p:spPr>
          <a:xfrm>
            <a:off x="5454966" y="4372111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FFB3E8-207C-4FA6-9BF1-34B2C35CF4A9}"/>
                  </a:ext>
                </a:extLst>
              </p:cNvPr>
              <p:cNvSpPr txBox="1"/>
              <p:nvPr/>
            </p:nvSpPr>
            <p:spPr>
              <a:xfrm>
                <a:off x="5937784" y="4399561"/>
                <a:ext cx="3650166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FFB3E8-207C-4FA6-9BF1-34B2C35C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84" y="4399561"/>
                <a:ext cx="3650166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EE3E73-A593-40B0-9D8B-CE2EC9B7047E}"/>
              </a:ext>
            </a:extLst>
          </p:cNvPr>
          <p:cNvCxnSpPr>
            <a:cxnSpLocks/>
          </p:cNvCxnSpPr>
          <p:nvPr/>
        </p:nvCxnSpPr>
        <p:spPr>
          <a:xfrm>
            <a:off x="7123144" y="4486316"/>
            <a:ext cx="0" cy="7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9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F1FA0-5858-4885-B80E-0EB69FBCB13B}"/>
              </a:ext>
            </a:extLst>
          </p:cNvPr>
          <p:cNvSpPr txBox="1"/>
          <p:nvPr/>
        </p:nvSpPr>
        <p:spPr>
          <a:xfrm>
            <a:off x="685800" y="541973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Gauss-Seidel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926D25-33AC-4AF3-A3B1-9B799682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459928"/>
            <a:ext cx="3400363" cy="16456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D95E56-D6FE-45D1-BEF7-4116A603D164}"/>
              </a:ext>
            </a:extLst>
          </p:cNvPr>
          <p:cNvSpPr txBox="1"/>
          <p:nvPr/>
        </p:nvSpPr>
        <p:spPr>
          <a:xfrm>
            <a:off x="5576243" y="2128899"/>
            <a:ext cx="2190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</a:t>
            </a:r>
            <a:r>
              <a:rPr lang="en-US" sz="1400" dirty="0"/>
              <a:t>Solve each equation for its unknown on the diagonal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83D51-4452-4847-AAB6-661E9958A0FE}"/>
                  </a:ext>
                </a:extLst>
              </p:cNvPr>
              <p:cNvSpPr txBox="1"/>
              <p:nvPr/>
            </p:nvSpPr>
            <p:spPr>
              <a:xfrm>
                <a:off x="7766656" y="1521137"/>
                <a:ext cx="2884411" cy="164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83D51-4452-4847-AAB6-661E9958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656" y="1521137"/>
                <a:ext cx="2884411" cy="1645608"/>
              </a:xfrm>
              <a:prstGeom prst="rect">
                <a:avLst/>
              </a:prstGeom>
              <a:blipFill>
                <a:blip r:embed="rId4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15">
            <a:extLst>
              <a:ext uri="{FF2B5EF4-FFF2-40B4-BE49-F238E27FC236}">
                <a16:creationId xmlns:a16="http://schemas.microsoft.com/office/drawing/2014/main" id="{4DEB1A42-B514-4F8E-AE90-3453909CED0E}"/>
              </a:ext>
            </a:extLst>
          </p:cNvPr>
          <p:cNvSpPr/>
          <p:nvPr/>
        </p:nvSpPr>
        <p:spPr>
          <a:xfrm>
            <a:off x="4625621" y="1962180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D74DBB-41C5-474C-9654-2652A94AC695}"/>
                  </a:ext>
                </a:extLst>
              </p:cNvPr>
              <p:cNvSpPr txBox="1"/>
              <p:nvPr/>
            </p:nvSpPr>
            <p:spPr>
              <a:xfrm>
                <a:off x="5576243" y="3429000"/>
                <a:ext cx="21904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2. </a:t>
                </a:r>
                <a:r>
                  <a:rPr lang="en-US" sz="1400" dirty="0"/>
                  <a:t>Make</a:t>
                </a:r>
                <a:r>
                  <a:rPr lang="en-US" sz="1400" b="1" dirty="0"/>
                  <a:t> </a:t>
                </a:r>
                <a:r>
                  <a:rPr lang="en-US" sz="1400" dirty="0"/>
                  <a:t>an initial guess,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=…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/>
                  <a:t> and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D74DBB-41C5-474C-9654-2652A94AC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243" y="3429000"/>
                <a:ext cx="2190413" cy="738664"/>
              </a:xfrm>
              <a:prstGeom prst="rect">
                <a:avLst/>
              </a:prstGeom>
              <a:blipFill>
                <a:blip r:embed="rId5"/>
                <a:stretch>
                  <a:fillRect l="-83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527FAE-67C0-4B0B-81E9-A814DD89154C}"/>
                  </a:ext>
                </a:extLst>
              </p:cNvPr>
              <p:cNvSpPr txBox="1"/>
              <p:nvPr/>
            </p:nvSpPr>
            <p:spPr>
              <a:xfrm>
                <a:off x="5576243" y="4205881"/>
                <a:ext cx="3948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3. </a:t>
                </a:r>
                <a:r>
                  <a:rPr lang="en-US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and find a new 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by 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in the 2</a:t>
                </a:r>
                <a:r>
                  <a:rPr lang="en-US" sz="1400" baseline="30000" dirty="0"/>
                  <a:t>nd</a:t>
                </a:r>
                <a:r>
                  <a:rPr lang="en-US" sz="1400" dirty="0"/>
                  <a:t> equation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527FAE-67C0-4B0B-81E9-A814DD89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243" y="4205881"/>
                <a:ext cx="3948757" cy="523220"/>
              </a:xfrm>
              <a:prstGeom prst="rect">
                <a:avLst/>
              </a:prstGeom>
              <a:blipFill>
                <a:blip r:embed="rId6"/>
                <a:stretch>
                  <a:fillRect l="-463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C28730-B1B3-43F3-9EE0-F77CF5BACCEC}"/>
                  </a:ext>
                </a:extLst>
              </p:cNvPr>
              <p:cNvSpPr txBox="1"/>
              <p:nvPr/>
            </p:nvSpPr>
            <p:spPr>
              <a:xfrm>
                <a:off x="5576243" y="4789681"/>
                <a:ext cx="3948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4. </a:t>
                </a:r>
                <a:r>
                  <a:rPr lang="en-US" sz="1400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to make a new 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C28730-B1B3-43F3-9EE0-F77CF5BAC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243" y="4789681"/>
                <a:ext cx="3948757" cy="523220"/>
              </a:xfrm>
              <a:prstGeom prst="rect">
                <a:avLst/>
              </a:prstGeom>
              <a:blipFill>
                <a:blip r:embed="rId7"/>
                <a:stretch>
                  <a:fillRect l="-463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D750202-D699-409F-AAC3-8D3D5EC607EA}"/>
              </a:ext>
            </a:extLst>
          </p:cNvPr>
          <p:cNvSpPr txBox="1"/>
          <p:nvPr/>
        </p:nvSpPr>
        <p:spPr>
          <a:xfrm>
            <a:off x="5576243" y="5373481"/>
            <a:ext cx="394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 </a:t>
            </a:r>
            <a:r>
              <a:rPr lang="en-US" sz="1400" dirty="0"/>
              <a:t>Continue similarly and get back to the first equation and repeat the procedure till the solution converges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D2DB60-202D-487C-9ACC-8B5CACD53B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7630" y="5294421"/>
            <a:ext cx="2086873" cy="5235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2D93D3-FE30-465C-A546-B62023608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292939"/>
            <a:ext cx="1581150" cy="7334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A2BCA8-EAFE-4DDC-8EAA-2C81CC0E3CE9}"/>
              </a:ext>
            </a:extLst>
          </p:cNvPr>
          <p:cNvSpPr txBox="1"/>
          <p:nvPr/>
        </p:nvSpPr>
        <p:spPr>
          <a:xfrm>
            <a:off x="696470" y="4942594"/>
            <a:ext cx="2190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Diagonally dominant</a:t>
            </a:r>
          </a:p>
          <a:p>
            <a:endParaRPr lang="en-US" sz="1400" dirty="0"/>
          </a:p>
          <a:p>
            <a:r>
              <a:rPr lang="en-US" sz="1400" dirty="0"/>
              <a:t>Sufficient but not necessary condition of convergence</a:t>
            </a:r>
          </a:p>
        </p:txBody>
      </p:sp>
    </p:spTree>
    <p:extLst>
      <p:ext uri="{BB962C8B-B14F-4D97-AF65-F5344CB8AC3E}">
        <p14:creationId xmlns:p14="http://schemas.microsoft.com/office/powerpoint/2010/main" val="82800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DBF94-CEB3-695C-6D13-5D2B7231FAC8}"/>
              </a:ext>
            </a:extLst>
          </p:cNvPr>
          <p:cNvSpPr txBox="1"/>
          <p:nvPr/>
        </p:nvSpPr>
        <p:spPr>
          <a:xfrm>
            <a:off x="685800" y="541973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Gauss-Seidel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59122-652B-4504-334C-DB449AD2EE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19212"/>
            <a:ext cx="4610100" cy="3000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682E06-D7EC-A136-7D5B-69CCE6F3F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80" y="1565741"/>
            <a:ext cx="28384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59" y="508068"/>
            <a:ext cx="6584295" cy="61074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DBF94-CEB3-695C-6D13-5D2B7231FAC8}"/>
              </a:ext>
            </a:extLst>
          </p:cNvPr>
          <p:cNvSpPr txBox="1"/>
          <p:nvPr/>
        </p:nvSpPr>
        <p:spPr>
          <a:xfrm>
            <a:off x="685800" y="541973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Gauss-Seidel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D339-A9E1-72F5-D6C0-E7F6BC8CD3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8159" y="689864"/>
            <a:ext cx="4673411" cy="56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0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DBF94-CEB3-695C-6D13-5D2B7231FAC8}"/>
              </a:ext>
            </a:extLst>
          </p:cNvPr>
          <p:cNvSpPr txBox="1"/>
          <p:nvPr/>
        </p:nvSpPr>
        <p:spPr>
          <a:xfrm>
            <a:off x="685800" y="541973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Gauss-Seidel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679D9-CA5A-DEB0-EA3A-7480B9C34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966" y="1300162"/>
            <a:ext cx="2828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6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fa-I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/>
              <p:nvPr/>
            </p:nvSpPr>
            <p:spPr>
              <a:xfrm>
                <a:off x="685800" y="1171369"/>
                <a:ext cx="10668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my_is_orthogonal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(v1,v2,tol)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v1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v2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column vectors of the same size and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tol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scalar value strictly larger than 0. The output should be 1 if the angle between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v1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v2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within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tol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that 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en-US" i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𝑡𝑜𝑙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0 otherwise. You may assume that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v1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v2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column vectors of the same size, and that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tol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scalar.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1369"/>
                <a:ext cx="10668000" cy="1200329"/>
              </a:xfrm>
              <a:prstGeom prst="rect">
                <a:avLst/>
              </a:prstGeom>
              <a:blipFill>
                <a:blip r:embed="rId3"/>
                <a:stretch>
                  <a:fillRect l="-400" t="-2538" r="-457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1029537" y="244670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284C5-7DF8-7DA6-5D93-B3F47B0C3B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785" y="2578808"/>
            <a:ext cx="2489630" cy="36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fa-I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69930-91EE-2EB6-0DFC-B73F935F8360}"/>
              </a:ext>
            </a:extLst>
          </p:cNvPr>
          <p:cNvSpPr txBox="1"/>
          <p:nvPr/>
        </p:nvSpPr>
        <p:spPr>
          <a:xfrm>
            <a:off x="583496" y="1306576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 function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my_determinant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(M)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calculates the determinant of the matrix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Gauss Elimination algorithm.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927404" y="1924483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11754C-5AE6-936D-18B9-83467A9C48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8891" y="2460253"/>
            <a:ext cx="4029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21B550-E7E3-4B06-B54B-CB92CB10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629261"/>
            <a:ext cx="3400363" cy="1645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193C09-9165-437F-8353-BC897C39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95609"/>
            <a:ext cx="4550611" cy="638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F5843-1F78-4F24-A228-F09EDF1E2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883825"/>
            <a:ext cx="2090593" cy="377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C08E7-71BE-4FB5-9774-E18FF2ABB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93" y="4338291"/>
            <a:ext cx="3308007" cy="1947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88519-2706-4239-9C5B-B6E937A59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688" y="1497057"/>
            <a:ext cx="3211855" cy="19319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E7DC86-0FBE-4EB9-8F5A-7F7B4B78F124}"/>
              </a:ext>
            </a:extLst>
          </p:cNvPr>
          <p:cNvSpPr txBox="1"/>
          <p:nvPr/>
        </p:nvSpPr>
        <p:spPr>
          <a:xfrm>
            <a:off x="697193" y="12495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Gauss Elimination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92162F-97BF-4F84-B343-0A6FEFE8207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2F4FD"/>
              </a:clrFrom>
              <a:clrTo>
                <a:srgbClr val="E2F4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1805" y="3614655"/>
            <a:ext cx="3032738" cy="26714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B49E93-4172-4794-9C67-9EF10AD5C079}"/>
              </a:ext>
            </a:extLst>
          </p:cNvPr>
          <p:cNvSpPr txBox="1"/>
          <p:nvPr/>
        </p:nvSpPr>
        <p:spPr>
          <a:xfrm>
            <a:off x="3822322" y="1595625"/>
            <a:ext cx="16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equation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BB813-7E43-4507-B2F0-7C6E656EDDC2}"/>
              </a:ext>
            </a:extLst>
          </p:cNvPr>
          <p:cNvSpPr txBox="1"/>
          <p:nvPr/>
        </p:nvSpPr>
        <p:spPr>
          <a:xfrm>
            <a:off x="4155525" y="2278362"/>
            <a:ext cx="183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coefficient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4F035-38D9-1543-EAF0-80B3BECB537F}"/>
              </a:ext>
            </a:extLst>
          </p:cNvPr>
          <p:cNvSpPr txBox="1"/>
          <p:nvPr/>
        </p:nvSpPr>
        <p:spPr>
          <a:xfrm>
            <a:off x="9673038" y="3785199"/>
            <a:ext cx="20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</a:t>
            </a:r>
          </a:p>
        </p:txBody>
      </p:sp>
    </p:spTree>
    <p:extLst>
      <p:ext uri="{BB962C8B-B14F-4D97-AF65-F5344CB8AC3E}">
        <p14:creationId xmlns:p14="http://schemas.microsoft.com/office/powerpoint/2010/main" val="16591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72288-5F58-9B03-7736-92BFAD878A39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30498F-EF87-2499-03D3-7870C69C3A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801" y="1779192"/>
            <a:ext cx="3168632" cy="3003000"/>
          </a:xfrm>
          <a:prstGeom prst="rect">
            <a:avLst/>
          </a:prstGeom>
        </p:spPr>
      </p:pic>
      <p:sp>
        <p:nvSpPr>
          <p:cNvPr id="19" name="화살표: 오른쪽 15">
            <a:extLst>
              <a:ext uri="{FF2B5EF4-FFF2-40B4-BE49-F238E27FC236}">
                <a16:creationId xmlns:a16="http://schemas.microsoft.com/office/drawing/2014/main" id="{D750F858-B285-86D1-704B-69A259DD695A}"/>
              </a:ext>
            </a:extLst>
          </p:cNvPr>
          <p:cNvSpPr/>
          <p:nvPr/>
        </p:nvSpPr>
        <p:spPr>
          <a:xfrm>
            <a:off x="5360727" y="2421455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F10B6-97A9-BC45-EF23-098B4FF6786E}"/>
              </a:ext>
            </a:extLst>
          </p:cNvPr>
          <p:cNvSpPr txBox="1"/>
          <p:nvPr/>
        </p:nvSpPr>
        <p:spPr>
          <a:xfrm>
            <a:off x="4568844" y="3402339"/>
            <a:ext cx="19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C6B51-082A-4059-903E-A10407F0D000}"/>
                  </a:ext>
                </a:extLst>
              </p:cNvPr>
              <p:cNvSpPr txBox="1"/>
              <p:nvPr/>
            </p:nvSpPr>
            <p:spPr>
              <a:xfrm>
                <a:off x="7089400" y="2309348"/>
                <a:ext cx="2763257" cy="1277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C6B51-082A-4059-903E-A10407F0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309348"/>
                <a:ext cx="2763257" cy="1277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03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72288-5F58-9B03-7736-92BFAD878A39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9097E-D339-F21B-0311-F27024AB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08" y="1709175"/>
            <a:ext cx="2781300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62FB7-2D67-5C7D-4967-5625DB3F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845" y="1623451"/>
            <a:ext cx="3819525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CBDED-7424-1949-8177-43593A77F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092" y="1575824"/>
            <a:ext cx="34671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EBEC5B-A75D-442A-AA7D-1AE949A92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808" y="4301936"/>
            <a:ext cx="2486025" cy="1152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3D7DE9-D296-DD81-858D-74E486181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150" y="4370576"/>
            <a:ext cx="2486025" cy="1123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42ACF1-4F83-D851-BE80-89E50143B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419" y="4370576"/>
            <a:ext cx="2667000" cy="1085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9E5E5C-CA39-53A8-4E23-090AEA33630B}"/>
              </a:ext>
            </a:extLst>
          </p:cNvPr>
          <p:cNvSpPr txBox="1"/>
          <p:nvPr/>
        </p:nvSpPr>
        <p:spPr>
          <a:xfrm>
            <a:off x="7946092" y="2940172"/>
            <a:ext cx="20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4CD7A7-4181-C109-6B8D-5BD5934E663B}"/>
              </a:ext>
            </a:extLst>
          </p:cNvPr>
          <p:cNvSpPr txBox="1"/>
          <p:nvPr/>
        </p:nvSpPr>
        <p:spPr>
          <a:xfrm>
            <a:off x="935692" y="3932604"/>
            <a:ext cx="221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elimination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802BCE-C6AF-4658-EC5D-64DEE397E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0596" y="4409091"/>
            <a:ext cx="2628900" cy="285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4EB6F4-3136-2B6F-3062-C5312DA247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1631" y="4766423"/>
            <a:ext cx="1419225" cy="3143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27B197-77AD-67D7-15D4-A7279D3FF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6524" y="5129853"/>
            <a:ext cx="1209675" cy="2571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29EB56-6B3D-1F6C-66F8-B9F6E57ABCFA}"/>
              </a:ext>
            </a:extLst>
          </p:cNvPr>
          <p:cNvSpPr txBox="1"/>
          <p:nvPr/>
        </p:nvSpPr>
        <p:spPr>
          <a:xfrm>
            <a:off x="9036426" y="3937094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substitution</a:t>
            </a:r>
          </a:p>
        </p:txBody>
      </p:sp>
      <p:sp>
        <p:nvSpPr>
          <p:cNvPr id="32" name="화살표: 오른쪽 15">
            <a:extLst>
              <a:ext uri="{FF2B5EF4-FFF2-40B4-BE49-F238E27FC236}">
                <a16:creationId xmlns:a16="http://schemas.microsoft.com/office/drawing/2014/main" id="{CC0964C5-4B3C-19B8-FAED-3AFBCD2D99B5}"/>
              </a:ext>
            </a:extLst>
          </p:cNvPr>
          <p:cNvSpPr/>
          <p:nvPr/>
        </p:nvSpPr>
        <p:spPr>
          <a:xfrm>
            <a:off x="3320070" y="4693725"/>
            <a:ext cx="217346" cy="56471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화살표: 오른쪽 15">
            <a:extLst>
              <a:ext uri="{FF2B5EF4-FFF2-40B4-BE49-F238E27FC236}">
                <a16:creationId xmlns:a16="http://schemas.microsoft.com/office/drawing/2014/main" id="{48E2EA4F-DE5B-B326-B9C3-C56243CBCD15}"/>
              </a:ext>
            </a:extLst>
          </p:cNvPr>
          <p:cNvSpPr/>
          <p:nvPr/>
        </p:nvSpPr>
        <p:spPr>
          <a:xfrm>
            <a:off x="6017583" y="4693725"/>
            <a:ext cx="217346" cy="56471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오른쪽 15">
            <a:extLst>
              <a:ext uri="{FF2B5EF4-FFF2-40B4-BE49-F238E27FC236}">
                <a16:creationId xmlns:a16="http://schemas.microsoft.com/office/drawing/2014/main" id="{8767A1E3-F148-FB43-2150-695EF7BD71CD}"/>
              </a:ext>
            </a:extLst>
          </p:cNvPr>
          <p:cNvSpPr/>
          <p:nvPr/>
        </p:nvSpPr>
        <p:spPr>
          <a:xfrm>
            <a:off x="8878315" y="4693725"/>
            <a:ext cx="217346" cy="56471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72288-5F58-9B03-7736-92BFAD878A39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CF182-CFFB-4B32-3E20-A2C86C19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96429"/>
            <a:ext cx="6191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E3E94-07C5-181E-56BE-65F92F56A36B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25329-FCAC-4FF5-04A5-BB59142FBE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21843"/>
            <a:ext cx="5324475" cy="267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B9E1FA-BFB8-86E6-8EB6-5A745F654A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137628"/>
            <a:ext cx="5314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DE3E94-07C5-181E-56BE-65F92F56A36B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0F951-73A5-98BF-217A-C10A0D1FBF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8944" y="1388372"/>
            <a:ext cx="5295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DE3E94-07C5-181E-56BE-65F92F56A36B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C4B341-3C15-9A10-66E4-39286B1401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7854" y="1279152"/>
            <a:ext cx="5819775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E947C4-698C-2348-EF3A-313C9A14CA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7854" y="2253913"/>
            <a:ext cx="5867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6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F1FA0-5858-4885-B80E-0EB69FBCB13B}"/>
              </a:ext>
            </a:extLst>
          </p:cNvPr>
          <p:cNvSpPr txBox="1"/>
          <p:nvPr/>
        </p:nvSpPr>
        <p:spPr>
          <a:xfrm>
            <a:off x="685800" y="541973"/>
            <a:ext cx="442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Properties of Determinant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BFDF-4775-49D2-8C4C-F68328FB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002959"/>
            <a:ext cx="4486275" cy="381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8345F-5BA5-4503-8933-56A80AE604AE}"/>
              </a:ext>
            </a:extLst>
          </p:cNvPr>
          <p:cNvGrpSpPr/>
          <p:nvPr/>
        </p:nvGrpSpPr>
        <p:grpSpPr>
          <a:xfrm>
            <a:off x="762000" y="4797465"/>
            <a:ext cx="5276850" cy="1089036"/>
            <a:chOff x="3835428" y="4139576"/>
            <a:chExt cx="5276850" cy="10890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46A692-0F95-4650-88FB-8EDD88A2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5428" y="4885712"/>
              <a:ext cx="5276850" cy="342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48978A-9F48-4713-AB6B-054B68F0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5428" y="4139576"/>
              <a:ext cx="3390900" cy="71437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F7BA6-536F-4803-B7C2-06C04FA27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550328"/>
            <a:ext cx="2047875" cy="51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9C3F76-EA68-4528-AEFB-61ABA8D6CA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274615"/>
            <a:ext cx="2905125" cy="56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953D67-57BE-4835-B1D5-6583DF9EE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1384346"/>
            <a:ext cx="3743325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78DEFA-D7B1-4BB1-B3D7-6CB18020D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231047"/>
            <a:ext cx="5829300" cy="400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EC9C5-45B2-49D0-971C-63E55C7AFD28}"/>
              </a:ext>
            </a:extLst>
          </p:cNvPr>
          <p:cNvSpPr txBox="1"/>
          <p:nvPr/>
        </p:nvSpPr>
        <p:spPr>
          <a:xfrm>
            <a:off x="6653463" y="4261765"/>
            <a:ext cx="302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holds for swapping rows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AE1BF-F87A-4C97-8746-93EBF0B22D12}"/>
              </a:ext>
            </a:extLst>
          </p:cNvPr>
          <p:cNvSpPr txBox="1"/>
          <p:nvPr/>
        </p:nvSpPr>
        <p:spPr>
          <a:xfrm>
            <a:off x="4354430" y="4969986"/>
            <a:ext cx="53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be used in conjunction with Gauss elimination </a:t>
            </a:r>
          </a:p>
        </p:txBody>
      </p:sp>
    </p:spTree>
    <p:extLst>
      <p:ext uri="{BB962C8B-B14F-4D97-AF65-F5344CB8AC3E}">
        <p14:creationId xmlns:p14="http://schemas.microsoft.com/office/powerpoint/2010/main" val="385829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8236</TotalTime>
  <Words>522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1288</cp:revision>
  <dcterms:created xsi:type="dcterms:W3CDTF">2021-08-21T18:03:36Z</dcterms:created>
  <dcterms:modified xsi:type="dcterms:W3CDTF">2022-09-28T15:49:56Z</dcterms:modified>
</cp:coreProperties>
</file>