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511" r:id="rId3"/>
    <p:sldId id="505" r:id="rId4"/>
    <p:sldId id="512" r:id="rId5"/>
    <p:sldId id="513" r:id="rId6"/>
    <p:sldId id="507" r:id="rId7"/>
    <p:sldId id="514" r:id="rId8"/>
    <p:sldId id="516" r:id="rId9"/>
    <p:sldId id="515" r:id="rId10"/>
    <p:sldId id="5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8151"/>
    <a:srgbClr val="FAFAFA"/>
    <a:srgbClr val="C7EB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945AC-70EB-403B-9610-C4726E471E92}" type="datetimeFigureOut">
              <a:rPr lang="en-US" smtClean="0"/>
              <a:t>11/24/2022</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AC35B-8408-491B-A108-F394427E8AC8}" type="slidenum">
              <a:rPr lang="en-US" smtClean="0"/>
              <a:t>‹#›</a:t>
            </a:fld>
            <a:endParaRPr lang="en-US"/>
          </a:p>
        </p:txBody>
      </p:sp>
    </p:spTree>
    <p:extLst>
      <p:ext uri="{BB962C8B-B14F-4D97-AF65-F5344CB8AC3E}">
        <p14:creationId xmlns:p14="http://schemas.microsoft.com/office/powerpoint/2010/main" val="415672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E05235-C90D-43D1-A99E-09C1FA2B928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F8FB438F-12A3-45FC-A2D2-D09D3CBDF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ABBB3ECC-E171-4BDA-9F8D-5745C2985F70}"/>
              </a:ext>
            </a:extLst>
          </p:cNvPr>
          <p:cNvSpPr>
            <a:spLocks noGrp="1"/>
          </p:cNvSpPr>
          <p:nvPr>
            <p:ph type="dt" sz="half" idx="10"/>
          </p:nvPr>
        </p:nvSpPr>
        <p:spPr/>
        <p:txBody>
          <a:bodyPr/>
          <a:lstStyle/>
          <a:p>
            <a:fld id="{6BAAB186-9E99-4F38-BB4F-99E52B20A6CC}" type="datetime1">
              <a:rPr lang="en-US" smtClean="0"/>
              <a:t>11/24/2022</a:t>
            </a:fld>
            <a:endParaRPr lang="en-US"/>
          </a:p>
        </p:txBody>
      </p:sp>
      <p:sp>
        <p:nvSpPr>
          <p:cNvPr id="5" name="바닥글 개체 틀 4">
            <a:extLst>
              <a:ext uri="{FF2B5EF4-FFF2-40B4-BE49-F238E27FC236}">
                <a16:creationId xmlns:a16="http://schemas.microsoft.com/office/drawing/2014/main" id="{12828820-2255-4B09-8268-94B4E5D93EC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9B7EDF1-5C59-43EC-BAAD-8538DDB44870}"/>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65952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5CFB0C-3B7C-460F-9B19-1B4A870F203C}"/>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AEB22493-849C-4465-9916-D4DD3533409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B87396B-EE16-49F0-A0F2-19931D5454CF}"/>
              </a:ext>
            </a:extLst>
          </p:cNvPr>
          <p:cNvSpPr>
            <a:spLocks noGrp="1"/>
          </p:cNvSpPr>
          <p:nvPr>
            <p:ph type="dt" sz="half" idx="10"/>
          </p:nvPr>
        </p:nvSpPr>
        <p:spPr/>
        <p:txBody>
          <a:bodyPr/>
          <a:lstStyle/>
          <a:p>
            <a:fld id="{B0FA7BCA-710D-4544-97A1-B0A8F8D85794}" type="datetime1">
              <a:rPr lang="en-US" smtClean="0"/>
              <a:t>11/24/2022</a:t>
            </a:fld>
            <a:endParaRPr lang="en-US"/>
          </a:p>
        </p:txBody>
      </p:sp>
      <p:sp>
        <p:nvSpPr>
          <p:cNvPr id="5" name="바닥글 개체 틀 4">
            <a:extLst>
              <a:ext uri="{FF2B5EF4-FFF2-40B4-BE49-F238E27FC236}">
                <a16:creationId xmlns:a16="http://schemas.microsoft.com/office/drawing/2014/main" id="{5A5F7850-30EA-4652-B073-29091A87BFD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2011B95-2897-4380-A97B-8CD461CEB48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02574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9AB76D-C2E4-419D-B74C-249CC24BB21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05EC11C0-F868-44E0-AF30-F21CE977D1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BDF8A859-218F-42C6-B0CC-88085028E79E}"/>
              </a:ext>
            </a:extLst>
          </p:cNvPr>
          <p:cNvSpPr>
            <a:spLocks noGrp="1"/>
          </p:cNvSpPr>
          <p:nvPr>
            <p:ph type="dt" sz="half" idx="10"/>
          </p:nvPr>
        </p:nvSpPr>
        <p:spPr/>
        <p:txBody>
          <a:bodyPr/>
          <a:lstStyle/>
          <a:p>
            <a:fld id="{F3FE12C4-866D-4D1E-BFDD-37C1ADBA272B}" type="datetime1">
              <a:rPr lang="en-US" smtClean="0"/>
              <a:t>11/24/2022</a:t>
            </a:fld>
            <a:endParaRPr lang="en-US"/>
          </a:p>
        </p:txBody>
      </p:sp>
      <p:sp>
        <p:nvSpPr>
          <p:cNvPr id="5" name="바닥글 개체 틀 4">
            <a:extLst>
              <a:ext uri="{FF2B5EF4-FFF2-40B4-BE49-F238E27FC236}">
                <a16:creationId xmlns:a16="http://schemas.microsoft.com/office/drawing/2014/main" id="{76338E48-85E3-4D6D-922C-BE384C3A16B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EDF5124-B222-44D8-8770-419FEE09F9E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92432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E65AE8-C0BF-4A0A-9983-E611C1C5DB88}"/>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E05FC18-737B-4B30-B243-27139C1EC92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079B9C5B-6357-4BBC-A3C1-332403F2FBC5}"/>
              </a:ext>
            </a:extLst>
          </p:cNvPr>
          <p:cNvSpPr>
            <a:spLocks noGrp="1"/>
          </p:cNvSpPr>
          <p:nvPr>
            <p:ph type="dt" sz="half" idx="10"/>
          </p:nvPr>
        </p:nvSpPr>
        <p:spPr/>
        <p:txBody>
          <a:bodyPr/>
          <a:lstStyle/>
          <a:p>
            <a:fld id="{9623E461-9596-41A8-9C84-FDB592432A9F}" type="datetime1">
              <a:rPr lang="en-US" smtClean="0"/>
              <a:t>11/24/2022</a:t>
            </a:fld>
            <a:endParaRPr lang="en-US"/>
          </a:p>
        </p:txBody>
      </p:sp>
      <p:sp>
        <p:nvSpPr>
          <p:cNvPr id="5" name="바닥글 개체 틀 4">
            <a:extLst>
              <a:ext uri="{FF2B5EF4-FFF2-40B4-BE49-F238E27FC236}">
                <a16:creationId xmlns:a16="http://schemas.microsoft.com/office/drawing/2014/main" id="{A6D9A77B-AEE6-4E5F-9F5D-355D7F97283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DBC4974-7B27-452D-936A-1C2ECC8D78CA}"/>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0557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BFC82B-8FB0-4C98-AC02-C8A3D675E79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7ED66EFF-5C50-40EB-B85F-9F622C8EC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A61B797-F7CF-4769-AAE9-4FC009F90BE5}"/>
              </a:ext>
            </a:extLst>
          </p:cNvPr>
          <p:cNvSpPr>
            <a:spLocks noGrp="1"/>
          </p:cNvSpPr>
          <p:nvPr>
            <p:ph type="dt" sz="half" idx="10"/>
          </p:nvPr>
        </p:nvSpPr>
        <p:spPr/>
        <p:txBody>
          <a:bodyPr/>
          <a:lstStyle/>
          <a:p>
            <a:fld id="{5998576D-E5C4-4209-82BF-E60523340835}" type="datetime1">
              <a:rPr lang="en-US" smtClean="0"/>
              <a:t>11/24/2022</a:t>
            </a:fld>
            <a:endParaRPr lang="en-US"/>
          </a:p>
        </p:txBody>
      </p:sp>
      <p:sp>
        <p:nvSpPr>
          <p:cNvPr id="5" name="바닥글 개체 틀 4">
            <a:extLst>
              <a:ext uri="{FF2B5EF4-FFF2-40B4-BE49-F238E27FC236}">
                <a16:creationId xmlns:a16="http://schemas.microsoft.com/office/drawing/2014/main" id="{62D46F9B-D8C6-4D3B-9351-E9C66517DE4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CE2E016-7D7A-4C38-AB0F-6577DED79C7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04708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E45729-2D9D-4A6A-A43E-24164994792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979376E-4BB6-4AFC-BD54-8FCD75BFC72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B27A1BD4-4CA5-433C-9CF4-0D6B2F205B5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4ECB013-7671-4959-998D-98C89BD0C095}"/>
              </a:ext>
            </a:extLst>
          </p:cNvPr>
          <p:cNvSpPr>
            <a:spLocks noGrp="1"/>
          </p:cNvSpPr>
          <p:nvPr>
            <p:ph type="dt" sz="half" idx="10"/>
          </p:nvPr>
        </p:nvSpPr>
        <p:spPr/>
        <p:txBody>
          <a:bodyPr/>
          <a:lstStyle/>
          <a:p>
            <a:fld id="{844969E6-C4FA-4089-8241-15DC0309B506}" type="datetime1">
              <a:rPr lang="en-US" smtClean="0"/>
              <a:t>11/24/2022</a:t>
            </a:fld>
            <a:endParaRPr lang="en-US"/>
          </a:p>
        </p:txBody>
      </p:sp>
      <p:sp>
        <p:nvSpPr>
          <p:cNvPr id="6" name="바닥글 개체 틀 5">
            <a:extLst>
              <a:ext uri="{FF2B5EF4-FFF2-40B4-BE49-F238E27FC236}">
                <a16:creationId xmlns:a16="http://schemas.microsoft.com/office/drawing/2014/main" id="{7AA4B89C-5664-4EDA-AACA-467B1707C80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D94D2654-0AB7-43A7-9003-707A853B34F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274160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C399D8-6DB4-4AE8-A7FD-279FDB0F2E17}"/>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028289E-E467-4DEB-963D-C395E1C1A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1D1431F-B5D7-4F13-B59F-527524E66C4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908F0251-2E16-4AF9-A82F-724E9AF23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85CBA81-B4EE-446E-9A80-F237BE1BD30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93A3743D-DA38-44DE-8CD0-2AE0046658ED}"/>
              </a:ext>
            </a:extLst>
          </p:cNvPr>
          <p:cNvSpPr>
            <a:spLocks noGrp="1"/>
          </p:cNvSpPr>
          <p:nvPr>
            <p:ph type="dt" sz="half" idx="10"/>
          </p:nvPr>
        </p:nvSpPr>
        <p:spPr/>
        <p:txBody>
          <a:bodyPr/>
          <a:lstStyle/>
          <a:p>
            <a:fld id="{8D3DA843-449B-4064-96F1-0462FF7E142A}" type="datetime1">
              <a:rPr lang="en-US" smtClean="0"/>
              <a:t>11/24/2022</a:t>
            </a:fld>
            <a:endParaRPr lang="en-US"/>
          </a:p>
        </p:txBody>
      </p:sp>
      <p:sp>
        <p:nvSpPr>
          <p:cNvPr id="8" name="바닥글 개체 틀 7">
            <a:extLst>
              <a:ext uri="{FF2B5EF4-FFF2-40B4-BE49-F238E27FC236}">
                <a16:creationId xmlns:a16="http://schemas.microsoft.com/office/drawing/2014/main" id="{F67C055D-CA78-4272-9493-EB2792F87DD7}"/>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E890E074-24FB-4C90-9592-240897BAB333}"/>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96960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DD02A3-1F3D-4364-83D6-46BB79A2D373}"/>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1E430BD0-3980-4781-8F63-64694879D565}"/>
              </a:ext>
            </a:extLst>
          </p:cNvPr>
          <p:cNvSpPr>
            <a:spLocks noGrp="1"/>
          </p:cNvSpPr>
          <p:nvPr>
            <p:ph type="dt" sz="half" idx="10"/>
          </p:nvPr>
        </p:nvSpPr>
        <p:spPr/>
        <p:txBody>
          <a:bodyPr/>
          <a:lstStyle/>
          <a:p>
            <a:fld id="{70BE43CC-F5E0-430E-ACFC-0898CE012FE2}" type="datetime1">
              <a:rPr lang="en-US" smtClean="0"/>
              <a:t>11/24/2022</a:t>
            </a:fld>
            <a:endParaRPr lang="en-US"/>
          </a:p>
        </p:txBody>
      </p:sp>
      <p:sp>
        <p:nvSpPr>
          <p:cNvPr id="4" name="바닥글 개체 틀 3">
            <a:extLst>
              <a:ext uri="{FF2B5EF4-FFF2-40B4-BE49-F238E27FC236}">
                <a16:creationId xmlns:a16="http://schemas.microsoft.com/office/drawing/2014/main" id="{7BA29E72-52DE-432D-B152-B70C2BF7C3F4}"/>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CDBD68EE-2461-48B4-AD2B-A208611029D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146733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92D689-03BD-4FCA-8EAD-81CB9C1D0565}"/>
              </a:ext>
            </a:extLst>
          </p:cNvPr>
          <p:cNvSpPr>
            <a:spLocks noGrp="1"/>
          </p:cNvSpPr>
          <p:nvPr>
            <p:ph type="dt" sz="half" idx="10"/>
          </p:nvPr>
        </p:nvSpPr>
        <p:spPr/>
        <p:txBody>
          <a:bodyPr/>
          <a:lstStyle/>
          <a:p>
            <a:fld id="{FD990634-3648-4E88-9B2C-3D3D590AB872}" type="datetime1">
              <a:rPr lang="en-US" smtClean="0"/>
              <a:t>11/24/2022</a:t>
            </a:fld>
            <a:endParaRPr lang="en-US"/>
          </a:p>
        </p:txBody>
      </p:sp>
      <p:sp>
        <p:nvSpPr>
          <p:cNvPr id="3" name="바닥글 개체 틀 2">
            <a:extLst>
              <a:ext uri="{FF2B5EF4-FFF2-40B4-BE49-F238E27FC236}">
                <a16:creationId xmlns:a16="http://schemas.microsoft.com/office/drawing/2014/main" id="{6EF15286-B76A-44AB-85E1-6E81E56A65D1}"/>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B045A0B8-2089-449A-ADDD-295250D20E5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544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006293-0A5C-4991-A5F9-04D3A5C1E27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2ACF6FFB-B1B1-4CBF-AD86-C4C99A635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44ABFFCC-5480-41AC-9B8A-ADAB2215E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1607398-6585-438B-862A-4701B2187A0A}"/>
              </a:ext>
            </a:extLst>
          </p:cNvPr>
          <p:cNvSpPr>
            <a:spLocks noGrp="1"/>
          </p:cNvSpPr>
          <p:nvPr>
            <p:ph type="dt" sz="half" idx="10"/>
          </p:nvPr>
        </p:nvSpPr>
        <p:spPr/>
        <p:txBody>
          <a:bodyPr/>
          <a:lstStyle/>
          <a:p>
            <a:fld id="{A886E98E-C578-44AD-8AD2-CAB080A26467}" type="datetime1">
              <a:rPr lang="en-US" smtClean="0"/>
              <a:t>11/24/2022</a:t>
            </a:fld>
            <a:endParaRPr lang="en-US"/>
          </a:p>
        </p:txBody>
      </p:sp>
      <p:sp>
        <p:nvSpPr>
          <p:cNvPr id="6" name="바닥글 개체 틀 5">
            <a:extLst>
              <a:ext uri="{FF2B5EF4-FFF2-40B4-BE49-F238E27FC236}">
                <a16:creationId xmlns:a16="http://schemas.microsoft.com/office/drawing/2014/main" id="{A7440450-F335-4A95-BE97-6CD55D61C790}"/>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01710728-AF67-41D3-940F-FF4A6997AC2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5508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120731-5E51-41FB-94ED-4EBBD7C2160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C9AD893-485B-4088-96E1-EE2275C97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E2E8EC45-92F5-4C77-8121-BAF7F39F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9A954E1-CEAA-4B22-B69E-F5B2F938AA33}"/>
              </a:ext>
            </a:extLst>
          </p:cNvPr>
          <p:cNvSpPr>
            <a:spLocks noGrp="1"/>
          </p:cNvSpPr>
          <p:nvPr>
            <p:ph type="dt" sz="half" idx="10"/>
          </p:nvPr>
        </p:nvSpPr>
        <p:spPr/>
        <p:txBody>
          <a:bodyPr/>
          <a:lstStyle/>
          <a:p>
            <a:fld id="{2E6EECD3-992A-47AE-8D22-3F1161A55C13}" type="datetime1">
              <a:rPr lang="en-US" smtClean="0"/>
              <a:t>11/24/2022</a:t>
            </a:fld>
            <a:endParaRPr lang="en-US"/>
          </a:p>
        </p:txBody>
      </p:sp>
      <p:sp>
        <p:nvSpPr>
          <p:cNvPr id="6" name="바닥글 개체 틀 5">
            <a:extLst>
              <a:ext uri="{FF2B5EF4-FFF2-40B4-BE49-F238E27FC236}">
                <a16:creationId xmlns:a16="http://schemas.microsoft.com/office/drawing/2014/main" id="{9C73B901-8682-4718-ABBF-1673690ADFF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1AADF868-504E-4E23-94AC-FE3B6922D26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3410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7BFFC0D-2184-4AFD-BAC6-259E92DC4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59596436-4D5A-4F10-A2B4-155D79DFF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DFA55FA-66C8-4CC1-8D0A-F4A21C714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3E1B1-F47A-4B7C-B1D9-A3E655E9BEDE}" type="datetime1">
              <a:rPr lang="en-US" smtClean="0"/>
              <a:t>11/24/2022</a:t>
            </a:fld>
            <a:endParaRPr lang="en-US"/>
          </a:p>
        </p:txBody>
      </p:sp>
      <p:sp>
        <p:nvSpPr>
          <p:cNvPr id="5" name="바닥글 개체 틀 4">
            <a:extLst>
              <a:ext uri="{FF2B5EF4-FFF2-40B4-BE49-F238E27FC236}">
                <a16:creationId xmlns:a16="http://schemas.microsoft.com/office/drawing/2014/main" id="{FD1FD5C8-CAC4-4B69-AC15-23FDDF658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12565EC-C0B1-4825-982B-EFB4C85E7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8389C-6274-4595-9193-E59B961447B6}" type="slidenum">
              <a:rPr lang="en-US" smtClean="0"/>
              <a:t>‹#›</a:t>
            </a:fld>
            <a:endParaRPr lang="en-US"/>
          </a:p>
        </p:txBody>
      </p:sp>
    </p:spTree>
    <p:extLst>
      <p:ext uri="{BB962C8B-B14F-4D97-AF65-F5344CB8AC3E}">
        <p14:creationId xmlns:p14="http://schemas.microsoft.com/office/powerpoint/2010/main" val="230615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691B066F-89ED-437F-9873-8E821D1D4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56" y="817244"/>
            <a:ext cx="3459487" cy="822962"/>
          </a:xfrm>
          <a:prstGeom prst="rect">
            <a:avLst/>
          </a:prstGeom>
        </p:spPr>
      </p:pic>
      <p:sp>
        <p:nvSpPr>
          <p:cNvPr id="8" name="TextBox 7">
            <a:extLst>
              <a:ext uri="{FF2B5EF4-FFF2-40B4-BE49-F238E27FC236}">
                <a16:creationId xmlns:a16="http://schemas.microsoft.com/office/drawing/2014/main" id="{EFE95F83-0903-42AC-8AA2-79322AC1772D}"/>
              </a:ext>
            </a:extLst>
          </p:cNvPr>
          <p:cNvSpPr txBox="1"/>
          <p:nvPr/>
        </p:nvSpPr>
        <p:spPr>
          <a:xfrm>
            <a:off x="3444031" y="2057400"/>
            <a:ext cx="530395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Computer Programming for Engineers</a:t>
            </a:r>
          </a:p>
        </p:txBody>
      </p:sp>
      <p:sp>
        <p:nvSpPr>
          <p:cNvPr id="10" name="슬라이드 번호 개체 틀 9">
            <a:extLst>
              <a:ext uri="{FF2B5EF4-FFF2-40B4-BE49-F238E27FC236}">
                <a16:creationId xmlns:a16="http://schemas.microsoft.com/office/drawing/2014/main" id="{9818EBFF-30E8-4432-B288-39F139FF236C}"/>
              </a:ext>
            </a:extLst>
          </p:cNvPr>
          <p:cNvSpPr>
            <a:spLocks noGrp="1"/>
          </p:cNvSpPr>
          <p:nvPr>
            <p:ph type="sldNum" sz="quarter" idx="12"/>
          </p:nvPr>
        </p:nvSpPr>
        <p:spPr/>
        <p:txBody>
          <a:bodyPr/>
          <a:lstStyle/>
          <a:p>
            <a:fld id="{9318389C-6274-4595-9193-E59B961447B6}" type="slidenum">
              <a:rPr lang="en-US" smtClean="0"/>
              <a:t>1</a:t>
            </a:fld>
            <a:endParaRPr lang="en-US"/>
          </a:p>
        </p:txBody>
      </p:sp>
      <p:sp>
        <p:nvSpPr>
          <p:cNvPr id="2" name="TextBox 1">
            <a:extLst>
              <a:ext uri="{FF2B5EF4-FFF2-40B4-BE49-F238E27FC236}">
                <a16:creationId xmlns:a16="http://schemas.microsoft.com/office/drawing/2014/main" id="{6A3E822A-4E32-7D1C-A71C-06DBB5F35A6E}"/>
              </a:ext>
            </a:extLst>
          </p:cNvPr>
          <p:cNvSpPr txBox="1"/>
          <p:nvPr/>
        </p:nvSpPr>
        <p:spPr>
          <a:xfrm>
            <a:off x="3373939" y="3160435"/>
            <a:ext cx="5444119" cy="2554545"/>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Week 13 Lecture 2</a:t>
            </a:r>
          </a:p>
          <a:p>
            <a:pPr algn="ctr"/>
            <a:r>
              <a:rPr lang="en-US" sz="2000" dirty="0">
                <a:latin typeface="Times New Roman" panose="02020603050405020304" pitchFamily="18" charset="0"/>
                <a:cs typeface="Times New Roman" panose="02020603050405020304" pitchFamily="18" charset="0"/>
              </a:rPr>
              <a:t>Nov. 24, 2022</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Lecturer: Dr. Mohammad Mahdi Javidan</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College of Engineering, Sungkyunkwan University</a:t>
            </a:r>
          </a:p>
          <a:p>
            <a:pPr algn="ctr"/>
            <a:r>
              <a:rPr lang="en-US" sz="2000" dirty="0">
                <a:latin typeface="Times New Roman" panose="02020603050405020304" pitchFamily="18" charset="0"/>
                <a:cs typeface="Times New Roman" panose="02020603050405020304" pitchFamily="18" charset="0"/>
              </a:rPr>
              <a:t>Fall Semester 2022</a:t>
            </a:r>
          </a:p>
        </p:txBody>
      </p:sp>
    </p:spTree>
    <p:extLst>
      <p:ext uri="{BB962C8B-B14F-4D97-AF65-F5344CB8AC3E}">
        <p14:creationId xmlns:p14="http://schemas.microsoft.com/office/powerpoint/2010/main" val="111865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771526"/>
            <a:ext cx="6584295"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10</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6</a:t>
            </a:r>
          </a:p>
        </p:txBody>
      </p:sp>
      <p:pic>
        <p:nvPicPr>
          <p:cNvPr id="3" name="Picture 2">
            <a:extLst>
              <a:ext uri="{FF2B5EF4-FFF2-40B4-BE49-F238E27FC236}">
                <a16:creationId xmlns:a16="http://schemas.microsoft.com/office/drawing/2014/main" id="{4DD97FC4-3EDA-3B15-250E-33A643F2D439}"/>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4898579" y="1129816"/>
            <a:ext cx="6229350" cy="2714625"/>
          </a:xfrm>
          <a:prstGeom prst="rect">
            <a:avLst/>
          </a:prstGeom>
        </p:spPr>
      </p:pic>
      <p:pic>
        <p:nvPicPr>
          <p:cNvPr id="10" name="Picture 9">
            <a:extLst>
              <a:ext uri="{FF2B5EF4-FFF2-40B4-BE49-F238E27FC236}">
                <a16:creationId xmlns:a16="http://schemas.microsoft.com/office/drawing/2014/main" id="{A615A926-0EFC-8E59-47FC-C20C44DB1A5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898579" y="4080359"/>
            <a:ext cx="3181350" cy="1647825"/>
          </a:xfrm>
          <a:prstGeom prst="rect">
            <a:avLst/>
          </a:prstGeom>
        </p:spPr>
      </p:pic>
    </p:spTree>
    <p:extLst>
      <p:ext uri="{BB962C8B-B14F-4D97-AF65-F5344CB8AC3E}">
        <p14:creationId xmlns:p14="http://schemas.microsoft.com/office/powerpoint/2010/main" val="81467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2</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319510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Some Useful Functions</a:t>
            </a:r>
          </a:p>
        </p:txBody>
      </p:sp>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3"/>
          <a:stretch>
            <a:fillRect/>
          </a:stretch>
        </p:blipFill>
        <p:spPr>
          <a:xfrm>
            <a:off x="4721107" y="910786"/>
            <a:ext cx="6584295" cy="5509063"/>
          </a:xfrm>
          <a:prstGeom prst="rect">
            <a:avLst/>
          </a:prstGeom>
        </p:spPr>
      </p:pic>
      <p:sp>
        <p:nvSpPr>
          <p:cNvPr id="14" name="TextBox 13">
            <a:extLst>
              <a:ext uri="{FF2B5EF4-FFF2-40B4-BE49-F238E27FC236}">
                <a16:creationId xmlns:a16="http://schemas.microsoft.com/office/drawing/2014/main" id="{9BA1F098-13AE-09EF-DF59-16F637347501}"/>
              </a:ext>
            </a:extLst>
          </p:cNvPr>
          <p:cNvSpPr txBox="1"/>
          <p:nvPr/>
        </p:nvSpPr>
        <p:spPr>
          <a:xfrm>
            <a:off x="685799" y="3538043"/>
            <a:ext cx="3393141" cy="923330"/>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Joining all elements of an indexed variable (list, string, tuples) with a separator.</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3055082-8F2F-0515-9379-36C91A9A4007}"/>
              </a:ext>
            </a:extLst>
          </p:cNvPr>
          <p:cNvSpPr txBox="1"/>
          <p:nvPr/>
        </p:nvSpPr>
        <p:spPr>
          <a:xfrm>
            <a:off x="685799" y="1399960"/>
            <a:ext cx="3393141"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Checking whether a character is a digit or not</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BD4DA99-C54B-6F4F-5818-35DABC6521A5}"/>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4973170" y="1284975"/>
            <a:ext cx="3124200" cy="876300"/>
          </a:xfrm>
          <a:prstGeom prst="rect">
            <a:avLst/>
          </a:prstGeom>
        </p:spPr>
      </p:pic>
      <p:pic>
        <p:nvPicPr>
          <p:cNvPr id="10" name="Picture 9">
            <a:extLst>
              <a:ext uri="{FF2B5EF4-FFF2-40B4-BE49-F238E27FC236}">
                <a16:creationId xmlns:a16="http://schemas.microsoft.com/office/drawing/2014/main" id="{61F7ADBC-718C-A63D-EFF4-D1B39661B76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73170" y="2300535"/>
            <a:ext cx="609600" cy="704850"/>
          </a:xfrm>
          <a:prstGeom prst="rect">
            <a:avLst/>
          </a:prstGeom>
        </p:spPr>
      </p:pic>
      <p:pic>
        <p:nvPicPr>
          <p:cNvPr id="18" name="Picture 17">
            <a:extLst>
              <a:ext uri="{FF2B5EF4-FFF2-40B4-BE49-F238E27FC236}">
                <a16:creationId xmlns:a16="http://schemas.microsoft.com/office/drawing/2014/main" id="{521CE9C7-7CEF-24FE-4BB6-4F041062A656}"/>
              </a:ext>
            </a:extLst>
          </p:cNvPr>
          <p:cNvPicPr>
            <a:picLocks noChangeAspect="1"/>
          </p:cNvPicPr>
          <p:nvPr/>
        </p:nvPicPr>
        <p:blipFill>
          <a:blip r:embed="rId6">
            <a:clrChange>
              <a:clrFrom>
                <a:srgbClr val="F7F7F7"/>
              </a:clrFrom>
              <a:clrTo>
                <a:srgbClr val="F7F7F7">
                  <a:alpha val="0"/>
                </a:srgbClr>
              </a:clrTo>
            </a:clrChange>
          </a:blip>
          <a:stretch>
            <a:fillRect/>
          </a:stretch>
        </p:blipFill>
        <p:spPr>
          <a:xfrm>
            <a:off x="4973170" y="3538043"/>
            <a:ext cx="3495675" cy="457200"/>
          </a:xfrm>
          <a:prstGeom prst="rect">
            <a:avLst/>
          </a:prstGeom>
        </p:spPr>
      </p:pic>
      <p:pic>
        <p:nvPicPr>
          <p:cNvPr id="20" name="Picture 19">
            <a:extLst>
              <a:ext uri="{FF2B5EF4-FFF2-40B4-BE49-F238E27FC236}">
                <a16:creationId xmlns:a16="http://schemas.microsoft.com/office/drawing/2014/main" id="{4DECE2A8-CEF3-04C2-5F9C-78E1111A68F0}"/>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4973170" y="4158315"/>
            <a:ext cx="981075" cy="447675"/>
          </a:xfrm>
          <a:prstGeom prst="rect">
            <a:avLst/>
          </a:prstGeom>
        </p:spPr>
      </p:pic>
    </p:spTree>
    <p:extLst>
      <p:ext uri="{BB962C8B-B14F-4D97-AF65-F5344CB8AC3E}">
        <p14:creationId xmlns:p14="http://schemas.microsoft.com/office/powerpoint/2010/main" val="142158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3</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4</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39943"/>
            <a:ext cx="10421471"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Write the function </a:t>
            </a:r>
            <a:r>
              <a:rPr lang="en-US" dirty="0" err="1">
                <a:solidFill>
                  <a:srgbClr val="202124"/>
                </a:solidFill>
                <a:latin typeface="Times New Roman" panose="02020603050405020304" pitchFamily="18" charset="0"/>
                <a:cs typeface="Times New Roman" panose="02020603050405020304" pitchFamily="18" charset="0"/>
              </a:rPr>
              <a:t>getNumbers</a:t>
            </a:r>
            <a:r>
              <a:rPr lang="en-US" dirty="0">
                <a:solidFill>
                  <a:srgbClr val="202124"/>
                </a:solidFill>
                <a:latin typeface="Times New Roman" panose="02020603050405020304" pitchFamily="18" charset="0"/>
                <a:cs typeface="Times New Roman" panose="02020603050405020304" pitchFamily="18" charset="0"/>
              </a:rPr>
              <a:t>(str_1) which receives a string and returns the list of numbers inside that string.</a:t>
            </a:r>
          </a:p>
        </p:txBody>
      </p:sp>
      <p:sp>
        <p:nvSpPr>
          <p:cNvPr id="10" name="TextBox 9">
            <a:extLst>
              <a:ext uri="{FF2B5EF4-FFF2-40B4-BE49-F238E27FC236}">
                <a16:creationId xmlns:a16="http://schemas.microsoft.com/office/drawing/2014/main" id="{45964143-1EB9-41EE-25AE-A30850B1D63E}"/>
              </a:ext>
            </a:extLst>
          </p:cNvPr>
          <p:cNvSpPr txBox="1"/>
          <p:nvPr/>
        </p:nvSpPr>
        <p:spPr>
          <a:xfrm>
            <a:off x="685800" y="1953650"/>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E0E7C02-A4CA-1065-EEE9-3D86BC448720}"/>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781767" y="2498975"/>
            <a:ext cx="4648200" cy="428625"/>
          </a:xfrm>
          <a:prstGeom prst="rect">
            <a:avLst/>
          </a:prstGeom>
        </p:spPr>
      </p:pic>
      <p:pic>
        <p:nvPicPr>
          <p:cNvPr id="14" name="Picture 13">
            <a:extLst>
              <a:ext uri="{FF2B5EF4-FFF2-40B4-BE49-F238E27FC236}">
                <a16:creationId xmlns:a16="http://schemas.microsoft.com/office/drawing/2014/main" id="{6C3AD16C-EBB2-A1B5-1BFD-8D385559334B}"/>
              </a:ext>
            </a:extLst>
          </p:cNvPr>
          <p:cNvPicPr>
            <a:picLocks noChangeAspect="1"/>
          </p:cNvPicPr>
          <p:nvPr/>
        </p:nvPicPr>
        <p:blipFill>
          <a:blip r:embed="rId4"/>
          <a:stretch>
            <a:fillRect/>
          </a:stretch>
        </p:blipFill>
        <p:spPr>
          <a:xfrm>
            <a:off x="781767" y="3026822"/>
            <a:ext cx="2257425" cy="266700"/>
          </a:xfrm>
          <a:prstGeom prst="rect">
            <a:avLst/>
          </a:prstGeom>
        </p:spPr>
      </p:pic>
    </p:spTree>
    <p:extLst>
      <p:ext uri="{BB962C8B-B14F-4D97-AF65-F5344CB8AC3E}">
        <p14:creationId xmlns:p14="http://schemas.microsoft.com/office/powerpoint/2010/main" val="315544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4</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4</a:t>
            </a:r>
          </a:p>
        </p:txBody>
      </p:sp>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3"/>
          <a:stretch>
            <a:fillRect/>
          </a:stretch>
        </p:blipFill>
        <p:spPr>
          <a:xfrm>
            <a:off x="4721107" y="910786"/>
            <a:ext cx="6584295" cy="5509063"/>
          </a:xfrm>
          <a:prstGeom prst="rect">
            <a:avLst/>
          </a:prstGeom>
        </p:spPr>
      </p:pic>
      <p:pic>
        <p:nvPicPr>
          <p:cNvPr id="12" name="Picture 11">
            <a:extLst>
              <a:ext uri="{FF2B5EF4-FFF2-40B4-BE49-F238E27FC236}">
                <a16:creationId xmlns:a16="http://schemas.microsoft.com/office/drawing/2014/main" id="{A66C459E-EF9D-B3BB-DE73-C7B456272C3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92472" y="5637014"/>
            <a:ext cx="2238375" cy="266700"/>
          </a:xfrm>
          <a:prstGeom prst="rect">
            <a:avLst/>
          </a:prstGeom>
        </p:spPr>
      </p:pic>
      <p:pic>
        <p:nvPicPr>
          <p:cNvPr id="3" name="Picture 2">
            <a:extLst>
              <a:ext uri="{FF2B5EF4-FFF2-40B4-BE49-F238E27FC236}">
                <a16:creationId xmlns:a16="http://schemas.microsoft.com/office/drawing/2014/main" id="{510CBC06-C55F-FFCC-41F7-F52266C752F8}"/>
              </a:ext>
            </a:extLst>
          </p:cNvPr>
          <p:cNvPicPr>
            <a:picLocks noChangeAspect="1"/>
          </p:cNvPicPr>
          <p:nvPr/>
        </p:nvPicPr>
        <p:blipFill>
          <a:blip r:embed="rId5">
            <a:clrChange>
              <a:clrFrom>
                <a:srgbClr val="F7F7F7"/>
              </a:clrFrom>
              <a:clrTo>
                <a:srgbClr val="F7F7F7">
                  <a:alpha val="0"/>
                </a:srgbClr>
              </a:clrTo>
            </a:clrChange>
          </a:blip>
          <a:stretch>
            <a:fillRect/>
          </a:stretch>
        </p:blipFill>
        <p:spPr>
          <a:xfrm>
            <a:off x="4892472" y="1262063"/>
            <a:ext cx="6232728" cy="4133952"/>
          </a:xfrm>
          <a:prstGeom prst="rect">
            <a:avLst/>
          </a:prstGeom>
        </p:spPr>
      </p:pic>
    </p:spTree>
    <p:extLst>
      <p:ext uri="{BB962C8B-B14F-4D97-AF65-F5344CB8AC3E}">
        <p14:creationId xmlns:p14="http://schemas.microsoft.com/office/powerpoint/2010/main" val="78386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5</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5</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39943"/>
            <a:ext cx="10421471" cy="1200329"/>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We have several output reports from a program and we want to plot them in Python. One file has been provided as an example. First thirteen lines are information and then there are three columns, first one is time, second and third columns are displacements in the </a:t>
            </a:r>
            <a:r>
              <a:rPr lang="en-US" i="1" dirty="0">
                <a:solidFill>
                  <a:srgbClr val="202124"/>
                </a:solidFill>
                <a:latin typeface="Times New Roman" panose="02020603050405020304" pitchFamily="18" charset="0"/>
                <a:cs typeface="Times New Roman" panose="02020603050405020304" pitchFamily="18" charset="0"/>
              </a:rPr>
              <a:t>x</a:t>
            </a:r>
            <a:r>
              <a:rPr lang="en-US" dirty="0">
                <a:solidFill>
                  <a:srgbClr val="202124"/>
                </a:solidFill>
                <a:latin typeface="Times New Roman" panose="02020603050405020304" pitchFamily="18" charset="0"/>
                <a:cs typeface="Times New Roman" panose="02020603050405020304" pitchFamily="18" charset="0"/>
              </a:rPr>
              <a:t>- and </a:t>
            </a:r>
            <a:r>
              <a:rPr lang="en-US" i="1" dirty="0">
                <a:solidFill>
                  <a:srgbClr val="202124"/>
                </a:solidFill>
                <a:latin typeface="Times New Roman" panose="02020603050405020304" pitchFamily="18" charset="0"/>
                <a:cs typeface="Times New Roman" panose="02020603050405020304" pitchFamily="18" charset="0"/>
              </a:rPr>
              <a:t>y</a:t>
            </a:r>
            <a:r>
              <a:rPr lang="en-US" dirty="0">
                <a:solidFill>
                  <a:srgbClr val="202124"/>
                </a:solidFill>
                <a:latin typeface="Times New Roman" panose="02020603050405020304" pitchFamily="18" charset="0"/>
                <a:cs typeface="Times New Roman" panose="02020603050405020304" pitchFamily="18" charset="0"/>
              </a:rPr>
              <a:t>-directions. Read the file in Python and plot the data against time in two subplots as shown below.</a:t>
            </a:r>
          </a:p>
        </p:txBody>
      </p:sp>
      <p:sp>
        <p:nvSpPr>
          <p:cNvPr id="10" name="TextBox 9">
            <a:extLst>
              <a:ext uri="{FF2B5EF4-FFF2-40B4-BE49-F238E27FC236}">
                <a16:creationId xmlns:a16="http://schemas.microsoft.com/office/drawing/2014/main" id="{45964143-1EB9-41EE-25AE-A30850B1D63E}"/>
              </a:ext>
            </a:extLst>
          </p:cNvPr>
          <p:cNvSpPr txBox="1"/>
          <p:nvPr/>
        </p:nvSpPr>
        <p:spPr>
          <a:xfrm>
            <a:off x="685800" y="2423491"/>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A40DAF-A4C6-62B9-05BC-FC3965D8530F}"/>
              </a:ext>
            </a:extLst>
          </p:cNvPr>
          <p:cNvPicPr>
            <a:picLocks noChangeAspect="1"/>
          </p:cNvPicPr>
          <p:nvPr/>
        </p:nvPicPr>
        <p:blipFill>
          <a:blip r:embed="rId3"/>
          <a:stretch>
            <a:fillRect/>
          </a:stretch>
        </p:blipFill>
        <p:spPr>
          <a:xfrm>
            <a:off x="819970" y="2976042"/>
            <a:ext cx="3349398" cy="3142150"/>
          </a:xfrm>
          <a:prstGeom prst="rect">
            <a:avLst/>
          </a:prstGeom>
        </p:spPr>
      </p:pic>
      <p:pic>
        <p:nvPicPr>
          <p:cNvPr id="11" name="Picture 10">
            <a:extLst>
              <a:ext uri="{FF2B5EF4-FFF2-40B4-BE49-F238E27FC236}">
                <a16:creationId xmlns:a16="http://schemas.microsoft.com/office/drawing/2014/main" id="{6A54268E-32DC-6F93-D08D-6679BB100F34}"/>
              </a:ext>
            </a:extLst>
          </p:cNvPr>
          <p:cNvPicPr>
            <a:picLocks noChangeAspect="1"/>
          </p:cNvPicPr>
          <p:nvPr/>
        </p:nvPicPr>
        <p:blipFill>
          <a:blip r:embed="rId4"/>
          <a:stretch>
            <a:fillRect/>
          </a:stretch>
        </p:blipFill>
        <p:spPr>
          <a:xfrm>
            <a:off x="4293036" y="3391720"/>
            <a:ext cx="7459196" cy="2631590"/>
          </a:xfrm>
          <a:prstGeom prst="rect">
            <a:avLst/>
          </a:prstGeom>
        </p:spPr>
      </p:pic>
    </p:spTree>
    <p:extLst>
      <p:ext uri="{BB962C8B-B14F-4D97-AF65-F5344CB8AC3E}">
        <p14:creationId xmlns:p14="http://schemas.microsoft.com/office/powerpoint/2010/main" val="578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771526"/>
            <a:ext cx="6584295"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6</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5</a:t>
            </a:r>
          </a:p>
        </p:txBody>
      </p:sp>
      <p:pic>
        <p:nvPicPr>
          <p:cNvPr id="7" name="Picture 6">
            <a:extLst>
              <a:ext uri="{FF2B5EF4-FFF2-40B4-BE49-F238E27FC236}">
                <a16:creationId xmlns:a16="http://schemas.microsoft.com/office/drawing/2014/main" id="{5B7116DB-B2A5-2D53-5BF0-1E4C3A15794B}"/>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123523" y="985708"/>
            <a:ext cx="3677562" cy="5348399"/>
          </a:xfrm>
          <a:prstGeom prst="rect">
            <a:avLst/>
          </a:prstGeom>
        </p:spPr>
      </p:pic>
      <p:sp>
        <p:nvSpPr>
          <p:cNvPr id="10" name="TextBox 9">
            <a:extLst>
              <a:ext uri="{FF2B5EF4-FFF2-40B4-BE49-F238E27FC236}">
                <a16:creationId xmlns:a16="http://schemas.microsoft.com/office/drawing/2014/main" id="{6EAD91A0-1818-1965-DB83-E44C7456ABA6}"/>
              </a:ext>
            </a:extLst>
          </p:cNvPr>
          <p:cNvSpPr txBox="1"/>
          <p:nvPr/>
        </p:nvSpPr>
        <p:spPr>
          <a:xfrm>
            <a:off x="685799" y="2324727"/>
            <a:ext cx="3393141"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Skipping first 13 lines</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A4C4A04-1C5C-BB78-9AEF-4308C5A7971A}"/>
              </a:ext>
            </a:extLst>
          </p:cNvPr>
          <p:cNvSpPr txBox="1"/>
          <p:nvPr/>
        </p:nvSpPr>
        <p:spPr>
          <a:xfrm>
            <a:off x="685799" y="1197779"/>
            <a:ext cx="3393141"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Reading the file</a:t>
            </a:r>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31C83F3-DAD5-0444-FF8B-17C69CF5D40A}"/>
              </a:ext>
            </a:extLst>
          </p:cNvPr>
          <p:cNvSpPr txBox="1"/>
          <p:nvPr/>
        </p:nvSpPr>
        <p:spPr>
          <a:xfrm>
            <a:off x="685799" y="2805344"/>
            <a:ext cx="3393141"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Defining a </a:t>
            </a:r>
            <a:r>
              <a:rPr lang="en-US" dirty="0" err="1">
                <a:solidFill>
                  <a:srgbClr val="202124"/>
                </a:solidFill>
                <a:latin typeface="Consolas" panose="020B0609020204030204" pitchFamily="49" charset="0"/>
                <a:cs typeface="Times New Roman" panose="02020603050405020304" pitchFamily="18" charset="0"/>
              </a:rPr>
              <a:t>numpy</a:t>
            </a:r>
            <a:r>
              <a:rPr lang="en-US" dirty="0">
                <a:solidFill>
                  <a:srgbClr val="202124"/>
                </a:solidFill>
                <a:latin typeface="Times New Roman" panose="02020603050405020304" pitchFamily="18" charset="0"/>
                <a:cs typeface="Times New Roman" panose="02020603050405020304" pitchFamily="18" charset="0"/>
              </a:rPr>
              <a:t> matrix using a nested list</a:t>
            </a: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6CA280E-56F3-BB5D-1363-E1B3741FAC54}"/>
              </a:ext>
            </a:extLst>
          </p:cNvPr>
          <p:cNvSpPr txBox="1"/>
          <p:nvPr/>
        </p:nvSpPr>
        <p:spPr>
          <a:xfrm>
            <a:off x="685799" y="3837315"/>
            <a:ext cx="3393141"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Making a figure with two subplots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78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7</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6</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414685"/>
            <a:ext cx="10421471" cy="369332"/>
          </a:xfrm>
          <a:prstGeom prst="rect">
            <a:avLst/>
          </a:prstGeom>
          <a:noFill/>
        </p:spPr>
        <p:txBody>
          <a:bodyPr wrap="square" rtlCol="0">
            <a:spAutoFit/>
          </a:bodyPr>
          <a:lstStyle/>
          <a:p>
            <a:pPr marL="342900" indent="-342900" algn="just">
              <a:buFont typeface="+mj-lt"/>
              <a:buAutoNum type="alphaLcPeriod"/>
            </a:pPr>
            <a:r>
              <a:rPr lang="en-US" dirty="0">
                <a:solidFill>
                  <a:srgbClr val="202124"/>
                </a:solidFill>
                <a:latin typeface="Times New Roman" panose="02020603050405020304" pitchFamily="18" charset="0"/>
                <a:cs typeface="Times New Roman" panose="02020603050405020304" pitchFamily="18" charset="0"/>
              </a:rPr>
              <a:t>Write a function to swap the elements</a:t>
            </a:r>
          </a:p>
        </p:txBody>
      </p:sp>
      <p:sp>
        <p:nvSpPr>
          <p:cNvPr id="10" name="TextBox 9">
            <a:extLst>
              <a:ext uri="{FF2B5EF4-FFF2-40B4-BE49-F238E27FC236}">
                <a16:creationId xmlns:a16="http://schemas.microsoft.com/office/drawing/2014/main" id="{45964143-1EB9-41EE-25AE-A30850B1D63E}"/>
              </a:ext>
            </a:extLst>
          </p:cNvPr>
          <p:cNvSpPr txBox="1"/>
          <p:nvPr/>
        </p:nvSpPr>
        <p:spPr>
          <a:xfrm>
            <a:off x="685800" y="2018871"/>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206C7A6-604B-CB33-509A-C134C2894F3E}"/>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748553" y="2410985"/>
            <a:ext cx="2286000" cy="438150"/>
          </a:xfrm>
          <a:prstGeom prst="rect">
            <a:avLst/>
          </a:prstGeom>
        </p:spPr>
      </p:pic>
      <p:pic>
        <p:nvPicPr>
          <p:cNvPr id="14" name="Picture 13">
            <a:extLst>
              <a:ext uri="{FF2B5EF4-FFF2-40B4-BE49-F238E27FC236}">
                <a16:creationId xmlns:a16="http://schemas.microsoft.com/office/drawing/2014/main" id="{32057A41-6ADE-9377-DBC2-4D906721502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48553" y="2891161"/>
            <a:ext cx="1276350" cy="361950"/>
          </a:xfrm>
          <a:prstGeom prst="rect">
            <a:avLst/>
          </a:prstGeom>
        </p:spPr>
      </p:pic>
      <p:sp>
        <p:nvSpPr>
          <p:cNvPr id="27" name="TextBox 26">
            <a:extLst>
              <a:ext uri="{FF2B5EF4-FFF2-40B4-BE49-F238E27FC236}">
                <a16:creationId xmlns:a16="http://schemas.microsoft.com/office/drawing/2014/main" id="{5F72EFD1-FA4C-EA92-8C3D-6661BC13491A}"/>
              </a:ext>
            </a:extLst>
          </p:cNvPr>
          <p:cNvSpPr txBox="1"/>
          <p:nvPr/>
        </p:nvSpPr>
        <p:spPr>
          <a:xfrm>
            <a:off x="685800" y="3970019"/>
            <a:ext cx="10421471" cy="1200329"/>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b.   </a:t>
            </a:r>
            <a:r>
              <a:rPr lang="en-US" b="1" i="1" dirty="0">
                <a:solidFill>
                  <a:srgbClr val="202124"/>
                </a:solidFill>
                <a:latin typeface="Times New Roman" panose="02020603050405020304" pitchFamily="18" charset="0"/>
                <a:cs typeface="Times New Roman" panose="02020603050405020304" pitchFamily="18" charset="0"/>
              </a:rPr>
              <a:t>Selection sort</a:t>
            </a:r>
            <a:r>
              <a:rPr lang="en-US" dirty="0">
                <a:solidFill>
                  <a:srgbClr val="202124"/>
                </a:solidFill>
                <a:latin typeface="Times New Roman" panose="02020603050405020304" pitchFamily="18" charset="0"/>
                <a:cs typeface="Times New Roman" panose="02020603050405020304" pitchFamily="18" charset="0"/>
              </a:rPr>
              <a:t> is an in-place comparison sorting algorithm which repeatedly finds the maximum element in the unsorted part and puts it at the end of that part. The algorithm is shown for a test case in the next slide. Write a function </a:t>
            </a:r>
            <a:r>
              <a:rPr lang="en-US" dirty="0" err="1">
                <a:solidFill>
                  <a:srgbClr val="202124"/>
                </a:solidFill>
                <a:latin typeface="Consolas" panose="020B0609020204030204" pitchFamily="49" charset="0"/>
                <a:cs typeface="Times New Roman" panose="02020603050405020304" pitchFamily="18" charset="0"/>
              </a:rPr>
              <a:t>selection_sort</a:t>
            </a:r>
            <a:r>
              <a:rPr lang="en-US" dirty="0">
                <a:solidFill>
                  <a:srgbClr val="202124"/>
                </a:solidFill>
                <a:latin typeface="Consolas" panose="020B0609020204030204" pitchFamily="49" charset="0"/>
                <a:cs typeface="Times New Roman" panose="02020603050405020304" pitchFamily="18" charset="0"/>
              </a:rPr>
              <a:t>(list_1)</a:t>
            </a:r>
            <a:r>
              <a:rPr lang="en-US" dirty="0">
                <a:solidFill>
                  <a:srgbClr val="202124"/>
                </a:solidFill>
                <a:latin typeface="Times New Roman" panose="02020603050405020304" pitchFamily="18" charset="0"/>
                <a:cs typeface="Times New Roman" panose="02020603050405020304" pitchFamily="18" charset="0"/>
              </a:rPr>
              <a:t> which returns the sorted list in the descending order using the selection sort algorithm.</a:t>
            </a:r>
          </a:p>
        </p:txBody>
      </p:sp>
    </p:spTree>
    <p:extLst>
      <p:ext uri="{BB962C8B-B14F-4D97-AF65-F5344CB8AC3E}">
        <p14:creationId xmlns:p14="http://schemas.microsoft.com/office/powerpoint/2010/main" val="225230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8</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6</a:t>
            </a:r>
          </a:p>
        </p:txBody>
      </p:sp>
      <p:pic>
        <p:nvPicPr>
          <p:cNvPr id="7" name="Picture 6">
            <a:extLst>
              <a:ext uri="{FF2B5EF4-FFF2-40B4-BE49-F238E27FC236}">
                <a16:creationId xmlns:a16="http://schemas.microsoft.com/office/drawing/2014/main" id="{EB84B294-AE20-A495-BA05-D007D6DF340B}"/>
              </a:ext>
            </a:extLst>
          </p:cNvPr>
          <p:cNvPicPr>
            <a:picLocks noChangeAspect="1"/>
          </p:cNvPicPr>
          <p:nvPr/>
        </p:nvPicPr>
        <p:blipFill>
          <a:blip r:embed="rId3"/>
          <a:stretch>
            <a:fillRect/>
          </a:stretch>
        </p:blipFill>
        <p:spPr>
          <a:xfrm>
            <a:off x="824346" y="2640746"/>
            <a:ext cx="3181350" cy="1647825"/>
          </a:xfrm>
          <a:prstGeom prst="rect">
            <a:avLst/>
          </a:prstGeom>
        </p:spPr>
      </p:pic>
      <p:sp>
        <p:nvSpPr>
          <p:cNvPr id="9" name="TextBox 8">
            <a:extLst>
              <a:ext uri="{FF2B5EF4-FFF2-40B4-BE49-F238E27FC236}">
                <a16:creationId xmlns:a16="http://schemas.microsoft.com/office/drawing/2014/main" id="{E14A0122-429C-2890-285C-5D777274464C}"/>
              </a:ext>
            </a:extLst>
          </p:cNvPr>
          <p:cNvSpPr txBox="1"/>
          <p:nvPr/>
        </p:nvSpPr>
        <p:spPr>
          <a:xfrm>
            <a:off x="824346" y="1496654"/>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F469E26-086E-2D06-BF3B-89700AEAD829}"/>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824346" y="1852765"/>
            <a:ext cx="2809875" cy="542925"/>
          </a:xfrm>
          <a:prstGeom prst="rect">
            <a:avLst/>
          </a:prstGeom>
        </p:spPr>
      </p:pic>
    </p:spTree>
    <p:extLst>
      <p:ext uri="{BB962C8B-B14F-4D97-AF65-F5344CB8AC3E}">
        <p14:creationId xmlns:p14="http://schemas.microsoft.com/office/powerpoint/2010/main" val="335459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771526"/>
            <a:ext cx="6584295"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9</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6</a:t>
            </a:r>
          </a:p>
        </p:txBody>
      </p:sp>
      <p:pic>
        <p:nvPicPr>
          <p:cNvPr id="2" name="Picture 1">
            <a:extLst>
              <a:ext uri="{FF2B5EF4-FFF2-40B4-BE49-F238E27FC236}">
                <a16:creationId xmlns:a16="http://schemas.microsoft.com/office/drawing/2014/main" id="{30E4613F-CFD2-D40E-6040-52A94F64AC22}"/>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4998591" y="1933575"/>
            <a:ext cx="6029325" cy="1495425"/>
          </a:xfrm>
          <a:prstGeom prst="rect">
            <a:avLst/>
          </a:prstGeom>
        </p:spPr>
      </p:pic>
      <p:pic>
        <p:nvPicPr>
          <p:cNvPr id="9" name="Picture 8">
            <a:extLst>
              <a:ext uri="{FF2B5EF4-FFF2-40B4-BE49-F238E27FC236}">
                <a16:creationId xmlns:a16="http://schemas.microsoft.com/office/drawing/2014/main" id="{7D61819C-26D0-7412-66AE-4076439F88D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98591" y="3639784"/>
            <a:ext cx="1276350" cy="361950"/>
          </a:xfrm>
          <a:prstGeom prst="rect">
            <a:avLst/>
          </a:prstGeom>
        </p:spPr>
      </p:pic>
    </p:spTree>
    <p:extLst>
      <p:ext uri="{BB962C8B-B14F-4D97-AF65-F5344CB8AC3E}">
        <p14:creationId xmlns:p14="http://schemas.microsoft.com/office/powerpoint/2010/main" val="2312201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10284</TotalTime>
  <Words>340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Times New Roman</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SDR Lab</dc:creator>
  <cp:lastModifiedBy>Javidan</cp:lastModifiedBy>
  <cp:revision>2135</cp:revision>
  <dcterms:created xsi:type="dcterms:W3CDTF">2021-08-21T18:03:36Z</dcterms:created>
  <dcterms:modified xsi:type="dcterms:W3CDTF">2022-11-24T06:00:15Z</dcterms:modified>
</cp:coreProperties>
</file>