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4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1,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748D3-3B5C-9875-B277-F0D7CA19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272" y="1145169"/>
            <a:ext cx="2905125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E51C5-B633-CB36-A421-FD2361070F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4485" y="2369175"/>
            <a:ext cx="4629150" cy="704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C6E3-948A-5A00-4A82-1989A5E6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447" y="3241454"/>
            <a:ext cx="5534025" cy="847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008369-CBEB-8759-CF7F-89B62BDED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447" y="4235557"/>
            <a:ext cx="4429125" cy="27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9B0D2-65EE-FC9A-9E46-CB2365BB6935}"/>
                  </a:ext>
                </a:extLst>
              </p:cNvPr>
              <p:cNvSpPr txBox="1"/>
              <p:nvPr/>
            </p:nvSpPr>
            <p:spPr>
              <a:xfrm>
                <a:off x="685800" y="2536934"/>
                <a:ext cx="374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exponential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9B0D2-65EE-FC9A-9E46-CB2365BB6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6934"/>
                <a:ext cx="3746867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6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E6A2F-9DC7-8131-C500-821B3DAF36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588" y="2973200"/>
            <a:ext cx="3821012" cy="2974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188F9-34FD-C445-8785-3CD823F9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588" y="1227618"/>
            <a:ext cx="3333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09B0D2-65EE-FC9A-9E46-CB2365BB6935}"/>
              </a:ext>
            </a:extLst>
          </p:cNvPr>
          <p:cNvSpPr txBox="1"/>
          <p:nvPr/>
        </p:nvSpPr>
        <p:spPr>
          <a:xfrm>
            <a:off x="685800" y="2205240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6F7D7-8E62-946F-199B-FA3204C3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6744" y="1254750"/>
            <a:ext cx="5476875" cy="146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59C2E8-488C-9391-1D89-63D83EB57057}"/>
              </a:ext>
            </a:extLst>
          </p:cNvPr>
          <p:cNvSpPr txBox="1"/>
          <p:nvPr/>
        </p:nvSpPr>
        <p:spPr>
          <a:xfrm>
            <a:off x="685800" y="541973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48683-8934-6AAF-D8E5-ABA4B6BE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6744" y="2860860"/>
            <a:ext cx="4448175" cy="25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0496ED-6C90-26EA-73CD-D2B612A3955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352512"/>
            <a:ext cx="3564526" cy="27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3C18D-FCFB-503C-780D-6F04566A9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4" y="1532914"/>
            <a:ext cx="4142394" cy="357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AD07F7-4B4C-3251-ADEE-988D7FBD51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4400" y="1243293"/>
            <a:ext cx="5743575" cy="3905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77E853-504F-197D-C9EA-AB821CE6577F}"/>
                  </a:ext>
                </a:extLst>
              </p:cNvPr>
              <p:cNvSpPr txBox="1"/>
              <p:nvPr/>
            </p:nvSpPr>
            <p:spPr>
              <a:xfrm>
                <a:off x="457024" y="2810950"/>
                <a:ext cx="16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77E853-504F-197D-C9EA-AB821CE6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" y="2810950"/>
                <a:ext cx="1676293" cy="276999"/>
              </a:xfrm>
              <a:prstGeom prst="rect">
                <a:avLst/>
              </a:prstGeom>
              <a:blipFill>
                <a:blip r:embed="rId6"/>
                <a:stretch>
                  <a:fillRect l="-4727" t="-2174" r="-7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9CD0304-B19B-BE18-F0F9-63F2B41DC654}"/>
              </a:ext>
            </a:extLst>
          </p:cNvPr>
          <p:cNvSpPr txBox="1"/>
          <p:nvPr/>
        </p:nvSpPr>
        <p:spPr>
          <a:xfrm>
            <a:off x="383430" y="2420174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function</a:t>
            </a:r>
          </a:p>
        </p:txBody>
      </p:sp>
    </p:spTree>
    <p:extLst>
      <p:ext uri="{BB962C8B-B14F-4D97-AF65-F5344CB8AC3E}">
        <p14:creationId xmlns:p14="http://schemas.microsoft.com/office/powerpoint/2010/main" val="328171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3C18D-FCFB-503C-780D-6F04566A9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4" y="1532914"/>
            <a:ext cx="4142394" cy="357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68AD57-DEC5-9059-1920-A1EE0B2E454D}"/>
                  </a:ext>
                </a:extLst>
              </p:cNvPr>
              <p:cNvSpPr txBox="1"/>
              <p:nvPr/>
            </p:nvSpPr>
            <p:spPr>
              <a:xfrm>
                <a:off x="457024" y="2810950"/>
                <a:ext cx="16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68AD57-DEC5-9059-1920-A1EE0B2E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" y="2810950"/>
                <a:ext cx="1676293" cy="276999"/>
              </a:xfrm>
              <a:prstGeom prst="rect">
                <a:avLst/>
              </a:prstGeom>
              <a:blipFill>
                <a:blip r:embed="rId5"/>
                <a:stretch>
                  <a:fillRect l="-4727" t="-2174" r="-7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18070E-ABC1-86DA-04B7-29F29D4310C8}"/>
              </a:ext>
            </a:extLst>
          </p:cNvPr>
          <p:cNvSpPr txBox="1"/>
          <p:nvPr/>
        </p:nvSpPr>
        <p:spPr>
          <a:xfrm>
            <a:off x="383430" y="2420174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8F8F6-7B3A-751D-2525-5082F0A6D9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1660" y="1335763"/>
            <a:ext cx="4651158" cy="35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17178"/>
            <a:ext cx="6584295" cy="5756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77E853-504F-197D-C9EA-AB821CE6577F}"/>
                  </a:ext>
                </a:extLst>
              </p:cNvPr>
              <p:cNvSpPr txBox="1"/>
              <p:nvPr/>
            </p:nvSpPr>
            <p:spPr>
              <a:xfrm>
                <a:off x="759394" y="1780009"/>
                <a:ext cx="3254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77E853-504F-197D-C9EA-AB821CE6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4" y="1780009"/>
                <a:ext cx="3254031" cy="276999"/>
              </a:xfrm>
              <a:prstGeom prst="rect">
                <a:avLst/>
              </a:prstGeom>
              <a:blipFill>
                <a:blip r:embed="rId4"/>
                <a:stretch>
                  <a:fillRect l="-112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9CD0304-B19B-BE18-F0F9-63F2B41DC654}"/>
              </a:ext>
            </a:extLst>
          </p:cNvPr>
          <p:cNvSpPr txBox="1"/>
          <p:nvPr/>
        </p:nvSpPr>
        <p:spPr>
          <a:xfrm>
            <a:off x="685800" y="138923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order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F7DEC-F567-011D-B9F6-4188B828A5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228" y="1003638"/>
            <a:ext cx="5762625" cy="410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ADBF61-D3C6-1058-58C0-164FF9C1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4192" y="5334355"/>
            <a:ext cx="1438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9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04FED-AD47-AC4E-E994-E76F2F4D478F}"/>
                  </a:ext>
                </a:extLst>
              </p:cNvPr>
              <p:cNvSpPr txBox="1"/>
              <p:nvPr/>
            </p:nvSpPr>
            <p:spPr>
              <a:xfrm>
                <a:off x="759394" y="1780009"/>
                <a:ext cx="3254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04FED-AD47-AC4E-E994-E76F2F4D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4" y="1780009"/>
                <a:ext cx="3254031" cy="276999"/>
              </a:xfrm>
              <a:prstGeom prst="rect">
                <a:avLst/>
              </a:prstGeom>
              <a:blipFill>
                <a:blip r:embed="rId4"/>
                <a:stretch>
                  <a:fillRect l="-112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8010C7-7845-72CE-0E92-351BFB8195F3}"/>
              </a:ext>
            </a:extLst>
          </p:cNvPr>
          <p:cNvSpPr txBox="1"/>
          <p:nvPr/>
        </p:nvSpPr>
        <p:spPr>
          <a:xfrm>
            <a:off x="685800" y="138923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order function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2E54C8-5A7C-9838-79D6-0D47822282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1553" y="1851074"/>
            <a:ext cx="4612488" cy="35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9C015-62F4-4BE9-2A89-DE6D8F0A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4" y="1532914"/>
            <a:ext cx="4142394" cy="357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81124-71FB-7AE0-2AEF-E3B0890CCB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625031"/>
            <a:ext cx="5391150" cy="3295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C62E5-A6C4-158C-C47A-9503F1BD8115}"/>
              </a:ext>
            </a:extLst>
          </p:cNvPr>
          <p:cNvSpPr txBox="1"/>
          <p:nvPr/>
        </p:nvSpPr>
        <p:spPr>
          <a:xfrm>
            <a:off x="685800" y="2567837"/>
            <a:ext cx="314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coefficients of different order polynomials with the least squares using  the function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numpy.polyfit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CEDF3-5426-5A63-50A0-D1C1F47BF6BB}"/>
              </a:ext>
            </a:extLst>
          </p:cNvPr>
          <p:cNvSpPr txBox="1"/>
          <p:nvPr/>
        </p:nvSpPr>
        <p:spPr>
          <a:xfrm>
            <a:off x="685800" y="4332261"/>
            <a:ext cx="314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numpy.polyval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specific values of a polynomial for the given coefficients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1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18" y="910786"/>
            <a:ext cx="6906782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A1B88A-9812-81A7-3FFC-54DB1FA0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4" y="1532914"/>
            <a:ext cx="4142394" cy="357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3B672-9257-6B35-651E-57B2A4FC7C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5649" y="1385753"/>
            <a:ext cx="6662122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54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spring example: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given datapoints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from an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Hook’s law: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𝑘𝑥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measure the stiffness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 data are usually scattered due to measurement error, sensor inaccuracy, etc.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find an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can accurately describe the data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4247317"/>
              </a:xfrm>
              <a:prstGeom prst="rect">
                <a:avLst/>
              </a:prstGeom>
              <a:blipFill>
                <a:blip r:embed="rId3"/>
                <a:stretch>
                  <a:fillRect l="-1466" t="-717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5B91E44-E63B-1B4F-2C50-DCEFBEA2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66" y="1203706"/>
            <a:ext cx="6115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54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B5E9A2-876A-2515-9778-401EDE5DD861}"/>
                  </a:ext>
                </a:extLst>
              </p:cNvPr>
              <p:cNvSpPr txBox="1"/>
              <p:nvPr/>
            </p:nvSpPr>
            <p:spPr>
              <a:xfrm>
                <a:off x="4468526" y="1457036"/>
                <a:ext cx="3746867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B5E9A2-876A-2515-9778-401EDE5D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26" y="1457036"/>
                <a:ext cx="374686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E9C715-D4EB-DE3E-A2D2-AB8AFBF13906}"/>
              </a:ext>
            </a:extLst>
          </p:cNvPr>
          <p:cNvSpPr txBox="1"/>
          <p:nvPr/>
        </p:nvSpPr>
        <p:spPr>
          <a:xfrm>
            <a:off x="8011547" y="1441634"/>
            <a:ext cx="18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14D-1EE2-BD2D-9593-DCF28C4D6D0F}"/>
              </a:ext>
            </a:extLst>
          </p:cNvPr>
          <p:cNvSpPr txBox="1"/>
          <p:nvPr/>
        </p:nvSpPr>
        <p:spPr>
          <a:xfrm>
            <a:off x="6047459" y="2505670"/>
            <a:ext cx="163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estimation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C1B02-F3B7-4BD0-13C5-6028A3941EF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69997" y="1626300"/>
            <a:ext cx="741550" cy="24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48948-C306-7456-6A5D-9F95FFD0F23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69609" y="2109024"/>
            <a:ext cx="192942" cy="39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89F72-D16B-A9C7-C5F0-FF111606A112}"/>
                  </a:ext>
                </a:extLst>
              </p:cNvPr>
              <p:cNvSpPr txBox="1"/>
              <p:nvPr/>
            </p:nvSpPr>
            <p:spPr>
              <a:xfrm>
                <a:off x="4468526" y="4076865"/>
                <a:ext cx="3746867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89F72-D16B-A9C7-C5F0-FF111606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26" y="4076865"/>
                <a:ext cx="3746867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F1F74B5-E7F5-CC45-1ADB-68A96718D35D}"/>
              </a:ext>
            </a:extLst>
          </p:cNvPr>
          <p:cNvSpPr txBox="1"/>
          <p:nvPr/>
        </p:nvSpPr>
        <p:spPr>
          <a:xfrm>
            <a:off x="7640772" y="4177982"/>
            <a:ext cx="1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A30DBC-3778-E2E4-D32A-0B6DA65B5300}"/>
                  </a:ext>
                </a:extLst>
              </p:cNvPr>
              <p:cNvSpPr txBox="1"/>
              <p:nvPr/>
            </p:nvSpPr>
            <p:spPr>
              <a:xfrm>
                <a:off x="5354139" y="5059058"/>
                <a:ext cx="141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A30DBC-3778-E2E4-D32A-0B6DA65B5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39" y="5059058"/>
                <a:ext cx="1411941" cy="369332"/>
              </a:xfrm>
              <a:prstGeom prst="rect">
                <a:avLst/>
              </a:prstGeom>
              <a:blipFill>
                <a:blip r:embed="rId5"/>
                <a:stretch>
                  <a:fillRect t="-5000" r="-86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B15AA41-F8FE-00BB-B1F6-912F79CBBBA2}"/>
              </a:ext>
            </a:extLst>
          </p:cNvPr>
          <p:cNvSpPr txBox="1"/>
          <p:nvPr/>
        </p:nvSpPr>
        <p:spPr>
          <a:xfrm>
            <a:off x="7640772" y="5080338"/>
            <a:ext cx="163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26AB5-8E94-F7AA-5142-A2B42B10B2C1}"/>
                  </a:ext>
                </a:extLst>
              </p:cNvPr>
              <p:cNvSpPr txBox="1"/>
              <p:nvPr/>
            </p:nvSpPr>
            <p:spPr>
              <a:xfrm>
                <a:off x="10145648" y="4833568"/>
                <a:ext cx="134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26AB5-8E94-F7AA-5142-A2B42B10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648" y="4833568"/>
                <a:ext cx="13428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A3A6B0B2-3B7B-6473-6178-CDF7AF7E7CD4}"/>
              </a:ext>
            </a:extLst>
          </p:cNvPr>
          <p:cNvSpPr/>
          <p:nvPr/>
        </p:nvSpPr>
        <p:spPr>
          <a:xfrm>
            <a:off x="9538067" y="4824313"/>
            <a:ext cx="400259" cy="3416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30286E-98CE-D86F-A5F8-5F3BF4F4A6EF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functions are linearly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function can be multivariate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30286E-98CE-D86F-A5F8-5F3BF4F4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2031325"/>
              </a:xfrm>
              <a:prstGeom prst="rect">
                <a:avLst/>
              </a:prstGeom>
              <a:blipFill>
                <a:blip r:embed="rId7"/>
                <a:stretch>
                  <a:fillRect l="-1140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54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1B4F6-428D-D1AD-3DC6-85988054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6509"/>
            <a:ext cx="4686300" cy="133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7840CE-64AD-99DC-58F3-E1F0AD6363F8}"/>
                  </a:ext>
                </a:extLst>
              </p:cNvPr>
              <p:cNvSpPr txBox="1"/>
              <p:nvPr/>
            </p:nvSpPr>
            <p:spPr>
              <a:xfrm>
                <a:off x="685800" y="3167224"/>
                <a:ext cx="5867400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column vector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column vecto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7840CE-64AD-99DC-58F3-E1F0AD636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167224"/>
                <a:ext cx="5867400" cy="930768"/>
              </a:xfrm>
              <a:prstGeom prst="rect">
                <a:avLst/>
              </a:prstGeom>
              <a:blipFill>
                <a:blip r:embed="rId4"/>
                <a:stretch>
                  <a:fillRect l="-312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758D67-0A97-C15C-04B5-502DC947A1BD}"/>
                  </a:ext>
                </a:extLst>
              </p:cNvPr>
              <p:cNvSpPr txBox="1"/>
              <p:nvPr/>
            </p:nvSpPr>
            <p:spPr>
              <a:xfrm>
                <a:off x="685800" y="4616483"/>
                <a:ext cx="586740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It can be proved that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minimizing total squared error is obtained as,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758D67-0A97-C15C-04B5-502DC947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16483"/>
                <a:ext cx="5867400" cy="946991"/>
              </a:xfrm>
              <a:prstGeom prst="rect">
                <a:avLst/>
              </a:prstGeom>
              <a:blipFill>
                <a:blip r:embed="rId5"/>
                <a:stretch>
                  <a:fillRect l="-936" t="-3846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15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Inverse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A6DB5-8F37-7A0D-2233-344628D0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4457" y="1175147"/>
            <a:ext cx="2781300" cy="1085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38C0BE-8B1C-0FA1-0005-7915827972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4457" y="3065804"/>
            <a:ext cx="3276600" cy="1038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81FBE-8B57-F641-EB3F-2DB5EB3346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4457" y="4243289"/>
            <a:ext cx="5200650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7C0E1F-5064-FE0E-4FF9-988BE5627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700" y="4995060"/>
            <a:ext cx="1257300" cy="466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EFF6B8-D6AE-9C93-CC01-9C0226AAFE3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4457" y="2299592"/>
            <a:ext cx="3524250" cy="68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A30A0B-59BF-D0A6-9A67-D4B0B7BD40C7}"/>
              </a:ext>
            </a:extLst>
          </p:cNvPr>
          <p:cNvSpPr txBox="1"/>
          <p:nvPr/>
        </p:nvSpPr>
        <p:spPr>
          <a:xfrm>
            <a:off x="685800" y="315774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np.vstack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concatenates matrices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BE50F4-9733-3E0B-B6B9-2720E3020B5A}"/>
              </a:ext>
            </a:extLst>
          </p:cNvPr>
          <p:cNvSpPr txBox="1"/>
          <p:nvPr/>
        </p:nvSpPr>
        <p:spPr>
          <a:xfrm>
            <a:off x="685800" y="375657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np.newaxis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None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B2AC6-A7FB-0770-F998-47C52DA0C6AD}"/>
              </a:ext>
            </a:extLst>
          </p:cNvPr>
          <p:cNvSpPr txBox="1"/>
          <p:nvPr/>
        </p:nvSpPr>
        <p:spPr>
          <a:xfrm>
            <a:off x="6588286" y="4724411"/>
            <a:ext cx="85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0EDE9-E243-9535-8614-2FF91ED31295}"/>
              </a:ext>
            </a:extLst>
          </p:cNvPr>
          <p:cNvSpPr txBox="1"/>
          <p:nvPr/>
        </p:nvSpPr>
        <p:spPr>
          <a:xfrm>
            <a:off x="6157206" y="5565876"/>
            <a:ext cx="10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65C88B-9C29-DFDF-5906-0E9AE68785C8}"/>
              </a:ext>
            </a:extLst>
          </p:cNvPr>
          <p:cNvCxnSpPr>
            <a:stCxn id="22" idx="1"/>
          </p:cNvCxnSpPr>
          <p:nvPr/>
        </p:nvCxnSpPr>
        <p:spPr>
          <a:xfrm flipH="1">
            <a:off x="6096000" y="4909077"/>
            <a:ext cx="492286" cy="17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89D864-9DB9-EA0E-4FB3-AA1CF883116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591326" y="5468671"/>
            <a:ext cx="565880" cy="28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E22FAD-21D7-AB08-A1FF-D6AB05ADBE74}"/>
                  </a:ext>
                </a:extLst>
              </p:cNvPr>
              <p:cNvSpPr txBox="1"/>
              <p:nvPr/>
            </p:nvSpPr>
            <p:spPr>
              <a:xfrm>
                <a:off x="685800" y="2457826"/>
                <a:ext cx="374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=1+1.5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E22FAD-21D7-AB08-A1FF-D6AB05AD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57826"/>
                <a:ext cx="3746867" cy="369332"/>
              </a:xfrm>
              <a:prstGeom prst="rect">
                <a:avLst/>
              </a:prstGeom>
              <a:blipFill>
                <a:blip r:embed="rId9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3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FC89F-C289-2242-1EA1-2A2DE0CF70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22" y="1148320"/>
            <a:ext cx="3448050" cy="149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982C4-841C-1E43-4484-49EC182B6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399" y="2906938"/>
            <a:ext cx="4267200" cy="3249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7ECC94-E95C-74D1-D765-DD26ABD23692}"/>
              </a:ext>
            </a:extLst>
          </p:cNvPr>
          <p:cNvSpPr txBox="1"/>
          <p:nvPr/>
        </p:nvSpPr>
        <p:spPr>
          <a:xfrm>
            <a:off x="685800" y="541973"/>
            <a:ext cx="315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Inverse Method</a:t>
            </a:r>
          </a:p>
        </p:txBody>
      </p:sp>
    </p:spTree>
    <p:extLst>
      <p:ext uri="{BB962C8B-B14F-4D97-AF65-F5344CB8AC3E}">
        <p14:creationId xmlns:p14="http://schemas.microsoft.com/office/powerpoint/2010/main" val="146295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In-Built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1C379-2160-CC6D-18E9-62B4CB56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689" y="1307446"/>
            <a:ext cx="2219325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F3A28-1F2A-88BD-68B3-B8B168DDD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689" y="2138542"/>
            <a:ext cx="1333500" cy="447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51838-4217-74BA-31A7-FB3D2E5BD4BD}"/>
                  </a:ext>
                </a:extLst>
              </p:cNvPr>
              <p:cNvSpPr txBox="1"/>
              <p:nvPr/>
            </p:nvSpPr>
            <p:spPr>
              <a:xfrm>
                <a:off x="685800" y="1373770"/>
                <a:ext cx="374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pseudo-inverse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51838-4217-74BA-31A7-FB3D2E5B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73770"/>
                <a:ext cx="374686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478509E-5ED4-9BF0-100F-A496F5BEDED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689" y="3002616"/>
            <a:ext cx="3886200" cy="466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929AF6-6E47-8141-6CC2-E34652DEED9F}"/>
              </a:ext>
            </a:extLst>
          </p:cNvPr>
          <p:cNvSpPr txBox="1"/>
          <p:nvPr/>
        </p:nvSpPr>
        <p:spPr>
          <a:xfrm>
            <a:off x="685800" y="3051312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method in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F7CDE-8D94-5C7A-BF55-D5DF242C1479}"/>
              </a:ext>
            </a:extLst>
          </p:cNvPr>
          <p:cNvSpPr txBox="1"/>
          <p:nvPr/>
        </p:nvSpPr>
        <p:spPr>
          <a:xfrm>
            <a:off x="8264314" y="3574022"/>
            <a:ext cx="226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return is parameters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A7FC57-0C3A-3D97-F737-7C07F29D4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551" y="3575695"/>
            <a:ext cx="1247775" cy="485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83F2F1-43B4-B0C1-EEC7-FB073AF3E88A}"/>
              </a:ext>
            </a:extLst>
          </p:cNvPr>
          <p:cNvSpPr txBox="1"/>
          <p:nvPr/>
        </p:nvSpPr>
        <p:spPr>
          <a:xfrm>
            <a:off x="685799" y="3935522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returns are residuals, rank of matrix,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EC16C1-6424-85BD-12E2-31C08C554F56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8782889" y="3235979"/>
            <a:ext cx="585229" cy="33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C39D6-8A2E-046D-B997-9093C494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929AF6-6E47-8141-6CC2-E34652DEED9F}"/>
              </a:ext>
            </a:extLst>
          </p:cNvPr>
          <p:cNvSpPr txBox="1"/>
          <p:nvPr/>
        </p:nvSpPr>
        <p:spPr>
          <a:xfrm>
            <a:off x="685800" y="1527241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function in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scipy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3F2F1-43B4-B0C1-EEC7-FB073AF3E88A}"/>
              </a:ext>
            </a:extLst>
          </p:cNvPr>
          <p:cNvSpPr txBox="1"/>
          <p:nvPr/>
        </p:nvSpPr>
        <p:spPr>
          <a:xfrm>
            <a:off x="685799" y="3164557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turn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column vector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9A720-373A-18E8-375B-B553FE513B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7293" y="1558436"/>
            <a:ext cx="349567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421CD-9806-2DDC-4C6D-873D12120F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7293" y="2403612"/>
            <a:ext cx="5000625" cy="1295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4122E2-07DA-C626-0CA6-850D789EFB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7293" y="3838272"/>
            <a:ext cx="2028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Functions</a:t>
            </a:r>
          </a:p>
        </p:txBody>
      </p:sp>
      <p:sp>
        <p:nvSpPr>
          <p:cNvPr id="3" name="화살표: 오른쪽 17">
            <a:extLst>
              <a:ext uri="{FF2B5EF4-FFF2-40B4-BE49-F238E27FC236}">
                <a16:creationId xmlns:a16="http://schemas.microsoft.com/office/drawing/2014/main" id="{6F281A83-D354-DE5E-A41F-41BE23895C23}"/>
              </a:ext>
            </a:extLst>
          </p:cNvPr>
          <p:cNvSpPr/>
          <p:nvPr/>
        </p:nvSpPr>
        <p:spPr>
          <a:xfrm>
            <a:off x="6122375" y="1435612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029E93FA-3359-81FB-E08F-F61E6FAD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" y="1086131"/>
            <a:ext cx="1533525" cy="571500"/>
          </a:xfrm>
          <a:prstGeom prst="rect">
            <a:avLst/>
          </a:prstGeom>
        </p:spPr>
      </p:pic>
      <p:pic>
        <p:nvPicPr>
          <p:cNvPr id="10" name="그림 4">
            <a:extLst>
              <a:ext uri="{FF2B5EF4-FFF2-40B4-BE49-F238E27FC236}">
                <a16:creationId xmlns:a16="http://schemas.microsoft.com/office/drawing/2014/main" id="{E5086694-BB53-BAC7-504A-CAE842C5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83" y="1653694"/>
            <a:ext cx="1295400" cy="600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39EBBE-4421-4171-3983-89BAAB5E3D66}"/>
              </a:ext>
            </a:extLst>
          </p:cNvPr>
          <p:cNvSpPr txBox="1"/>
          <p:nvPr/>
        </p:nvSpPr>
        <p:spPr>
          <a:xfrm>
            <a:off x="2476826" y="1187215"/>
            <a:ext cx="283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6E202-0C3A-940B-D4C7-15B5C85C2E98}"/>
              </a:ext>
            </a:extLst>
          </p:cNvPr>
          <p:cNvSpPr txBox="1"/>
          <p:nvPr/>
        </p:nvSpPr>
        <p:spPr>
          <a:xfrm>
            <a:off x="2476826" y="1776776"/>
            <a:ext cx="283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equation</a:t>
            </a:r>
          </a:p>
        </p:txBody>
      </p:sp>
      <p:pic>
        <p:nvPicPr>
          <p:cNvPr id="14" name="그림 6">
            <a:extLst>
              <a:ext uri="{FF2B5EF4-FFF2-40B4-BE49-F238E27FC236}">
                <a16:creationId xmlns:a16="http://schemas.microsoft.com/office/drawing/2014/main" id="{51FD955C-B869-BF75-BF8F-0389DAEEC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2199108"/>
            <a:ext cx="1895475" cy="942975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65A4A5EC-AE2B-E5CE-4C33-4805B3074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702" y="1119469"/>
            <a:ext cx="2266950" cy="504825"/>
          </a:xfrm>
          <a:prstGeom prst="rect">
            <a:avLst/>
          </a:prstGeom>
        </p:spPr>
      </p:pic>
      <p:pic>
        <p:nvPicPr>
          <p:cNvPr id="17" name="그림 21">
            <a:extLst>
              <a:ext uri="{FF2B5EF4-FFF2-40B4-BE49-F238E27FC236}">
                <a16:creationId xmlns:a16="http://schemas.microsoft.com/office/drawing/2014/main" id="{5D0868B7-6259-6B09-D316-B27163EE9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702" y="1736234"/>
            <a:ext cx="2943225" cy="514350"/>
          </a:xfrm>
          <a:prstGeom prst="rect">
            <a:avLst/>
          </a:prstGeom>
        </p:spPr>
      </p:pic>
      <p:pic>
        <p:nvPicPr>
          <p:cNvPr id="19" name="그림 22">
            <a:extLst>
              <a:ext uri="{FF2B5EF4-FFF2-40B4-BE49-F238E27FC236}">
                <a16:creationId xmlns:a16="http://schemas.microsoft.com/office/drawing/2014/main" id="{B5D5E259-209B-FAA6-3CA2-99C839534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702" y="2103328"/>
            <a:ext cx="1847850" cy="895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BEBFB8-F67E-E8CA-6595-B7682B02C529}"/>
              </a:ext>
            </a:extLst>
          </p:cNvPr>
          <p:cNvSpPr txBox="1"/>
          <p:nvPr/>
        </p:nvSpPr>
        <p:spPr>
          <a:xfrm>
            <a:off x="2476826" y="2366337"/>
            <a:ext cx="33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Saturation-growth-rate equation</a:t>
            </a:r>
          </a:p>
        </p:txBody>
      </p:sp>
      <p:pic>
        <p:nvPicPr>
          <p:cNvPr id="22" name="그림 26">
            <a:extLst>
              <a:ext uri="{FF2B5EF4-FFF2-40B4-BE49-F238E27FC236}">
                <a16:creationId xmlns:a16="http://schemas.microsoft.com/office/drawing/2014/main" id="{D183EF1D-2A44-9953-C57F-79E9F2FA18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83" y="3574256"/>
            <a:ext cx="4531423" cy="2130310"/>
          </a:xfrm>
          <a:prstGeom prst="rect">
            <a:avLst/>
          </a:prstGeom>
        </p:spPr>
      </p:pic>
      <p:pic>
        <p:nvPicPr>
          <p:cNvPr id="23" name="그림 27">
            <a:extLst>
              <a:ext uri="{FF2B5EF4-FFF2-40B4-BE49-F238E27FC236}">
                <a16:creationId xmlns:a16="http://schemas.microsoft.com/office/drawing/2014/main" id="{0960ED36-D93F-7579-CD4E-59B2EC834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C7EBFC"/>
              </a:clrFrom>
              <a:clrTo>
                <a:srgbClr val="C7EB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2767" y="3574255"/>
            <a:ext cx="2232986" cy="2125373"/>
          </a:xfrm>
          <a:prstGeom prst="rect">
            <a:avLst/>
          </a:prstGeom>
        </p:spPr>
      </p:pic>
      <p:pic>
        <p:nvPicPr>
          <p:cNvPr id="24" name="그림 28">
            <a:extLst>
              <a:ext uri="{FF2B5EF4-FFF2-40B4-BE49-F238E27FC236}">
                <a16:creationId xmlns:a16="http://schemas.microsoft.com/office/drawing/2014/main" id="{FBBDD4CF-5758-CD6D-1342-26B984D65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C7EBFC"/>
              </a:clrFrom>
              <a:clrTo>
                <a:srgbClr val="C7EB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0314" y="3574255"/>
            <a:ext cx="2684715" cy="2130311"/>
          </a:xfrm>
          <a:prstGeom prst="rect">
            <a:avLst/>
          </a:prstGeom>
        </p:spPr>
      </p:pic>
      <p:pic>
        <p:nvPicPr>
          <p:cNvPr id="25" name="그림 29">
            <a:extLst>
              <a:ext uri="{FF2B5EF4-FFF2-40B4-BE49-F238E27FC236}">
                <a16:creationId xmlns:a16="http://schemas.microsoft.com/office/drawing/2014/main" id="{E7871C20-F559-7B25-E7E5-962042DAEE0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318" y="5708665"/>
            <a:ext cx="2513494" cy="285772"/>
          </a:xfrm>
          <a:prstGeom prst="rect">
            <a:avLst/>
          </a:prstGeom>
        </p:spPr>
      </p:pic>
      <p:pic>
        <p:nvPicPr>
          <p:cNvPr id="26" name="그림 30">
            <a:extLst>
              <a:ext uri="{FF2B5EF4-FFF2-40B4-BE49-F238E27FC236}">
                <a16:creationId xmlns:a16="http://schemas.microsoft.com/office/drawing/2014/main" id="{AEBDDE34-7B68-45C4-9B09-1B5254C686A1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57" y="6002314"/>
            <a:ext cx="933168" cy="2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500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1648</cp:revision>
  <dcterms:created xsi:type="dcterms:W3CDTF">2021-08-21T18:03:36Z</dcterms:created>
  <dcterms:modified xsi:type="dcterms:W3CDTF">2022-11-01T06:33:03Z</dcterms:modified>
</cp:coreProperties>
</file>