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511" r:id="rId3"/>
    <p:sldId id="512" r:id="rId4"/>
    <p:sldId id="513" r:id="rId5"/>
    <p:sldId id="507" r:id="rId6"/>
    <p:sldId id="514" r:id="rId7"/>
    <p:sldId id="516" r:id="rId8"/>
    <p:sldId id="518" r:id="rId9"/>
    <p:sldId id="515" r:id="rId10"/>
    <p:sldId id="520" r:id="rId11"/>
    <p:sldId id="5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8151"/>
    <a:srgbClr val="FAFAFA"/>
    <a:srgbClr val="C7EB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3788" autoAdjust="0"/>
  </p:normalViewPr>
  <p:slideViewPr>
    <p:cSldViewPr snapToGrid="0">
      <p:cViewPr varScale="1">
        <p:scale>
          <a:sx n="60" d="100"/>
          <a:sy n="60" d="100"/>
        </p:scale>
        <p:origin x="192" y="1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945AC-70EB-403B-9610-C4726E471E92}" type="datetimeFigureOut">
              <a:rPr lang="en-US" smtClean="0"/>
              <a:t>12/6/22</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AC35B-8408-491B-A108-F394427E8AC8}" type="slidenum">
              <a:rPr lang="en-US" smtClean="0"/>
              <a:t>‹#›</a:t>
            </a:fld>
            <a:endParaRPr lang="en-US"/>
          </a:p>
        </p:txBody>
      </p:sp>
    </p:spTree>
    <p:extLst>
      <p:ext uri="{BB962C8B-B14F-4D97-AF65-F5344CB8AC3E}">
        <p14:creationId xmlns:p14="http://schemas.microsoft.com/office/powerpoint/2010/main" val="415672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E05235-C90D-43D1-A99E-09C1FA2B928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F8FB438F-12A3-45FC-A2D2-D09D3CBDF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ABBB3ECC-E171-4BDA-9F8D-5745C2985F70}"/>
              </a:ext>
            </a:extLst>
          </p:cNvPr>
          <p:cNvSpPr>
            <a:spLocks noGrp="1"/>
          </p:cNvSpPr>
          <p:nvPr>
            <p:ph type="dt" sz="half" idx="10"/>
          </p:nvPr>
        </p:nvSpPr>
        <p:spPr/>
        <p:txBody>
          <a:bodyPr/>
          <a:lstStyle/>
          <a:p>
            <a:fld id="{6BAAB186-9E99-4F38-BB4F-99E52B20A6CC}" type="datetime1">
              <a:rPr lang="en-US" smtClean="0"/>
              <a:t>12/6/22</a:t>
            </a:fld>
            <a:endParaRPr lang="en-US"/>
          </a:p>
        </p:txBody>
      </p:sp>
      <p:sp>
        <p:nvSpPr>
          <p:cNvPr id="5" name="바닥글 개체 틀 4">
            <a:extLst>
              <a:ext uri="{FF2B5EF4-FFF2-40B4-BE49-F238E27FC236}">
                <a16:creationId xmlns:a16="http://schemas.microsoft.com/office/drawing/2014/main" id="{12828820-2255-4B09-8268-94B4E5D93EC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9B7EDF1-5C59-43EC-BAAD-8538DDB44870}"/>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65952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5CFB0C-3B7C-460F-9B19-1B4A870F203C}"/>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AEB22493-849C-4465-9916-D4DD3533409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B87396B-EE16-49F0-A0F2-19931D5454CF}"/>
              </a:ext>
            </a:extLst>
          </p:cNvPr>
          <p:cNvSpPr>
            <a:spLocks noGrp="1"/>
          </p:cNvSpPr>
          <p:nvPr>
            <p:ph type="dt" sz="half" idx="10"/>
          </p:nvPr>
        </p:nvSpPr>
        <p:spPr/>
        <p:txBody>
          <a:bodyPr/>
          <a:lstStyle/>
          <a:p>
            <a:fld id="{B0FA7BCA-710D-4544-97A1-B0A8F8D85794}" type="datetime1">
              <a:rPr lang="en-US" smtClean="0"/>
              <a:t>12/6/22</a:t>
            </a:fld>
            <a:endParaRPr lang="en-US"/>
          </a:p>
        </p:txBody>
      </p:sp>
      <p:sp>
        <p:nvSpPr>
          <p:cNvPr id="5" name="바닥글 개체 틀 4">
            <a:extLst>
              <a:ext uri="{FF2B5EF4-FFF2-40B4-BE49-F238E27FC236}">
                <a16:creationId xmlns:a16="http://schemas.microsoft.com/office/drawing/2014/main" id="{5A5F7850-30EA-4652-B073-29091A87BFD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2011B95-2897-4380-A97B-8CD461CEB48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02574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9AB76D-C2E4-419D-B74C-249CC24BB21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05EC11C0-F868-44E0-AF30-F21CE977D1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BDF8A859-218F-42C6-B0CC-88085028E79E}"/>
              </a:ext>
            </a:extLst>
          </p:cNvPr>
          <p:cNvSpPr>
            <a:spLocks noGrp="1"/>
          </p:cNvSpPr>
          <p:nvPr>
            <p:ph type="dt" sz="half" idx="10"/>
          </p:nvPr>
        </p:nvSpPr>
        <p:spPr/>
        <p:txBody>
          <a:bodyPr/>
          <a:lstStyle/>
          <a:p>
            <a:fld id="{F3FE12C4-866D-4D1E-BFDD-37C1ADBA272B}" type="datetime1">
              <a:rPr lang="en-US" smtClean="0"/>
              <a:t>12/6/22</a:t>
            </a:fld>
            <a:endParaRPr lang="en-US"/>
          </a:p>
        </p:txBody>
      </p:sp>
      <p:sp>
        <p:nvSpPr>
          <p:cNvPr id="5" name="바닥글 개체 틀 4">
            <a:extLst>
              <a:ext uri="{FF2B5EF4-FFF2-40B4-BE49-F238E27FC236}">
                <a16:creationId xmlns:a16="http://schemas.microsoft.com/office/drawing/2014/main" id="{76338E48-85E3-4D6D-922C-BE384C3A16B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EDF5124-B222-44D8-8770-419FEE09F9E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92432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E65AE8-C0BF-4A0A-9983-E611C1C5DB88}"/>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E05FC18-737B-4B30-B243-27139C1EC92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079B9C5B-6357-4BBC-A3C1-332403F2FBC5}"/>
              </a:ext>
            </a:extLst>
          </p:cNvPr>
          <p:cNvSpPr>
            <a:spLocks noGrp="1"/>
          </p:cNvSpPr>
          <p:nvPr>
            <p:ph type="dt" sz="half" idx="10"/>
          </p:nvPr>
        </p:nvSpPr>
        <p:spPr/>
        <p:txBody>
          <a:bodyPr/>
          <a:lstStyle/>
          <a:p>
            <a:fld id="{9623E461-9596-41A8-9C84-FDB592432A9F}" type="datetime1">
              <a:rPr lang="en-US" smtClean="0"/>
              <a:t>12/6/22</a:t>
            </a:fld>
            <a:endParaRPr lang="en-US"/>
          </a:p>
        </p:txBody>
      </p:sp>
      <p:sp>
        <p:nvSpPr>
          <p:cNvPr id="5" name="바닥글 개체 틀 4">
            <a:extLst>
              <a:ext uri="{FF2B5EF4-FFF2-40B4-BE49-F238E27FC236}">
                <a16:creationId xmlns:a16="http://schemas.microsoft.com/office/drawing/2014/main" id="{A6D9A77B-AEE6-4E5F-9F5D-355D7F97283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DBC4974-7B27-452D-936A-1C2ECC8D78CA}"/>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0557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BFC82B-8FB0-4C98-AC02-C8A3D675E79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7ED66EFF-5C50-40EB-B85F-9F622C8EC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A61B797-F7CF-4769-AAE9-4FC009F90BE5}"/>
              </a:ext>
            </a:extLst>
          </p:cNvPr>
          <p:cNvSpPr>
            <a:spLocks noGrp="1"/>
          </p:cNvSpPr>
          <p:nvPr>
            <p:ph type="dt" sz="half" idx="10"/>
          </p:nvPr>
        </p:nvSpPr>
        <p:spPr/>
        <p:txBody>
          <a:bodyPr/>
          <a:lstStyle/>
          <a:p>
            <a:fld id="{5998576D-E5C4-4209-82BF-E60523340835}" type="datetime1">
              <a:rPr lang="en-US" smtClean="0"/>
              <a:t>12/6/22</a:t>
            </a:fld>
            <a:endParaRPr lang="en-US"/>
          </a:p>
        </p:txBody>
      </p:sp>
      <p:sp>
        <p:nvSpPr>
          <p:cNvPr id="5" name="바닥글 개체 틀 4">
            <a:extLst>
              <a:ext uri="{FF2B5EF4-FFF2-40B4-BE49-F238E27FC236}">
                <a16:creationId xmlns:a16="http://schemas.microsoft.com/office/drawing/2014/main" id="{62D46F9B-D8C6-4D3B-9351-E9C66517DE4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CE2E016-7D7A-4C38-AB0F-6577DED79C7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04708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E45729-2D9D-4A6A-A43E-24164994792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979376E-4BB6-4AFC-BD54-8FCD75BFC72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B27A1BD4-4CA5-433C-9CF4-0D6B2F205B5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4ECB013-7671-4959-998D-98C89BD0C095}"/>
              </a:ext>
            </a:extLst>
          </p:cNvPr>
          <p:cNvSpPr>
            <a:spLocks noGrp="1"/>
          </p:cNvSpPr>
          <p:nvPr>
            <p:ph type="dt" sz="half" idx="10"/>
          </p:nvPr>
        </p:nvSpPr>
        <p:spPr/>
        <p:txBody>
          <a:bodyPr/>
          <a:lstStyle/>
          <a:p>
            <a:fld id="{844969E6-C4FA-4089-8241-15DC0309B506}" type="datetime1">
              <a:rPr lang="en-US" smtClean="0"/>
              <a:t>12/6/22</a:t>
            </a:fld>
            <a:endParaRPr lang="en-US"/>
          </a:p>
        </p:txBody>
      </p:sp>
      <p:sp>
        <p:nvSpPr>
          <p:cNvPr id="6" name="바닥글 개체 틀 5">
            <a:extLst>
              <a:ext uri="{FF2B5EF4-FFF2-40B4-BE49-F238E27FC236}">
                <a16:creationId xmlns:a16="http://schemas.microsoft.com/office/drawing/2014/main" id="{7AA4B89C-5664-4EDA-AACA-467B1707C80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D94D2654-0AB7-43A7-9003-707A853B34F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274160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C399D8-6DB4-4AE8-A7FD-279FDB0F2E17}"/>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028289E-E467-4DEB-963D-C395E1C1A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1D1431F-B5D7-4F13-B59F-527524E66C4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908F0251-2E16-4AF9-A82F-724E9AF23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85CBA81-B4EE-446E-9A80-F237BE1BD30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93A3743D-DA38-44DE-8CD0-2AE0046658ED}"/>
              </a:ext>
            </a:extLst>
          </p:cNvPr>
          <p:cNvSpPr>
            <a:spLocks noGrp="1"/>
          </p:cNvSpPr>
          <p:nvPr>
            <p:ph type="dt" sz="half" idx="10"/>
          </p:nvPr>
        </p:nvSpPr>
        <p:spPr/>
        <p:txBody>
          <a:bodyPr/>
          <a:lstStyle/>
          <a:p>
            <a:fld id="{8D3DA843-449B-4064-96F1-0462FF7E142A}" type="datetime1">
              <a:rPr lang="en-US" smtClean="0"/>
              <a:t>12/6/22</a:t>
            </a:fld>
            <a:endParaRPr lang="en-US"/>
          </a:p>
        </p:txBody>
      </p:sp>
      <p:sp>
        <p:nvSpPr>
          <p:cNvPr id="8" name="바닥글 개체 틀 7">
            <a:extLst>
              <a:ext uri="{FF2B5EF4-FFF2-40B4-BE49-F238E27FC236}">
                <a16:creationId xmlns:a16="http://schemas.microsoft.com/office/drawing/2014/main" id="{F67C055D-CA78-4272-9493-EB2792F87DD7}"/>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E890E074-24FB-4C90-9592-240897BAB333}"/>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96960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DD02A3-1F3D-4364-83D6-46BB79A2D373}"/>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1E430BD0-3980-4781-8F63-64694879D565}"/>
              </a:ext>
            </a:extLst>
          </p:cNvPr>
          <p:cNvSpPr>
            <a:spLocks noGrp="1"/>
          </p:cNvSpPr>
          <p:nvPr>
            <p:ph type="dt" sz="half" idx="10"/>
          </p:nvPr>
        </p:nvSpPr>
        <p:spPr/>
        <p:txBody>
          <a:bodyPr/>
          <a:lstStyle/>
          <a:p>
            <a:fld id="{70BE43CC-F5E0-430E-ACFC-0898CE012FE2}" type="datetime1">
              <a:rPr lang="en-US" smtClean="0"/>
              <a:t>12/6/22</a:t>
            </a:fld>
            <a:endParaRPr lang="en-US"/>
          </a:p>
        </p:txBody>
      </p:sp>
      <p:sp>
        <p:nvSpPr>
          <p:cNvPr id="4" name="바닥글 개체 틀 3">
            <a:extLst>
              <a:ext uri="{FF2B5EF4-FFF2-40B4-BE49-F238E27FC236}">
                <a16:creationId xmlns:a16="http://schemas.microsoft.com/office/drawing/2014/main" id="{7BA29E72-52DE-432D-B152-B70C2BF7C3F4}"/>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CDBD68EE-2461-48B4-AD2B-A208611029D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146733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92D689-03BD-4FCA-8EAD-81CB9C1D0565}"/>
              </a:ext>
            </a:extLst>
          </p:cNvPr>
          <p:cNvSpPr>
            <a:spLocks noGrp="1"/>
          </p:cNvSpPr>
          <p:nvPr>
            <p:ph type="dt" sz="half" idx="10"/>
          </p:nvPr>
        </p:nvSpPr>
        <p:spPr/>
        <p:txBody>
          <a:bodyPr/>
          <a:lstStyle/>
          <a:p>
            <a:fld id="{FD990634-3648-4E88-9B2C-3D3D590AB872}" type="datetime1">
              <a:rPr lang="en-US" smtClean="0"/>
              <a:t>12/6/22</a:t>
            </a:fld>
            <a:endParaRPr lang="en-US"/>
          </a:p>
        </p:txBody>
      </p:sp>
      <p:sp>
        <p:nvSpPr>
          <p:cNvPr id="3" name="바닥글 개체 틀 2">
            <a:extLst>
              <a:ext uri="{FF2B5EF4-FFF2-40B4-BE49-F238E27FC236}">
                <a16:creationId xmlns:a16="http://schemas.microsoft.com/office/drawing/2014/main" id="{6EF15286-B76A-44AB-85E1-6E81E56A65D1}"/>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B045A0B8-2089-449A-ADDD-295250D20E5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544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006293-0A5C-4991-A5F9-04D3A5C1E27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2ACF6FFB-B1B1-4CBF-AD86-C4C99A635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44ABFFCC-5480-41AC-9B8A-ADAB2215E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1607398-6585-438B-862A-4701B2187A0A}"/>
              </a:ext>
            </a:extLst>
          </p:cNvPr>
          <p:cNvSpPr>
            <a:spLocks noGrp="1"/>
          </p:cNvSpPr>
          <p:nvPr>
            <p:ph type="dt" sz="half" idx="10"/>
          </p:nvPr>
        </p:nvSpPr>
        <p:spPr/>
        <p:txBody>
          <a:bodyPr/>
          <a:lstStyle/>
          <a:p>
            <a:fld id="{A886E98E-C578-44AD-8AD2-CAB080A26467}" type="datetime1">
              <a:rPr lang="en-US" smtClean="0"/>
              <a:t>12/6/22</a:t>
            </a:fld>
            <a:endParaRPr lang="en-US"/>
          </a:p>
        </p:txBody>
      </p:sp>
      <p:sp>
        <p:nvSpPr>
          <p:cNvPr id="6" name="바닥글 개체 틀 5">
            <a:extLst>
              <a:ext uri="{FF2B5EF4-FFF2-40B4-BE49-F238E27FC236}">
                <a16:creationId xmlns:a16="http://schemas.microsoft.com/office/drawing/2014/main" id="{A7440450-F335-4A95-BE97-6CD55D61C790}"/>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01710728-AF67-41D3-940F-FF4A6997AC2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5508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120731-5E51-41FB-94ED-4EBBD7C2160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C9AD893-485B-4088-96E1-EE2275C97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E2E8EC45-92F5-4C77-8121-BAF7F39F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9A954E1-CEAA-4B22-B69E-F5B2F938AA33}"/>
              </a:ext>
            </a:extLst>
          </p:cNvPr>
          <p:cNvSpPr>
            <a:spLocks noGrp="1"/>
          </p:cNvSpPr>
          <p:nvPr>
            <p:ph type="dt" sz="half" idx="10"/>
          </p:nvPr>
        </p:nvSpPr>
        <p:spPr/>
        <p:txBody>
          <a:bodyPr/>
          <a:lstStyle/>
          <a:p>
            <a:fld id="{2E6EECD3-992A-47AE-8D22-3F1161A55C13}" type="datetime1">
              <a:rPr lang="en-US" smtClean="0"/>
              <a:t>12/6/22</a:t>
            </a:fld>
            <a:endParaRPr lang="en-US"/>
          </a:p>
        </p:txBody>
      </p:sp>
      <p:sp>
        <p:nvSpPr>
          <p:cNvPr id="6" name="바닥글 개체 틀 5">
            <a:extLst>
              <a:ext uri="{FF2B5EF4-FFF2-40B4-BE49-F238E27FC236}">
                <a16:creationId xmlns:a16="http://schemas.microsoft.com/office/drawing/2014/main" id="{9C73B901-8682-4718-ABBF-1673690ADFF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1AADF868-504E-4E23-94AC-FE3B6922D26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3410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7BFFC0D-2184-4AFD-BAC6-259E92DC4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59596436-4D5A-4F10-A2B4-155D79DFF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DFA55FA-66C8-4CC1-8D0A-F4A21C714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3E1B1-F47A-4B7C-B1D9-A3E655E9BEDE}" type="datetime1">
              <a:rPr lang="en-US" smtClean="0"/>
              <a:t>12/6/22</a:t>
            </a:fld>
            <a:endParaRPr lang="en-US"/>
          </a:p>
        </p:txBody>
      </p:sp>
      <p:sp>
        <p:nvSpPr>
          <p:cNvPr id="5" name="바닥글 개체 틀 4">
            <a:extLst>
              <a:ext uri="{FF2B5EF4-FFF2-40B4-BE49-F238E27FC236}">
                <a16:creationId xmlns:a16="http://schemas.microsoft.com/office/drawing/2014/main" id="{FD1FD5C8-CAC4-4B69-AC15-23FDDF658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12565EC-C0B1-4825-982B-EFB4C85E7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8389C-6274-4595-9193-E59B961447B6}" type="slidenum">
              <a:rPr lang="en-US" smtClean="0"/>
              <a:t>‹#›</a:t>
            </a:fld>
            <a:endParaRPr lang="en-US"/>
          </a:p>
        </p:txBody>
      </p:sp>
    </p:spTree>
    <p:extLst>
      <p:ext uri="{BB962C8B-B14F-4D97-AF65-F5344CB8AC3E}">
        <p14:creationId xmlns:p14="http://schemas.microsoft.com/office/powerpoint/2010/main" val="230615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691B066F-89ED-437F-9873-8E821D1D4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56" y="817244"/>
            <a:ext cx="3459487" cy="822962"/>
          </a:xfrm>
          <a:prstGeom prst="rect">
            <a:avLst/>
          </a:prstGeom>
        </p:spPr>
      </p:pic>
      <p:sp>
        <p:nvSpPr>
          <p:cNvPr id="8" name="TextBox 7">
            <a:extLst>
              <a:ext uri="{FF2B5EF4-FFF2-40B4-BE49-F238E27FC236}">
                <a16:creationId xmlns:a16="http://schemas.microsoft.com/office/drawing/2014/main" id="{EFE95F83-0903-42AC-8AA2-79322AC1772D}"/>
              </a:ext>
            </a:extLst>
          </p:cNvPr>
          <p:cNvSpPr txBox="1"/>
          <p:nvPr/>
        </p:nvSpPr>
        <p:spPr>
          <a:xfrm>
            <a:off x="3444031" y="2057400"/>
            <a:ext cx="530395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Computer Programming for Engineers</a:t>
            </a:r>
          </a:p>
        </p:txBody>
      </p:sp>
      <p:sp>
        <p:nvSpPr>
          <p:cNvPr id="10" name="슬라이드 번호 개체 틀 9">
            <a:extLst>
              <a:ext uri="{FF2B5EF4-FFF2-40B4-BE49-F238E27FC236}">
                <a16:creationId xmlns:a16="http://schemas.microsoft.com/office/drawing/2014/main" id="{9818EBFF-30E8-4432-B288-39F139FF236C}"/>
              </a:ext>
            </a:extLst>
          </p:cNvPr>
          <p:cNvSpPr>
            <a:spLocks noGrp="1"/>
          </p:cNvSpPr>
          <p:nvPr>
            <p:ph type="sldNum" sz="quarter" idx="12"/>
          </p:nvPr>
        </p:nvSpPr>
        <p:spPr/>
        <p:txBody>
          <a:bodyPr/>
          <a:lstStyle/>
          <a:p>
            <a:fld id="{9318389C-6274-4595-9193-E59B961447B6}" type="slidenum">
              <a:rPr lang="en-US" smtClean="0"/>
              <a:t>1</a:t>
            </a:fld>
            <a:endParaRPr lang="en-US"/>
          </a:p>
        </p:txBody>
      </p:sp>
      <p:sp>
        <p:nvSpPr>
          <p:cNvPr id="2" name="TextBox 1">
            <a:extLst>
              <a:ext uri="{FF2B5EF4-FFF2-40B4-BE49-F238E27FC236}">
                <a16:creationId xmlns:a16="http://schemas.microsoft.com/office/drawing/2014/main" id="{6A3E822A-4E32-7D1C-A71C-06DBB5F35A6E}"/>
              </a:ext>
            </a:extLst>
          </p:cNvPr>
          <p:cNvSpPr txBox="1"/>
          <p:nvPr/>
        </p:nvSpPr>
        <p:spPr>
          <a:xfrm>
            <a:off x="3373939" y="3160435"/>
            <a:ext cx="5444119" cy="2554545"/>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Week 14 Lecture 1</a:t>
            </a:r>
          </a:p>
          <a:p>
            <a:pPr algn="ctr"/>
            <a:r>
              <a:rPr lang="en-US" sz="2000" dirty="0">
                <a:latin typeface="Times New Roman" panose="02020603050405020304" pitchFamily="18" charset="0"/>
                <a:cs typeface="Times New Roman" panose="02020603050405020304" pitchFamily="18" charset="0"/>
              </a:rPr>
              <a:t>Nov. 29, 2022</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Lecturer: Dr. Mohammad Mahdi Javidan</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College of Engineering, Sungkyunkwan University</a:t>
            </a:r>
          </a:p>
          <a:p>
            <a:pPr algn="ctr"/>
            <a:r>
              <a:rPr lang="en-US" sz="2000" dirty="0">
                <a:latin typeface="Times New Roman" panose="02020603050405020304" pitchFamily="18" charset="0"/>
                <a:cs typeface="Times New Roman" panose="02020603050405020304" pitchFamily="18" charset="0"/>
              </a:rPr>
              <a:t>Fall Semester 2022</a:t>
            </a:r>
          </a:p>
        </p:txBody>
      </p:sp>
    </p:spTree>
    <p:extLst>
      <p:ext uri="{BB962C8B-B14F-4D97-AF65-F5344CB8AC3E}">
        <p14:creationId xmlns:p14="http://schemas.microsoft.com/office/powerpoint/2010/main" val="111865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10</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67372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11</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70662"/>
            <a:ext cx="10421471"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Program a function </a:t>
            </a:r>
            <a:r>
              <a:rPr lang="en-US" dirty="0">
                <a:solidFill>
                  <a:srgbClr val="202124"/>
                </a:solidFill>
                <a:latin typeface="Consolas" panose="020B0609020204030204" pitchFamily="49" charset="0"/>
                <a:cs typeface="Times New Roman" panose="02020603050405020304" pitchFamily="18" charset="0"/>
              </a:rPr>
              <a:t>draw(n) </a:t>
            </a:r>
            <a:r>
              <a:rPr lang="en-US" dirty="0">
                <a:solidFill>
                  <a:srgbClr val="202124"/>
                </a:solidFill>
                <a:latin typeface="Times New Roman" panose="02020603050405020304" pitchFamily="18" charset="0"/>
                <a:cs typeface="Times New Roman" panose="02020603050405020304" pitchFamily="18" charset="0"/>
              </a:rPr>
              <a:t>which divides the </a:t>
            </a:r>
            <a:r>
              <a:rPr lang="en-US" i="1" dirty="0">
                <a:solidFill>
                  <a:srgbClr val="202124"/>
                </a:solidFill>
                <a:latin typeface="Times New Roman" panose="02020603050405020304" pitchFamily="18" charset="0"/>
                <a:cs typeface="Times New Roman" panose="02020603050405020304" pitchFamily="18" charset="0"/>
              </a:rPr>
              <a:t>x</a:t>
            </a:r>
            <a:r>
              <a:rPr lang="en-US" dirty="0">
                <a:solidFill>
                  <a:srgbClr val="202124"/>
                </a:solidFill>
                <a:latin typeface="Times New Roman" panose="02020603050405020304" pitchFamily="18" charset="0"/>
                <a:cs typeface="Times New Roman" panose="02020603050405020304" pitchFamily="18" charset="0"/>
              </a:rPr>
              <a:t>- and </a:t>
            </a:r>
            <a:r>
              <a:rPr lang="en-US" i="1" dirty="0">
                <a:solidFill>
                  <a:srgbClr val="202124"/>
                </a:solidFill>
                <a:latin typeface="Times New Roman" panose="02020603050405020304" pitchFamily="18" charset="0"/>
                <a:cs typeface="Times New Roman" panose="02020603050405020304" pitchFamily="18" charset="0"/>
              </a:rPr>
              <a:t>y</a:t>
            </a:r>
            <a:r>
              <a:rPr lang="en-US" dirty="0">
                <a:solidFill>
                  <a:srgbClr val="202124"/>
                </a:solidFill>
                <a:latin typeface="Times New Roman" panose="02020603050405020304" pitchFamily="18" charset="0"/>
                <a:cs typeface="Times New Roman" panose="02020603050405020304" pitchFamily="18" charset="0"/>
              </a:rPr>
              <a:t>-axis from 0  to 1 into </a:t>
            </a:r>
            <a:r>
              <a:rPr lang="en-US" dirty="0">
                <a:solidFill>
                  <a:srgbClr val="202124"/>
                </a:solidFill>
                <a:latin typeface="Consolas" panose="020B0609020204030204" pitchFamily="49" charset="0"/>
                <a:cs typeface="Times New Roman" panose="02020603050405020304" pitchFamily="18" charset="0"/>
              </a:rPr>
              <a:t>n</a:t>
            </a:r>
            <a:r>
              <a:rPr lang="en-US" dirty="0">
                <a:solidFill>
                  <a:srgbClr val="202124"/>
                </a:solidFill>
                <a:latin typeface="Times New Roman" panose="02020603050405020304" pitchFamily="18" charset="0"/>
                <a:cs typeface="Times New Roman" panose="02020603050405020304" pitchFamily="18" charset="0"/>
              </a:rPr>
              <a:t> points and draw </a:t>
            </a:r>
            <a:r>
              <a:rPr lang="en-US" dirty="0">
                <a:solidFill>
                  <a:srgbClr val="202124"/>
                </a:solidFill>
                <a:latin typeface="Consolas" panose="020B0609020204030204" pitchFamily="49" charset="0"/>
                <a:cs typeface="Times New Roman" panose="02020603050405020304" pitchFamily="18" charset="0"/>
              </a:rPr>
              <a:t>n</a:t>
            </a:r>
            <a:r>
              <a:rPr lang="en-US" dirty="0">
                <a:solidFill>
                  <a:srgbClr val="202124"/>
                </a:solidFill>
                <a:latin typeface="Times New Roman" panose="02020603050405020304" pitchFamily="18" charset="0"/>
                <a:cs typeface="Times New Roman" panose="02020603050405020304" pitchFamily="18" charset="0"/>
              </a:rPr>
              <a:t> lines between the points on these two axis as depicted below.</a:t>
            </a:r>
          </a:p>
        </p:txBody>
      </p:sp>
      <p:sp>
        <p:nvSpPr>
          <p:cNvPr id="13" name="TextBox 12">
            <a:extLst>
              <a:ext uri="{FF2B5EF4-FFF2-40B4-BE49-F238E27FC236}">
                <a16:creationId xmlns:a16="http://schemas.microsoft.com/office/drawing/2014/main" id="{02E6C802-F2A7-E970-0B41-58E8AA772687}"/>
              </a:ext>
            </a:extLst>
          </p:cNvPr>
          <p:cNvSpPr txBox="1"/>
          <p:nvPr/>
        </p:nvSpPr>
        <p:spPr>
          <a:xfrm>
            <a:off x="685800" y="2016129"/>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7FF1A3A-18F8-6238-D7C7-30FBBE44EDFC}"/>
              </a:ext>
            </a:extLst>
          </p:cNvPr>
          <p:cNvPicPr>
            <a:picLocks noChangeAspect="1"/>
          </p:cNvPicPr>
          <p:nvPr/>
        </p:nvPicPr>
        <p:blipFill>
          <a:blip r:embed="rId3"/>
          <a:stretch>
            <a:fillRect/>
          </a:stretch>
        </p:blipFill>
        <p:spPr>
          <a:xfrm>
            <a:off x="2359528" y="2614971"/>
            <a:ext cx="3099112" cy="2982686"/>
          </a:xfrm>
          <a:prstGeom prst="rect">
            <a:avLst/>
          </a:prstGeom>
        </p:spPr>
      </p:pic>
      <p:pic>
        <p:nvPicPr>
          <p:cNvPr id="11" name="Picture 10">
            <a:extLst>
              <a:ext uri="{FF2B5EF4-FFF2-40B4-BE49-F238E27FC236}">
                <a16:creationId xmlns:a16="http://schemas.microsoft.com/office/drawing/2014/main" id="{B15D9313-BEC4-6032-1636-4CFFA398EE86}"/>
              </a:ext>
            </a:extLst>
          </p:cNvPr>
          <p:cNvPicPr>
            <a:picLocks noChangeAspect="1"/>
          </p:cNvPicPr>
          <p:nvPr/>
        </p:nvPicPr>
        <p:blipFill>
          <a:blip r:embed="rId4"/>
          <a:stretch>
            <a:fillRect/>
          </a:stretch>
        </p:blipFill>
        <p:spPr>
          <a:xfrm>
            <a:off x="6107993" y="2623287"/>
            <a:ext cx="3015950" cy="2966054"/>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9E73149-BA52-99BF-ED53-A956569515EF}"/>
                  </a:ext>
                </a:extLst>
              </p:cNvPr>
              <p:cNvSpPr txBox="1"/>
              <p:nvPr/>
            </p:nvSpPr>
            <p:spPr>
              <a:xfrm>
                <a:off x="3359001" y="579090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=5</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F9E73149-BA52-99BF-ED53-A956569515EF}"/>
                  </a:ext>
                </a:extLst>
              </p:cNvPr>
              <p:cNvSpPr txBox="1">
                <a:spLocks noRot="1" noChangeAspect="1" noMove="1" noResize="1" noEditPoints="1" noAdjustHandles="1" noChangeArrowheads="1" noChangeShapeType="1" noTextEdit="1"/>
              </p:cNvSpPr>
              <p:nvPr/>
            </p:nvSpPr>
            <p:spPr>
              <a:xfrm>
                <a:off x="3359001" y="5790901"/>
                <a:ext cx="110016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F37A1C-DCE6-C82A-B567-6C5F466653AB}"/>
                  </a:ext>
                </a:extLst>
              </p:cNvPr>
              <p:cNvSpPr txBox="1"/>
              <p:nvPr/>
            </p:nvSpPr>
            <p:spPr>
              <a:xfrm>
                <a:off x="7065885" y="579090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=30</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D4F37A1C-DCE6-C82A-B567-6C5F466653AB}"/>
                  </a:ext>
                </a:extLst>
              </p:cNvPr>
              <p:cNvSpPr txBox="1">
                <a:spLocks noRot="1" noChangeAspect="1" noMove="1" noResize="1" noEditPoints="1" noAdjustHandles="1" noChangeArrowheads="1" noChangeShapeType="1" noTextEdit="1"/>
              </p:cNvSpPr>
              <p:nvPr/>
            </p:nvSpPr>
            <p:spPr>
              <a:xfrm>
                <a:off x="7065885" y="5790901"/>
                <a:ext cx="1100165"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20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771526"/>
            <a:ext cx="6584295"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11</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67372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11</a:t>
            </a:r>
          </a:p>
        </p:txBody>
      </p:sp>
      <p:pic>
        <p:nvPicPr>
          <p:cNvPr id="10" name="Picture 9">
            <a:extLst>
              <a:ext uri="{FF2B5EF4-FFF2-40B4-BE49-F238E27FC236}">
                <a16:creationId xmlns:a16="http://schemas.microsoft.com/office/drawing/2014/main" id="{A69C4681-DFC5-52F9-A503-E1B0B31E0389}"/>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087966" y="1050126"/>
            <a:ext cx="5076825" cy="2085975"/>
          </a:xfrm>
          <a:prstGeom prst="rect">
            <a:avLst/>
          </a:prstGeom>
        </p:spPr>
      </p:pic>
      <p:pic>
        <p:nvPicPr>
          <p:cNvPr id="13" name="Picture 12">
            <a:extLst>
              <a:ext uri="{FF2B5EF4-FFF2-40B4-BE49-F238E27FC236}">
                <a16:creationId xmlns:a16="http://schemas.microsoft.com/office/drawing/2014/main" id="{09D0D277-B320-F986-3F23-D4289042E0B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87966" y="3282214"/>
            <a:ext cx="3015950" cy="2966054"/>
          </a:xfrm>
          <a:prstGeom prst="rect">
            <a:avLst/>
          </a:prstGeom>
        </p:spPr>
      </p:pic>
    </p:spTree>
    <p:extLst>
      <p:ext uri="{BB962C8B-B14F-4D97-AF65-F5344CB8AC3E}">
        <p14:creationId xmlns:p14="http://schemas.microsoft.com/office/powerpoint/2010/main" val="178706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2</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7</a:t>
            </a:r>
          </a:p>
        </p:txBody>
      </p:sp>
      <p:sp>
        <p:nvSpPr>
          <p:cNvPr id="2" name="TextBox 1">
            <a:extLst>
              <a:ext uri="{FF2B5EF4-FFF2-40B4-BE49-F238E27FC236}">
                <a16:creationId xmlns:a16="http://schemas.microsoft.com/office/drawing/2014/main" id="{BE7C908E-24BE-E247-6804-1D77B319E19C}"/>
              </a:ext>
            </a:extLst>
          </p:cNvPr>
          <p:cNvSpPr txBox="1"/>
          <p:nvPr/>
        </p:nvSpPr>
        <p:spPr>
          <a:xfrm>
            <a:off x="685800" y="1039943"/>
            <a:ext cx="10421471" cy="2031325"/>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Make the class </a:t>
            </a:r>
            <a:r>
              <a:rPr lang="en-US" dirty="0">
                <a:solidFill>
                  <a:srgbClr val="202124"/>
                </a:solidFill>
                <a:latin typeface="Consolas" panose="020B0609020204030204" pitchFamily="49" charset="0"/>
                <a:cs typeface="Times New Roman" panose="02020603050405020304" pitchFamily="18" charset="0"/>
              </a:rPr>
              <a:t>Square</a:t>
            </a:r>
            <a:r>
              <a:rPr lang="en-US" dirty="0">
                <a:solidFill>
                  <a:srgbClr val="202124"/>
                </a:solidFill>
                <a:latin typeface="Times New Roman" panose="02020603050405020304" pitchFamily="18" charset="0"/>
                <a:cs typeface="Times New Roman" panose="02020603050405020304" pitchFamily="18" charset="0"/>
              </a:rPr>
              <a:t> which defines a square as depicted below.</a:t>
            </a:r>
          </a:p>
          <a:p>
            <a:pPr algn="just"/>
            <a:r>
              <a:rPr lang="en-US" dirty="0">
                <a:solidFill>
                  <a:srgbClr val="202124"/>
                </a:solidFill>
                <a:latin typeface="Times New Roman" panose="02020603050405020304" pitchFamily="18" charset="0"/>
                <a:cs typeface="Times New Roman" panose="02020603050405020304" pitchFamily="18" charset="0"/>
              </a:rPr>
              <a:t>The object </a:t>
            </a:r>
            <a:r>
              <a:rPr lang="en-US" dirty="0">
                <a:solidFill>
                  <a:srgbClr val="202124"/>
                </a:solidFill>
                <a:latin typeface="Consolas" panose="020B0609020204030204" pitchFamily="49" charset="0"/>
                <a:cs typeface="Times New Roman" panose="02020603050405020304" pitchFamily="18" charset="0"/>
              </a:rPr>
              <a:t>Square</a:t>
            </a:r>
            <a:r>
              <a:rPr lang="en-US" dirty="0">
                <a:solidFill>
                  <a:srgbClr val="202124"/>
                </a:solidFill>
                <a:latin typeface="Times New Roman" panose="02020603050405020304" pitchFamily="18" charset="0"/>
                <a:cs typeface="Times New Roman" panose="02020603050405020304" pitchFamily="18" charset="0"/>
              </a:rPr>
              <a:t> receives a tuple </a:t>
            </a:r>
            <a:r>
              <a:rPr lang="en-US" dirty="0">
                <a:solidFill>
                  <a:srgbClr val="202124"/>
                </a:solidFill>
                <a:latin typeface="Consolas" panose="020B0609020204030204" pitchFamily="49" charset="0"/>
                <a:cs typeface="Times New Roman" panose="02020603050405020304" pitchFamily="18" charset="0"/>
              </a:rPr>
              <a:t>C</a:t>
            </a:r>
            <a:r>
              <a:rPr lang="en-US" dirty="0">
                <a:solidFill>
                  <a:srgbClr val="202124"/>
                </a:solidFill>
                <a:latin typeface="Times New Roman" panose="02020603050405020304" pitchFamily="18" charset="0"/>
                <a:cs typeface="Times New Roman" panose="02020603050405020304" pitchFamily="18" charset="0"/>
              </a:rPr>
              <a:t> which is the coordinates of its center and its side </a:t>
            </a:r>
            <a:r>
              <a:rPr lang="en-US">
                <a:solidFill>
                  <a:srgbClr val="202124"/>
                </a:solidFill>
                <a:latin typeface="Times New Roman" panose="02020603050405020304" pitchFamily="18" charset="0"/>
                <a:cs typeface="Times New Roman" panose="02020603050405020304" pitchFamily="18" charset="0"/>
              </a:rPr>
              <a:t>length </a:t>
            </a:r>
            <a:r>
              <a:rPr lang="en-US">
                <a:solidFill>
                  <a:srgbClr val="202124"/>
                </a:solidFill>
                <a:latin typeface="Consolas" panose="020B0609020204030204" pitchFamily="49" charset="0"/>
                <a:cs typeface="Times New Roman" panose="02020603050405020304" pitchFamily="18" charset="0"/>
              </a:rPr>
              <a:t>1</a:t>
            </a:r>
            <a:r>
              <a:rPr lang="en-US">
                <a:solidFill>
                  <a:srgbClr val="202124"/>
                </a:solidFill>
                <a:latin typeface="Times New Roman" panose="02020603050405020304" pitchFamily="18" charset="0"/>
                <a:cs typeface="Times New Roman" panose="02020603050405020304" pitchFamily="18" charset="0"/>
              </a:rPr>
              <a:t>. </a:t>
            </a:r>
            <a:r>
              <a:rPr lang="en-US" dirty="0">
                <a:solidFill>
                  <a:srgbClr val="202124"/>
                </a:solidFill>
                <a:latin typeface="Times New Roman" panose="02020603050405020304" pitchFamily="18" charset="0"/>
                <a:cs typeface="Times New Roman" panose="02020603050405020304" pitchFamily="18" charset="0"/>
              </a:rPr>
              <a:t>It has a list of tuples __V which is the coordinates of its vertices labeled counterclockwise. </a:t>
            </a:r>
            <a:r>
              <a:rPr lang="en-US" dirty="0">
                <a:latin typeface="Times New Roman" panose="02020603050405020304" pitchFamily="18" charset="0"/>
                <a:cs typeface="Times New Roman" panose="02020603050405020304" pitchFamily="18" charset="0"/>
              </a:rPr>
              <a:t>Methods are as follows:</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vertex(n)</a:t>
            </a:r>
            <a:r>
              <a:rPr lang="en-US" dirty="0">
                <a:latin typeface="Times New Roman" panose="02020603050405020304" pitchFamily="18" charset="0"/>
                <a:cs typeface="Times New Roman" panose="02020603050405020304" pitchFamily="18" charset="0"/>
              </a:rPr>
              <a:t> gives the coordinates of the nth vertex</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side(n)</a:t>
            </a:r>
            <a:r>
              <a:rPr lang="en-US" dirty="0">
                <a:latin typeface="Times New Roman" panose="02020603050405020304" pitchFamily="18" charset="0"/>
                <a:cs typeface="Times New Roman" panose="02020603050405020304" pitchFamily="18" charset="0"/>
              </a:rPr>
              <a:t> returns the coordinates of the vertices related to the nth side</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show(color=‘k’) </a:t>
            </a:r>
            <a:r>
              <a:rPr lang="en-US" dirty="0">
                <a:latin typeface="Times New Roman" panose="02020603050405020304" pitchFamily="18" charset="0"/>
                <a:cs typeface="Times New Roman" panose="02020603050405020304" pitchFamily="18" charset="0"/>
              </a:rPr>
              <a:t>plots the square with the default black color</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__str__() </a:t>
            </a:r>
            <a:r>
              <a:rPr lang="en-US" dirty="0">
                <a:latin typeface="Times New Roman" panose="02020603050405020304" pitchFamily="18" charset="0"/>
                <a:cs typeface="Times New Roman" panose="02020603050405020304" pitchFamily="18" charset="0"/>
              </a:rPr>
              <a:t>returns the coordinates of vertices as a string</a:t>
            </a:r>
          </a:p>
        </p:txBody>
      </p:sp>
      <p:grpSp>
        <p:nvGrpSpPr>
          <p:cNvPr id="21" name="Group 20">
            <a:extLst>
              <a:ext uri="{FF2B5EF4-FFF2-40B4-BE49-F238E27FC236}">
                <a16:creationId xmlns:a16="http://schemas.microsoft.com/office/drawing/2014/main" id="{DA9BB71F-4189-4C0A-ED21-B6660F07DFDA}"/>
              </a:ext>
            </a:extLst>
          </p:cNvPr>
          <p:cNvGrpSpPr/>
          <p:nvPr/>
        </p:nvGrpSpPr>
        <p:grpSpPr>
          <a:xfrm>
            <a:off x="8572193" y="2623860"/>
            <a:ext cx="2870406" cy="2474455"/>
            <a:chOff x="685799" y="3509734"/>
            <a:chExt cx="2622177" cy="2474455"/>
          </a:xfrm>
        </p:grpSpPr>
        <p:sp>
          <p:nvSpPr>
            <p:cNvPr id="3" name="Rectangle 2">
              <a:extLst>
                <a:ext uri="{FF2B5EF4-FFF2-40B4-BE49-F238E27FC236}">
                  <a16:creationId xmlns:a16="http://schemas.microsoft.com/office/drawing/2014/main" id="{6AC43B70-136B-E2BE-F557-C4FF8D408C6D}"/>
                </a:ext>
              </a:extLst>
            </p:cNvPr>
            <p:cNvSpPr/>
            <p:nvPr/>
          </p:nvSpPr>
          <p:spPr>
            <a:xfrm>
              <a:off x="685799" y="3509734"/>
              <a:ext cx="2622175" cy="375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Square</a:t>
              </a:r>
            </a:p>
          </p:txBody>
        </p:sp>
        <p:sp>
          <p:nvSpPr>
            <p:cNvPr id="9" name="Rectangle 8">
              <a:extLst>
                <a:ext uri="{FF2B5EF4-FFF2-40B4-BE49-F238E27FC236}">
                  <a16:creationId xmlns:a16="http://schemas.microsoft.com/office/drawing/2014/main" id="{C7AFD111-8845-6938-4A1D-06E37890D6C5}"/>
                </a:ext>
              </a:extLst>
            </p:cNvPr>
            <p:cNvSpPr/>
            <p:nvPr/>
          </p:nvSpPr>
          <p:spPr>
            <a:xfrm>
              <a:off x="685800" y="3884660"/>
              <a:ext cx="2622176" cy="5902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__C : tuple</a:t>
              </a:r>
            </a:p>
            <a:p>
              <a:r>
                <a:rPr lang="en-US" dirty="0"/>
                <a:t>- __V : List</a:t>
              </a:r>
            </a:p>
          </p:txBody>
        </p:sp>
        <p:sp>
          <p:nvSpPr>
            <p:cNvPr id="12" name="Rectangle 11">
              <a:extLst>
                <a:ext uri="{FF2B5EF4-FFF2-40B4-BE49-F238E27FC236}">
                  <a16:creationId xmlns:a16="http://schemas.microsoft.com/office/drawing/2014/main" id="{0096BF5C-EF12-7BB3-1831-33A2B1130745}"/>
                </a:ext>
              </a:extLst>
            </p:cNvPr>
            <p:cNvSpPr/>
            <p:nvPr/>
          </p:nvSpPr>
          <p:spPr>
            <a:xfrm>
              <a:off x="685800" y="4474918"/>
              <a:ext cx="2622176" cy="1509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__</a:t>
              </a:r>
              <a:r>
                <a:rPr lang="en-US" dirty="0" err="1"/>
                <a:t>init</a:t>
              </a:r>
              <a:r>
                <a:rPr lang="en-US" dirty="0"/>
                <a:t>__(</a:t>
              </a:r>
              <a:r>
                <a:rPr lang="en-US" dirty="0" err="1"/>
                <a:t>C:tuple</a:t>
              </a:r>
              <a:r>
                <a:rPr lang="en-US" dirty="0"/>
                <a:t>, l: float)</a:t>
              </a:r>
            </a:p>
            <a:p>
              <a:r>
                <a:rPr lang="en-US" dirty="0"/>
                <a:t>+ vertex(n): tuple</a:t>
              </a:r>
            </a:p>
            <a:p>
              <a:r>
                <a:rPr lang="en-US" dirty="0"/>
                <a:t>+ </a:t>
              </a:r>
              <a:r>
                <a:rPr lang="en-US" dirty="0" err="1"/>
                <a:t>sideLength</a:t>
              </a:r>
              <a:r>
                <a:rPr lang="en-US" dirty="0"/>
                <a:t>(): float</a:t>
              </a:r>
            </a:p>
            <a:p>
              <a:r>
                <a:rPr lang="en-US" dirty="0"/>
                <a:t>+ show(</a:t>
              </a:r>
              <a:r>
                <a:rPr lang="en-US" dirty="0" err="1"/>
                <a:t>color:str</a:t>
              </a:r>
              <a:r>
                <a:rPr lang="en-US" dirty="0"/>
                <a:t> = ‘k’)</a:t>
              </a:r>
            </a:p>
            <a:p>
              <a:r>
                <a:rPr lang="en-US" dirty="0"/>
                <a:t>- __str__(): str</a:t>
              </a:r>
            </a:p>
          </p:txBody>
        </p:sp>
      </p:grpSp>
      <p:sp>
        <p:nvSpPr>
          <p:cNvPr id="13" name="TextBox 12">
            <a:extLst>
              <a:ext uri="{FF2B5EF4-FFF2-40B4-BE49-F238E27FC236}">
                <a16:creationId xmlns:a16="http://schemas.microsoft.com/office/drawing/2014/main" id="{1C02C203-1A0D-AB46-FA8B-1DFAB1F0298C}"/>
              </a:ext>
            </a:extLst>
          </p:cNvPr>
          <p:cNvSpPr txBox="1"/>
          <p:nvPr/>
        </p:nvSpPr>
        <p:spPr>
          <a:xfrm>
            <a:off x="3359665" y="3509734"/>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B4795D52-6E7F-29C1-9CAB-B2DD2CD8FE9F}"/>
              </a:ext>
            </a:extLst>
          </p:cNvPr>
          <p:cNvPicPr>
            <a:picLocks noChangeAspect="1"/>
          </p:cNvPicPr>
          <p:nvPr/>
        </p:nvPicPr>
        <p:blipFill>
          <a:blip r:embed="rId3"/>
          <a:stretch>
            <a:fillRect/>
          </a:stretch>
        </p:blipFill>
        <p:spPr>
          <a:xfrm>
            <a:off x="632296" y="3637023"/>
            <a:ext cx="2544041" cy="2377146"/>
          </a:xfrm>
          <a:prstGeom prst="rect">
            <a:avLst/>
          </a:prstGeom>
        </p:spPr>
      </p:pic>
      <p:pic>
        <p:nvPicPr>
          <p:cNvPr id="29" name="Picture 28">
            <a:extLst>
              <a:ext uri="{FF2B5EF4-FFF2-40B4-BE49-F238E27FC236}">
                <a16:creationId xmlns:a16="http://schemas.microsoft.com/office/drawing/2014/main" id="{A30D387C-9DAD-E8BF-EBF5-33EFDF2F5542}"/>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3421605" y="4041040"/>
            <a:ext cx="2076450" cy="1057275"/>
          </a:xfrm>
          <a:prstGeom prst="rect">
            <a:avLst/>
          </a:prstGeom>
        </p:spPr>
      </p:pic>
      <p:pic>
        <p:nvPicPr>
          <p:cNvPr id="31" name="Picture 30">
            <a:extLst>
              <a:ext uri="{FF2B5EF4-FFF2-40B4-BE49-F238E27FC236}">
                <a16:creationId xmlns:a16="http://schemas.microsoft.com/office/drawing/2014/main" id="{A3970F31-AC9E-0B41-5A49-451AA9D2E46A}"/>
              </a:ext>
            </a:extLst>
          </p:cNvPr>
          <p:cNvPicPr>
            <a:picLocks noChangeAspect="1"/>
          </p:cNvPicPr>
          <p:nvPr/>
        </p:nvPicPr>
        <p:blipFill>
          <a:blip r:embed="rId5"/>
          <a:stretch>
            <a:fillRect/>
          </a:stretch>
        </p:blipFill>
        <p:spPr>
          <a:xfrm>
            <a:off x="3359665" y="5272321"/>
            <a:ext cx="4848225" cy="714375"/>
          </a:xfrm>
          <a:prstGeom prst="rect">
            <a:avLst/>
          </a:prstGeom>
        </p:spPr>
      </p:pic>
    </p:spTree>
    <p:extLst>
      <p:ext uri="{BB962C8B-B14F-4D97-AF65-F5344CB8AC3E}">
        <p14:creationId xmlns:p14="http://schemas.microsoft.com/office/powerpoint/2010/main" val="142158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851736"/>
            <a:ext cx="6584295" cy="5648323"/>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3</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7</a:t>
            </a:r>
          </a:p>
        </p:txBody>
      </p:sp>
      <p:pic>
        <p:nvPicPr>
          <p:cNvPr id="10" name="Picture 9">
            <a:extLst>
              <a:ext uri="{FF2B5EF4-FFF2-40B4-BE49-F238E27FC236}">
                <a16:creationId xmlns:a16="http://schemas.microsoft.com/office/drawing/2014/main" id="{12D1DFAC-4A4E-470E-54CB-3585A1497706}"/>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083579" y="1080702"/>
            <a:ext cx="5734050" cy="5191125"/>
          </a:xfrm>
          <a:prstGeom prst="rect">
            <a:avLst/>
          </a:prstGeom>
        </p:spPr>
      </p:pic>
      <p:sp>
        <p:nvSpPr>
          <p:cNvPr id="13" name="TextBox 12">
            <a:extLst>
              <a:ext uri="{FF2B5EF4-FFF2-40B4-BE49-F238E27FC236}">
                <a16:creationId xmlns:a16="http://schemas.microsoft.com/office/drawing/2014/main" id="{E99E521F-9B47-4916-6272-7F509189D7C3}"/>
              </a:ext>
            </a:extLst>
          </p:cNvPr>
          <p:cNvSpPr txBox="1"/>
          <p:nvPr/>
        </p:nvSpPr>
        <p:spPr>
          <a:xfrm>
            <a:off x="685801" y="5419438"/>
            <a:ext cx="3035968"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Changing the list of tuples to a string</a:t>
            </a: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B8ECAD5-7AE2-5B38-2D01-615170725201}"/>
              </a:ext>
            </a:extLst>
          </p:cNvPr>
          <p:cNvSpPr txBox="1"/>
          <p:nvPr/>
        </p:nvSpPr>
        <p:spPr>
          <a:xfrm>
            <a:off x="685801" y="1741836"/>
            <a:ext cx="3035968"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Type checking</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9E36A0C-FC2F-366E-7286-B9F6885FFEA8}"/>
              </a:ext>
            </a:extLst>
          </p:cNvPr>
          <p:cNvSpPr txBox="1"/>
          <p:nvPr/>
        </p:nvSpPr>
        <p:spPr>
          <a:xfrm>
            <a:off x="685801" y="3003552"/>
            <a:ext cx="3035968"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Calculating the coordinates of the vertices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86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4</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8</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39943"/>
            <a:ext cx="10421471" cy="923330"/>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T-square is a fractal which is built upon a square. Squares are recursively placed at convex corners of the previous image as shown below. Write a function </a:t>
            </a:r>
            <a:r>
              <a:rPr lang="en-US" dirty="0" err="1">
                <a:solidFill>
                  <a:srgbClr val="202124"/>
                </a:solidFill>
                <a:latin typeface="Consolas" panose="020B0609020204030204" pitchFamily="49" charset="0"/>
                <a:cs typeface="Times New Roman" panose="02020603050405020304" pitchFamily="18" charset="0"/>
              </a:rPr>
              <a:t>T_square</a:t>
            </a:r>
            <a:r>
              <a:rPr lang="en-US" dirty="0">
                <a:solidFill>
                  <a:srgbClr val="202124"/>
                </a:solidFill>
                <a:latin typeface="Consolas" panose="020B0609020204030204" pitchFamily="49" charset="0"/>
                <a:cs typeface="Times New Roman" panose="02020603050405020304" pitchFamily="18" charset="0"/>
              </a:rPr>
              <a:t>(sq, n)</a:t>
            </a:r>
            <a:r>
              <a:rPr lang="en-US" dirty="0">
                <a:solidFill>
                  <a:srgbClr val="202124"/>
                </a:solidFill>
                <a:latin typeface="Times New Roman" panose="02020603050405020304" pitchFamily="18" charset="0"/>
                <a:cs typeface="Times New Roman" panose="02020603050405020304" pitchFamily="18" charset="0"/>
              </a:rPr>
              <a:t> which receives a square </a:t>
            </a:r>
            <a:r>
              <a:rPr lang="en-US" dirty="0">
                <a:solidFill>
                  <a:srgbClr val="202124"/>
                </a:solidFill>
                <a:latin typeface="Consolas" panose="020B0609020204030204" pitchFamily="49" charset="0"/>
                <a:cs typeface="Times New Roman" panose="02020603050405020304" pitchFamily="18" charset="0"/>
              </a:rPr>
              <a:t>sq</a:t>
            </a:r>
            <a:r>
              <a:rPr lang="en-US" dirty="0">
                <a:solidFill>
                  <a:srgbClr val="202124"/>
                </a:solidFill>
                <a:latin typeface="Times New Roman" panose="02020603050405020304" pitchFamily="18" charset="0"/>
                <a:cs typeface="Times New Roman" panose="02020603050405020304" pitchFamily="18" charset="0"/>
              </a:rPr>
              <a:t> and number of steps </a:t>
            </a:r>
            <a:r>
              <a:rPr lang="en-US" dirty="0">
                <a:solidFill>
                  <a:srgbClr val="202124"/>
                </a:solidFill>
                <a:latin typeface="Consolas" panose="020B0609020204030204" pitchFamily="49" charset="0"/>
                <a:cs typeface="Times New Roman" panose="02020603050405020304" pitchFamily="18" charset="0"/>
              </a:rPr>
              <a:t>n</a:t>
            </a:r>
            <a:r>
              <a:rPr lang="en-US" dirty="0">
                <a:solidFill>
                  <a:srgbClr val="202124"/>
                </a:solidFill>
                <a:latin typeface="Times New Roman" panose="02020603050405020304" pitchFamily="18" charset="0"/>
                <a:cs typeface="Times New Roman" panose="02020603050405020304" pitchFamily="18" charset="0"/>
              </a:rPr>
              <a:t> for generating the image.</a:t>
            </a:r>
          </a:p>
        </p:txBody>
      </p:sp>
      <p:sp>
        <p:nvSpPr>
          <p:cNvPr id="10" name="TextBox 9">
            <a:extLst>
              <a:ext uri="{FF2B5EF4-FFF2-40B4-BE49-F238E27FC236}">
                <a16:creationId xmlns:a16="http://schemas.microsoft.com/office/drawing/2014/main" id="{45964143-1EB9-41EE-25AE-A30850B1D63E}"/>
              </a:ext>
            </a:extLst>
          </p:cNvPr>
          <p:cNvSpPr txBox="1"/>
          <p:nvPr/>
        </p:nvSpPr>
        <p:spPr>
          <a:xfrm>
            <a:off x="685800" y="2423491"/>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104646D-76A1-3D28-11A6-5AA6B26DA218}"/>
              </a:ext>
            </a:extLst>
          </p:cNvPr>
          <p:cNvPicPr>
            <a:picLocks noChangeAspect="1"/>
          </p:cNvPicPr>
          <p:nvPr/>
        </p:nvPicPr>
        <p:blipFill rotWithShape="1">
          <a:blip r:embed="rId3"/>
          <a:srcRect r="17320"/>
          <a:stretch/>
        </p:blipFill>
        <p:spPr>
          <a:xfrm>
            <a:off x="2600842" y="3157398"/>
            <a:ext cx="6197878" cy="1381125"/>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A7A0644-1380-8918-C267-1913A8ADC4CF}"/>
                  </a:ext>
                </a:extLst>
              </p:cNvPr>
              <p:cNvSpPr txBox="1"/>
              <p:nvPr/>
            </p:nvSpPr>
            <p:spPr>
              <a:xfrm>
                <a:off x="2659394"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2A7A0644-1380-8918-C267-1913A8ADC4CF}"/>
                  </a:ext>
                </a:extLst>
              </p:cNvPr>
              <p:cNvSpPr txBox="1">
                <a:spLocks noRot="1" noChangeAspect="1" noMove="1" noResize="1" noEditPoints="1" noAdjustHandles="1" noChangeArrowheads="1" noChangeShapeType="1" noTextEdit="1"/>
              </p:cNvSpPr>
              <p:nvPr/>
            </p:nvSpPr>
            <p:spPr>
              <a:xfrm>
                <a:off x="2659394" y="4648331"/>
                <a:ext cx="110016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42C49C1-D427-5B78-EB31-532E91469225}"/>
                  </a:ext>
                </a:extLst>
              </p:cNvPr>
              <p:cNvSpPr txBox="1"/>
              <p:nvPr/>
            </p:nvSpPr>
            <p:spPr>
              <a:xfrm>
                <a:off x="3949701"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=1</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242C49C1-D427-5B78-EB31-532E91469225}"/>
                  </a:ext>
                </a:extLst>
              </p:cNvPr>
              <p:cNvSpPr txBox="1">
                <a:spLocks noRot="1" noChangeAspect="1" noMove="1" noResize="1" noEditPoints="1" noAdjustHandles="1" noChangeArrowheads="1" noChangeShapeType="1" noTextEdit="1"/>
              </p:cNvSpPr>
              <p:nvPr/>
            </p:nvSpPr>
            <p:spPr>
              <a:xfrm>
                <a:off x="3949701" y="4648331"/>
                <a:ext cx="110016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B5B8EB9-E38F-374A-28C6-DF1144D22C00}"/>
                  </a:ext>
                </a:extLst>
              </p:cNvPr>
              <p:cNvSpPr txBox="1"/>
              <p:nvPr/>
            </p:nvSpPr>
            <p:spPr>
              <a:xfrm>
                <a:off x="5240008"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=2</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1B5B8EB9-E38F-374A-28C6-DF1144D22C00}"/>
                  </a:ext>
                </a:extLst>
              </p:cNvPr>
              <p:cNvSpPr txBox="1">
                <a:spLocks noRot="1" noChangeAspect="1" noMove="1" noResize="1" noEditPoints="1" noAdjustHandles="1" noChangeArrowheads="1" noChangeShapeType="1" noTextEdit="1"/>
              </p:cNvSpPr>
              <p:nvPr/>
            </p:nvSpPr>
            <p:spPr>
              <a:xfrm>
                <a:off x="5240008" y="4648331"/>
                <a:ext cx="110016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DF56E78-1D17-8EE3-EE7F-C777B7434BFB}"/>
                  </a:ext>
                </a:extLst>
              </p:cNvPr>
              <p:cNvSpPr txBox="1"/>
              <p:nvPr/>
            </p:nvSpPr>
            <p:spPr>
              <a:xfrm>
                <a:off x="6408250"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=3</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3DF56E78-1D17-8EE3-EE7F-C777B7434BFB}"/>
                  </a:ext>
                </a:extLst>
              </p:cNvPr>
              <p:cNvSpPr txBox="1">
                <a:spLocks noRot="1" noChangeAspect="1" noMove="1" noResize="1" noEditPoints="1" noAdjustHandles="1" noChangeArrowheads="1" noChangeShapeType="1" noTextEdit="1"/>
              </p:cNvSpPr>
              <p:nvPr/>
            </p:nvSpPr>
            <p:spPr>
              <a:xfrm>
                <a:off x="6408250" y="4648331"/>
                <a:ext cx="110016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5D67A82-5BC2-5191-A7E9-9E21FD4B7EA7}"/>
                  </a:ext>
                </a:extLst>
              </p:cNvPr>
              <p:cNvSpPr txBox="1"/>
              <p:nvPr/>
            </p:nvSpPr>
            <p:spPr>
              <a:xfrm>
                <a:off x="7650930" y="4648331"/>
                <a:ext cx="1100165"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𝑛</m:t>
                      </m:r>
                      <m:r>
                        <a:rPr lang="en-US" i="1" dirty="0" smtClean="0">
                          <a:solidFill>
                            <a:srgbClr val="202124"/>
                          </a:solidFill>
                          <a:latin typeface="Cambria Math" panose="02040503050406030204" pitchFamily="18" charset="0"/>
                          <a:cs typeface="Times New Roman" panose="02020603050405020304" pitchFamily="18" charset="0"/>
                        </a:rPr>
                        <m:t>=4</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E5D67A82-5BC2-5191-A7E9-9E21FD4B7EA7}"/>
                  </a:ext>
                </a:extLst>
              </p:cNvPr>
              <p:cNvSpPr txBox="1">
                <a:spLocks noRot="1" noChangeAspect="1" noMove="1" noResize="1" noEditPoints="1" noAdjustHandles="1" noChangeArrowheads="1" noChangeShapeType="1" noTextEdit="1"/>
              </p:cNvSpPr>
              <p:nvPr/>
            </p:nvSpPr>
            <p:spPr>
              <a:xfrm>
                <a:off x="7650930" y="4648331"/>
                <a:ext cx="1100165"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78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897256"/>
            <a:ext cx="6584295" cy="552259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5</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8</a:t>
            </a:r>
          </a:p>
        </p:txBody>
      </p:sp>
      <p:pic>
        <p:nvPicPr>
          <p:cNvPr id="3" name="Picture 2">
            <a:extLst>
              <a:ext uri="{FF2B5EF4-FFF2-40B4-BE49-F238E27FC236}">
                <a16:creationId xmlns:a16="http://schemas.microsoft.com/office/drawing/2014/main" id="{CF46DDB2-1AAA-1A3C-23CC-C76315C6E0A7}"/>
              </a:ext>
            </a:extLst>
          </p:cNvPr>
          <p:cNvPicPr>
            <a:picLocks noChangeAspect="1"/>
          </p:cNvPicPr>
          <p:nvPr/>
        </p:nvPicPr>
        <p:blipFill rotWithShape="1">
          <a:blip r:embed="rId4">
            <a:clrChange>
              <a:clrFrom>
                <a:srgbClr val="F7F7F7"/>
              </a:clrFrom>
              <a:clrTo>
                <a:srgbClr val="F7F7F7">
                  <a:alpha val="0"/>
                </a:srgbClr>
              </a:clrTo>
            </a:clrChange>
          </a:blip>
          <a:srcRect b="27478"/>
          <a:stretch/>
        </p:blipFill>
        <p:spPr>
          <a:xfrm>
            <a:off x="5087966" y="2407553"/>
            <a:ext cx="5915025" cy="1685473"/>
          </a:xfrm>
          <a:prstGeom prst="rect">
            <a:avLst/>
          </a:prstGeom>
        </p:spPr>
      </p:pic>
    </p:spTree>
    <p:extLst>
      <p:ext uri="{BB962C8B-B14F-4D97-AF65-F5344CB8AC3E}">
        <p14:creationId xmlns:p14="http://schemas.microsoft.com/office/powerpoint/2010/main" val="109978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6</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9</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D999470-675F-10CE-2CFC-18DA9EDB489D}"/>
                  </a:ext>
                </a:extLst>
              </p:cNvPr>
              <p:cNvSpPr txBox="1"/>
              <p:nvPr/>
            </p:nvSpPr>
            <p:spPr>
              <a:xfrm>
                <a:off x="685800" y="1070662"/>
                <a:ext cx="10421471" cy="923330"/>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The data given below are theoretically attributed to </a:t>
                </a:r>
                <a14:m>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𝑓</m:t>
                    </m:r>
                    <m:r>
                      <a:rPr lang="en-US" i="1" dirty="0"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𝑥</m:t>
                    </m:r>
                    <m:r>
                      <a:rPr lang="en-US" i="1" dirty="0" err="1"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𝑦</m:t>
                    </m:r>
                    <m:r>
                      <a:rPr lang="en-US" i="1" dirty="0"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𝑎𝑥</m:t>
                    </m:r>
                    <m:r>
                      <a:rPr lang="en-US" i="1" dirty="0" err="1"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𝑏𝑦</m:t>
                    </m:r>
                    <m:r>
                      <a:rPr lang="en-US" i="1" dirty="0" err="1" smtClean="0">
                        <a:solidFill>
                          <a:srgbClr val="202124"/>
                        </a:solidFill>
                        <a:latin typeface="Cambria Math" panose="02040503050406030204" pitchFamily="18" charset="0"/>
                        <a:cs typeface="Times New Roman" panose="02020603050405020304" pitchFamily="18" charset="0"/>
                      </a:rPr>
                      <m:t>+</m:t>
                    </m:r>
                    <m:r>
                      <a:rPr lang="en-US" i="1" dirty="0" err="1" smtClean="0">
                        <a:solidFill>
                          <a:srgbClr val="202124"/>
                        </a:solidFill>
                        <a:latin typeface="Cambria Math" panose="02040503050406030204" pitchFamily="18" charset="0"/>
                        <a:cs typeface="Times New Roman" panose="02020603050405020304" pitchFamily="18" charset="0"/>
                      </a:rPr>
                      <m:t>𝑐𝑥𝑦</m:t>
                    </m:r>
                    <m:r>
                      <a:rPr lang="en-US" i="1" dirty="0" smtClean="0">
                        <a:solidFill>
                          <a:srgbClr val="202124"/>
                        </a:solidFill>
                        <a:latin typeface="Cambria Math" panose="02040503050406030204" pitchFamily="18" charset="0"/>
                        <a:cs typeface="Times New Roman" panose="02020603050405020304" pitchFamily="18" charset="0"/>
                      </a:rPr>
                      <m:t> </m:t>
                    </m:r>
                  </m:oMath>
                </a14:m>
                <a:r>
                  <a:rPr lang="en-US" dirty="0">
                    <a:solidFill>
                      <a:srgbClr val="202124"/>
                    </a:solidFill>
                    <a:latin typeface="Times New Roman" panose="02020603050405020304" pitchFamily="18" charset="0"/>
                    <a:cs typeface="Times New Roman" panose="02020603050405020304" pitchFamily="18" charset="0"/>
                  </a:rPr>
                  <a:t>where </a:t>
                </a:r>
                <a14:m>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𝑎</m:t>
                    </m:r>
                  </m:oMath>
                </a14:m>
                <a:r>
                  <a:rPr lang="en-US" dirty="0">
                    <a:solidFill>
                      <a:srgbClr val="202124"/>
                    </a:solidFill>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𝑏</m:t>
                    </m:r>
                  </m:oMath>
                </a14:m>
                <a:r>
                  <a:rPr lang="en-US" dirty="0">
                    <a:solidFill>
                      <a:srgbClr val="202124"/>
                    </a:solidFill>
                    <a:latin typeface="Times New Roman" panose="02020603050405020304" pitchFamily="18" charset="0"/>
                    <a:cs typeface="Times New Roman" panose="02020603050405020304" pitchFamily="18" charset="0"/>
                  </a:rPr>
                  <a:t>, and </a:t>
                </a:r>
                <a14:m>
                  <m:oMath xmlns:m="http://schemas.openxmlformats.org/officeDocument/2006/math">
                    <m:r>
                      <a:rPr lang="en-US" i="1" dirty="0" smtClean="0">
                        <a:solidFill>
                          <a:srgbClr val="202124"/>
                        </a:solidFill>
                        <a:latin typeface="Cambria Math" panose="02040503050406030204" pitchFamily="18" charset="0"/>
                        <a:cs typeface="Times New Roman" panose="02020603050405020304" pitchFamily="18" charset="0"/>
                      </a:rPr>
                      <m:t>𝑐</m:t>
                    </m:r>
                  </m:oMath>
                </a14:m>
                <a:r>
                  <a:rPr lang="en-US" dirty="0">
                    <a:solidFill>
                      <a:srgbClr val="202124"/>
                    </a:solidFill>
                    <a:latin typeface="Times New Roman" panose="02020603050405020304" pitchFamily="18" charset="0"/>
                    <a:cs typeface="Times New Roman" panose="02020603050405020304" pitchFamily="18" charset="0"/>
                  </a:rPr>
                  <a:t> are coefficients. Use the curve fitting tool from the </a:t>
                </a:r>
                <a:r>
                  <a:rPr lang="en-US" dirty="0" err="1">
                    <a:solidFill>
                      <a:srgbClr val="202124"/>
                    </a:solidFill>
                    <a:latin typeface="Consolas" panose="020B0609020204030204" pitchFamily="49" charset="0"/>
                    <a:cs typeface="Times New Roman" panose="02020603050405020304" pitchFamily="18" charset="0"/>
                  </a:rPr>
                  <a:t>scipy</a:t>
                </a:r>
                <a:r>
                  <a:rPr lang="en-US" dirty="0">
                    <a:solidFill>
                      <a:srgbClr val="202124"/>
                    </a:solidFill>
                    <a:latin typeface="Times New Roman" panose="02020603050405020304" pitchFamily="18" charset="0"/>
                    <a:cs typeface="Times New Roman" panose="02020603050405020304" pitchFamily="18" charset="0"/>
                  </a:rPr>
                  <a:t> package and find the coefficients which fit to the data best. (</a:t>
                </a:r>
                <a:r>
                  <a:rPr lang="en-US" dirty="0" err="1">
                    <a:solidFill>
                      <a:srgbClr val="202124"/>
                    </a:solidFill>
                    <a:latin typeface="Times New Roman" panose="02020603050405020304" pitchFamily="18" charset="0"/>
                    <a:cs typeface="Times New Roman" panose="02020603050405020304" pitchFamily="18" charset="0"/>
                  </a:rPr>
                  <a:t>ans</a:t>
                </a:r>
                <a:r>
                  <a:rPr lang="en-US" dirty="0">
                    <a:solidFill>
                      <a:srgbClr val="202124"/>
                    </a:solidFill>
                    <a:latin typeface="Times New Roman" panose="02020603050405020304" pitchFamily="18" charset="0"/>
                    <a:cs typeface="Times New Roman" panose="02020603050405020304" pitchFamily="18" charset="0"/>
                  </a:rPr>
                  <a:t>: </a:t>
                </a:r>
                <a14:m>
                  <m:oMath xmlns:m="http://schemas.openxmlformats.org/officeDocument/2006/math">
                    <m:r>
                      <a:rPr lang="en-US" i="1" dirty="0">
                        <a:solidFill>
                          <a:srgbClr val="202124"/>
                        </a:solidFill>
                        <a:latin typeface="Cambria Math" panose="02040503050406030204" pitchFamily="18" charset="0"/>
                        <a:cs typeface="Times New Roman" panose="02020603050405020304" pitchFamily="18" charset="0"/>
                      </a:rPr>
                      <m:t>𝑎</m:t>
                    </m:r>
                    <m:r>
                      <a:rPr lang="en-US" b="0" i="1" dirty="0" smtClean="0">
                        <a:solidFill>
                          <a:srgbClr val="202124"/>
                        </a:solidFill>
                        <a:latin typeface="Cambria Math" panose="02040503050406030204" pitchFamily="18" charset="0"/>
                        <a:cs typeface="Times New Roman" panose="02020603050405020304" pitchFamily="18" charset="0"/>
                      </a:rPr>
                      <m:t>=0.5</m:t>
                    </m:r>
                  </m:oMath>
                </a14:m>
                <a:r>
                  <a:rPr lang="en-US" dirty="0">
                    <a:solidFill>
                      <a:srgbClr val="202124"/>
                    </a:solidFill>
                    <a:latin typeface="Times New Roman" panose="02020603050405020304" pitchFamily="18" charset="0"/>
                    <a:cs typeface="Times New Roman" panose="02020603050405020304" pitchFamily="18" charset="0"/>
                  </a:rPr>
                  <a:t>, </a:t>
                </a:r>
                <a14:m>
                  <m:oMath xmlns:m="http://schemas.openxmlformats.org/officeDocument/2006/math">
                    <m:r>
                      <a:rPr lang="en-US" i="1" dirty="0">
                        <a:solidFill>
                          <a:srgbClr val="202124"/>
                        </a:solidFill>
                        <a:latin typeface="Cambria Math" panose="02040503050406030204" pitchFamily="18" charset="0"/>
                        <a:cs typeface="Times New Roman" panose="02020603050405020304" pitchFamily="18" charset="0"/>
                      </a:rPr>
                      <m:t>𝑏</m:t>
                    </m:r>
                    <m:r>
                      <a:rPr lang="en-US" b="0" i="1" dirty="0" smtClean="0">
                        <a:solidFill>
                          <a:srgbClr val="202124"/>
                        </a:solidFill>
                        <a:latin typeface="Cambria Math" panose="02040503050406030204" pitchFamily="18" charset="0"/>
                        <a:cs typeface="Times New Roman" panose="02020603050405020304" pitchFamily="18" charset="0"/>
                      </a:rPr>
                      <m:t>=2.1</m:t>
                    </m:r>
                  </m:oMath>
                </a14:m>
                <a:r>
                  <a:rPr lang="en-US" dirty="0">
                    <a:solidFill>
                      <a:srgbClr val="202124"/>
                    </a:solidFill>
                    <a:latin typeface="Times New Roman" panose="02020603050405020304" pitchFamily="18" charset="0"/>
                    <a:cs typeface="Times New Roman" panose="02020603050405020304" pitchFamily="18" charset="0"/>
                  </a:rPr>
                  <a:t>, and </a:t>
                </a:r>
                <a14:m>
                  <m:oMath xmlns:m="http://schemas.openxmlformats.org/officeDocument/2006/math">
                    <m:r>
                      <a:rPr lang="en-US" i="1" dirty="0">
                        <a:solidFill>
                          <a:srgbClr val="202124"/>
                        </a:solidFill>
                        <a:latin typeface="Cambria Math" panose="02040503050406030204" pitchFamily="18" charset="0"/>
                        <a:cs typeface="Times New Roman" panose="02020603050405020304" pitchFamily="18" charset="0"/>
                      </a:rPr>
                      <m:t>𝑐</m:t>
                    </m:r>
                    <m:r>
                      <a:rPr lang="en-US" b="0" i="1" dirty="0" smtClean="0">
                        <a:solidFill>
                          <a:srgbClr val="202124"/>
                        </a:solidFill>
                        <a:latin typeface="Cambria Math" panose="02040503050406030204" pitchFamily="18" charset="0"/>
                        <a:cs typeface="Times New Roman" panose="02020603050405020304" pitchFamily="18" charset="0"/>
                      </a:rPr>
                      <m:t>=−7.4</m:t>
                    </m:r>
                  </m:oMath>
                </a14:m>
                <a:r>
                  <a:rPr lang="en-US" dirty="0">
                    <a:solidFill>
                      <a:srgbClr val="202124"/>
                    </a:solidFill>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9D999470-675F-10CE-2CFC-18DA9EDB489D}"/>
                  </a:ext>
                </a:extLst>
              </p:cNvPr>
              <p:cNvSpPr txBox="1">
                <a:spLocks noRot="1" noChangeAspect="1" noMove="1" noResize="1" noEditPoints="1" noAdjustHandles="1" noChangeArrowheads="1" noChangeShapeType="1" noTextEdit="1"/>
              </p:cNvSpPr>
              <p:nvPr/>
            </p:nvSpPr>
            <p:spPr>
              <a:xfrm>
                <a:off x="685800" y="1070662"/>
                <a:ext cx="10421471" cy="923330"/>
              </a:xfrm>
              <a:prstGeom prst="rect">
                <a:avLst/>
              </a:prstGeom>
              <a:blipFill>
                <a:blip r:embed="rId3"/>
                <a:stretch>
                  <a:fillRect l="-527" t="-3974" r="-468"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8">
                <a:extLst>
                  <a:ext uri="{FF2B5EF4-FFF2-40B4-BE49-F238E27FC236}">
                    <a16:creationId xmlns:a16="http://schemas.microsoft.com/office/drawing/2014/main" id="{392443F8-658B-84A5-F864-D8D70F1C637A}"/>
                  </a:ext>
                </a:extLst>
              </p:cNvPr>
              <p:cNvGraphicFramePr>
                <a:graphicFrameLocks noGrp="1"/>
              </p:cNvGraphicFramePr>
              <p:nvPr>
                <p:extLst>
                  <p:ext uri="{D42A27DB-BD31-4B8C-83A1-F6EECF244321}">
                    <p14:modId xmlns:p14="http://schemas.microsoft.com/office/powerpoint/2010/main" val="2758400403"/>
                  </p:ext>
                </p:extLst>
              </p:nvPr>
            </p:nvGraphicFramePr>
            <p:xfrm>
              <a:off x="685799" y="2061016"/>
              <a:ext cx="2507343" cy="4023360"/>
            </p:xfrm>
            <a:graphic>
              <a:graphicData uri="http://schemas.openxmlformats.org/drawingml/2006/table">
                <a:tbl>
                  <a:tblPr firstRow="1" bandRow="1">
                    <a:tableStyleId>{2D5ABB26-0587-4C30-8999-92F81FD0307C}</a:tableStyleId>
                  </a:tblPr>
                  <a:tblGrid>
                    <a:gridCol w="835781">
                      <a:extLst>
                        <a:ext uri="{9D8B030D-6E8A-4147-A177-3AD203B41FA5}">
                          <a16:colId xmlns:a16="http://schemas.microsoft.com/office/drawing/2014/main" val="65277456"/>
                        </a:ext>
                      </a:extLst>
                    </a:gridCol>
                    <a:gridCol w="835781">
                      <a:extLst>
                        <a:ext uri="{9D8B030D-6E8A-4147-A177-3AD203B41FA5}">
                          <a16:colId xmlns:a16="http://schemas.microsoft.com/office/drawing/2014/main" val="1696832148"/>
                        </a:ext>
                      </a:extLst>
                    </a:gridCol>
                    <a:gridCol w="835781">
                      <a:extLst>
                        <a:ext uri="{9D8B030D-6E8A-4147-A177-3AD203B41FA5}">
                          <a16:colId xmlns:a16="http://schemas.microsoft.com/office/drawing/2014/main" val="3681272083"/>
                        </a:ext>
                      </a:extLst>
                    </a:gridCol>
                  </a:tblGrid>
                  <a:tr h="340427">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oMath>
                            </m:oMathPara>
                          </a14:m>
                          <a:endParaRPr 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oMath>
                            </m:oMathPara>
                          </a14:m>
                          <a:endParaRPr 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532733"/>
                      </a:ext>
                    </a:extLst>
                  </a:tr>
                  <a:tr h="340427">
                    <a:tc>
                      <a:txBody>
                        <a:bodyPr/>
                        <a:lstStyle/>
                        <a:p>
                          <a:r>
                            <a:rPr lang="en-US" dirty="0">
                              <a:latin typeface="Times New Roman" panose="02020603050405020304" pitchFamily="18" charset="0"/>
                              <a:cs typeface="Times New Roman" panose="02020603050405020304" pitchFamily="18" charset="0"/>
                            </a:rPr>
                            <a:t>10</a:t>
                          </a:r>
                        </a:p>
                      </a:txBody>
                      <a:tcPr>
                        <a:lnT w="12700" cap="flat" cmpd="sng" algn="ctr">
                          <a:solidFill>
                            <a:schemeClr val="tx1"/>
                          </a:solidFill>
                          <a:prstDash val="solid"/>
                          <a:round/>
                          <a:headEnd type="none" w="med" len="med"/>
                          <a:tailEnd type="none" w="med" len="med"/>
                        </a:lnT>
                      </a:tcPr>
                    </a:tc>
                    <a:tc>
                      <a:txBody>
                        <a:bodyPr/>
                        <a:lstStyle/>
                        <a:p>
                          <a:r>
                            <a:rPr lang="en-US" dirty="0">
                              <a:latin typeface="Times New Roman" panose="02020603050405020304" pitchFamily="18" charset="0"/>
                              <a:cs typeface="Times New Roman" panose="02020603050405020304" pitchFamily="18" charset="0"/>
                            </a:rPr>
                            <a:t>-4</a:t>
                          </a:r>
                        </a:p>
                      </a:txBody>
                      <a:tcPr>
                        <a:lnT w="12700" cap="flat" cmpd="sng" algn="ctr">
                          <a:solidFill>
                            <a:schemeClr val="tx1"/>
                          </a:solidFill>
                          <a:prstDash val="solid"/>
                          <a:round/>
                          <a:headEnd type="none" w="med" len="med"/>
                          <a:tailEnd type="none" w="med" len="med"/>
                        </a:lnT>
                      </a:tcPr>
                    </a:tc>
                    <a:tc>
                      <a:txBody>
                        <a:bodyPr/>
                        <a:lstStyle/>
                        <a:p>
                          <a:r>
                            <a:rPr lang="en-US" dirty="0">
                              <a:latin typeface="Times New Roman" panose="02020603050405020304" pitchFamily="18" charset="0"/>
                              <a:cs typeface="Times New Roman" panose="02020603050405020304" pitchFamily="18" charset="0"/>
                            </a:rPr>
                            <a:t>292.6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1392449"/>
                      </a:ext>
                    </a:extLst>
                  </a:tr>
                  <a:tr h="340427">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182.4</a:t>
                          </a:r>
                        </a:p>
                      </a:txBody>
                      <a:tcPr/>
                    </a:tc>
                    <a:extLst>
                      <a:ext uri="{0D108BD9-81ED-4DB2-BD59-A6C34878D82A}">
                        <a16:rowId xmlns:a16="http://schemas.microsoft.com/office/drawing/2014/main" val="4041208045"/>
                      </a:ext>
                    </a:extLst>
                  </a:tr>
                  <a:tr h="340427">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-179.4</a:t>
                          </a:r>
                        </a:p>
                      </a:txBody>
                      <a:tcPr/>
                    </a:tc>
                    <a:extLst>
                      <a:ext uri="{0D108BD9-81ED-4DB2-BD59-A6C34878D82A}">
                        <a16:rowId xmlns:a16="http://schemas.microsoft.com/office/drawing/2014/main" val="3237941855"/>
                      </a:ext>
                    </a:extLst>
                  </a:tr>
                  <a:tr h="340427">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2764921959"/>
                      </a:ext>
                    </a:extLst>
                  </a:tr>
                  <a:tr h="340427">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95.7</a:t>
                          </a:r>
                        </a:p>
                      </a:txBody>
                      <a:tcPr/>
                    </a:tc>
                    <a:extLst>
                      <a:ext uri="{0D108BD9-81ED-4DB2-BD59-A6C34878D82A}">
                        <a16:rowId xmlns:a16="http://schemas.microsoft.com/office/drawing/2014/main" val="2867936874"/>
                      </a:ext>
                    </a:extLst>
                  </a:tr>
                  <a:tr h="340427">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388.5</a:t>
                          </a:r>
                        </a:p>
                      </a:txBody>
                      <a:tcPr/>
                    </a:tc>
                    <a:extLst>
                      <a:ext uri="{0D108BD9-81ED-4DB2-BD59-A6C34878D82A}">
                        <a16:rowId xmlns:a16="http://schemas.microsoft.com/office/drawing/2014/main" val="3493129541"/>
                      </a:ext>
                    </a:extLst>
                  </a:tr>
                  <a:tr h="340427">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756</a:t>
                          </a:r>
                        </a:p>
                      </a:txBody>
                      <a:tcPr/>
                    </a:tc>
                    <a:extLst>
                      <a:ext uri="{0D108BD9-81ED-4DB2-BD59-A6C34878D82A}">
                        <a16:rowId xmlns:a16="http://schemas.microsoft.com/office/drawing/2014/main" val="1455205397"/>
                      </a:ext>
                    </a:extLst>
                  </a:tr>
                  <a:tr h="340427">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148.8</a:t>
                          </a:r>
                        </a:p>
                      </a:txBody>
                      <a:tcPr/>
                    </a:tc>
                    <a:extLst>
                      <a:ext uri="{0D108BD9-81ED-4DB2-BD59-A6C34878D82A}">
                        <a16:rowId xmlns:a16="http://schemas.microsoft.com/office/drawing/2014/main" val="997480238"/>
                      </a:ext>
                    </a:extLst>
                  </a:tr>
                  <a:tr h="340427">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211.9</a:t>
                          </a:r>
                        </a:p>
                      </a:txBody>
                      <a:tcPr/>
                    </a:tc>
                    <a:extLst>
                      <a:ext uri="{0D108BD9-81ED-4DB2-BD59-A6C34878D82A}">
                        <a16:rowId xmlns:a16="http://schemas.microsoft.com/office/drawing/2014/main" val="4053366193"/>
                      </a:ext>
                    </a:extLst>
                  </a:tr>
                  <a:tr h="340427">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75.7</a:t>
                          </a:r>
                        </a:p>
                      </a:txBody>
                      <a:tcPr/>
                    </a:tc>
                    <a:extLst>
                      <a:ext uri="{0D108BD9-81ED-4DB2-BD59-A6C34878D82A}">
                        <a16:rowId xmlns:a16="http://schemas.microsoft.com/office/drawing/2014/main" val="3514010783"/>
                      </a:ext>
                    </a:extLst>
                  </a:tr>
                </a:tbl>
              </a:graphicData>
            </a:graphic>
          </p:graphicFrame>
        </mc:Choice>
        <mc:Fallback xmlns="">
          <p:graphicFrame>
            <p:nvGraphicFramePr>
              <p:cNvPr id="7" name="Table 8">
                <a:extLst>
                  <a:ext uri="{FF2B5EF4-FFF2-40B4-BE49-F238E27FC236}">
                    <a16:creationId xmlns:a16="http://schemas.microsoft.com/office/drawing/2014/main" id="{392443F8-658B-84A5-F864-D8D70F1C637A}"/>
                  </a:ext>
                </a:extLst>
              </p:cNvPr>
              <p:cNvGraphicFramePr>
                <a:graphicFrameLocks noGrp="1"/>
              </p:cNvGraphicFramePr>
              <p:nvPr>
                <p:extLst>
                  <p:ext uri="{D42A27DB-BD31-4B8C-83A1-F6EECF244321}">
                    <p14:modId xmlns:p14="http://schemas.microsoft.com/office/powerpoint/2010/main" val="2758400403"/>
                  </p:ext>
                </p:extLst>
              </p:nvPr>
            </p:nvGraphicFramePr>
            <p:xfrm>
              <a:off x="685799" y="2061016"/>
              <a:ext cx="2507343" cy="4023360"/>
            </p:xfrm>
            <a:graphic>
              <a:graphicData uri="http://schemas.openxmlformats.org/drawingml/2006/table">
                <a:tbl>
                  <a:tblPr firstRow="1" bandRow="1">
                    <a:tableStyleId>{2D5ABB26-0587-4C30-8999-92F81FD0307C}</a:tableStyleId>
                  </a:tblPr>
                  <a:tblGrid>
                    <a:gridCol w="835781">
                      <a:extLst>
                        <a:ext uri="{9D8B030D-6E8A-4147-A177-3AD203B41FA5}">
                          <a16:colId xmlns:a16="http://schemas.microsoft.com/office/drawing/2014/main" val="65277456"/>
                        </a:ext>
                      </a:extLst>
                    </a:gridCol>
                    <a:gridCol w="835781">
                      <a:extLst>
                        <a:ext uri="{9D8B030D-6E8A-4147-A177-3AD203B41FA5}">
                          <a16:colId xmlns:a16="http://schemas.microsoft.com/office/drawing/2014/main" val="1696832148"/>
                        </a:ext>
                      </a:extLst>
                    </a:gridCol>
                    <a:gridCol w="835781">
                      <a:extLst>
                        <a:ext uri="{9D8B030D-6E8A-4147-A177-3AD203B41FA5}">
                          <a16:colId xmlns:a16="http://schemas.microsoft.com/office/drawing/2014/main" val="3681272083"/>
                        </a:ext>
                      </a:extLst>
                    </a:gridCol>
                  </a:tblGrid>
                  <a:tr h="365760">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r="-201460" b="-1026667"/>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99275" r="-100000" b="-1026667"/>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200730" r="-730" b="-1026667"/>
                          </a:stretch>
                        </a:blipFill>
                      </a:tcPr>
                    </a:tc>
                    <a:extLst>
                      <a:ext uri="{0D108BD9-81ED-4DB2-BD59-A6C34878D82A}">
                        <a16:rowId xmlns:a16="http://schemas.microsoft.com/office/drawing/2014/main" val="2674532733"/>
                      </a:ext>
                    </a:extLst>
                  </a:tr>
                  <a:tr h="365760">
                    <a:tc>
                      <a:txBody>
                        <a:bodyPr/>
                        <a:lstStyle/>
                        <a:p>
                          <a:r>
                            <a:rPr lang="en-US" dirty="0">
                              <a:latin typeface="Times New Roman" panose="02020603050405020304" pitchFamily="18" charset="0"/>
                              <a:cs typeface="Times New Roman" panose="02020603050405020304" pitchFamily="18" charset="0"/>
                            </a:rPr>
                            <a:t>10</a:t>
                          </a:r>
                        </a:p>
                      </a:txBody>
                      <a:tcPr>
                        <a:lnT w="12700" cap="flat" cmpd="sng" algn="ctr">
                          <a:solidFill>
                            <a:schemeClr val="tx1"/>
                          </a:solidFill>
                          <a:prstDash val="solid"/>
                          <a:round/>
                          <a:headEnd type="none" w="med" len="med"/>
                          <a:tailEnd type="none" w="med" len="med"/>
                        </a:lnT>
                      </a:tcPr>
                    </a:tc>
                    <a:tc>
                      <a:txBody>
                        <a:bodyPr/>
                        <a:lstStyle/>
                        <a:p>
                          <a:r>
                            <a:rPr lang="en-US" dirty="0">
                              <a:latin typeface="Times New Roman" panose="02020603050405020304" pitchFamily="18" charset="0"/>
                              <a:cs typeface="Times New Roman" panose="02020603050405020304" pitchFamily="18" charset="0"/>
                            </a:rPr>
                            <a:t>-4</a:t>
                          </a:r>
                        </a:p>
                      </a:txBody>
                      <a:tcPr>
                        <a:lnT w="12700" cap="flat" cmpd="sng" algn="ctr">
                          <a:solidFill>
                            <a:schemeClr val="tx1"/>
                          </a:solidFill>
                          <a:prstDash val="solid"/>
                          <a:round/>
                          <a:headEnd type="none" w="med" len="med"/>
                          <a:tailEnd type="none" w="med" len="med"/>
                        </a:lnT>
                      </a:tcPr>
                    </a:tc>
                    <a:tc>
                      <a:txBody>
                        <a:bodyPr/>
                        <a:lstStyle/>
                        <a:p>
                          <a:r>
                            <a:rPr lang="en-US" dirty="0">
                              <a:latin typeface="Times New Roman" panose="02020603050405020304" pitchFamily="18" charset="0"/>
                              <a:cs typeface="Times New Roman" panose="02020603050405020304" pitchFamily="18" charset="0"/>
                            </a:rPr>
                            <a:t>292.6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1392449"/>
                      </a:ext>
                    </a:extLst>
                  </a:tr>
                  <a:tr h="36576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182.4</a:t>
                          </a:r>
                        </a:p>
                      </a:txBody>
                      <a:tcPr/>
                    </a:tc>
                    <a:extLst>
                      <a:ext uri="{0D108BD9-81ED-4DB2-BD59-A6C34878D82A}">
                        <a16:rowId xmlns:a16="http://schemas.microsoft.com/office/drawing/2014/main" val="4041208045"/>
                      </a:ext>
                    </a:extLst>
                  </a:tr>
                  <a:tr h="36576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-179.4</a:t>
                          </a:r>
                        </a:p>
                      </a:txBody>
                      <a:tcPr/>
                    </a:tc>
                    <a:extLst>
                      <a:ext uri="{0D108BD9-81ED-4DB2-BD59-A6C34878D82A}">
                        <a16:rowId xmlns:a16="http://schemas.microsoft.com/office/drawing/2014/main" val="3237941855"/>
                      </a:ext>
                    </a:extLst>
                  </a:tr>
                  <a:tr h="36576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2764921959"/>
                      </a:ext>
                    </a:extLst>
                  </a:tr>
                  <a:tr h="36576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95.7</a:t>
                          </a:r>
                        </a:p>
                      </a:txBody>
                      <a:tcPr/>
                    </a:tc>
                    <a:extLst>
                      <a:ext uri="{0D108BD9-81ED-4DB2-BD59-A6C34878D82A}">
                        <a16:rowId xmlns:a16="http://schemas.microsoft.com/office/drawing/2014/main" val="2867936874"/>
                      </a:ext>
                    </a:extLst>
                  </a:tr>
                  <a:tr h="36576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388.5</a:t>
                          </a:r>
                        </a:p>
                      </a:txBody>
                      <a:tcPr/>
                    </a:tc>
                    <a:extLst>
                      <a:ext uri="{0D108BD9-81ED-4DB2-BD59-A6C34878D82A}">
                        <a16:rowId xmlns:a16="http://schemas.microsoft.com/office/drawing/2014/main" val="3493129541"/>
                      </a:ext>
                    </a:extLst>
                  </a:tr>
                  <a:tr h="365760">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756</a:t>
                          </a:r>
                        </a:p>
                      </a:txBody>
                      <a:tcPr/>
                    </a:tc>
                    <a:extLst>
                      <a:ext uri="{0D108BD9-81ED-4DB2-BD59-A6C34878D82A}">
                        <a16:rowId xmlns:a16="http://schemas.microsoft.com/office/drawing/2014/main" val="1455205397"/>
                      </a:ext>
                    </a:extLst>
                  </a:tr>
                  <a:tr h="365760">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148.8</a:t>
                          </a:r>
                        </a:p>
                      </a:txBody>
                      <a:tcPr/>
                    </a:tc>
                    <a:extLst>
                      <a:ext uri="{0D108BD9-81ED-4DB2-BD59-A6C34878D82A}">
                        <a16:rowId xmlns:a16="http://schemas.microsoft.com/office/drawing/2014/main" val="997480238"/>
                      </a:ext>
                    </a:extLst>
                  </a:tr>
                  <a:tr h="36576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211.9</a:t>
                          </a:r>
                        </a:p>
                      </a:txBody>
                      <a:tcPr/>
                    </a:tc>
                    <a:extLst>
                      <a:ext uri="{0D108BD9-81ED-4DB2-BD59-A6C34878D82A}">
                        <a16:rowId xmlns:a16="http://schemas.microsoft.com/office/drawing/2014/main" val="4053366193"/>
                      </a:ext>
                    </a:extLst>
                  </a:tr>
                  <a:tr h="36576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75.7</a:t>
                          </a:r>
                        </a:p>
                      </a:txBody>
                      <a:tcPr/>
                    </a:tc>
                    <a:extLst>
                      <a:ext uri="{0D108BD9-81ED-4DB2-BD59-A6C34878D82A}">
                        <a16:rowId xmlns:a16="http://schemas.microsoft.com/office/drawing/2014/main" val="3514010783"/>
                      </a:ext>
                    </a:extLst>
                  </a:tr>
                </a:tbl>
              </a:graphicData>
            </a:graphic>
          </p:graphicFrame>
        </mc:Fallback>
      </mc:AlternateContent>
    </p:spTree>
    <p:extLst>
      <p:ext uri="{BB962C8B-B14F-4D97-AF65-F5344CB8AC3E}">
        <p14:creationId xmlns:p14="http://schemas.microsoft.com/office/powerpoint/2010/main" val="225230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7</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9</a:t>
            </a:r>
          </a:p>
        </p:txBody>
      </p:sp>
      <p:pic>
        <p:nvPicPr>
          <p:cNvPr id="2" name="Picture 1">
            <a:extLst>
              <a:ext uri="{FF2B5EF4-FFF2-40B4-BE49-F238E27FC236}">
                <a16:creationId xmlns:a16="http://schemas.microsoft.com/office/drawing/2014/main" id="{6C8A4223-09E3-8D98-8200-C52AFF3C1398}"/>
              </a:ext>
            </a:extLst>
          </p:cNvPr>
          <p:cNvPicPr>
            <a:picLocks noChangeAspect="1"/>
          </p:cNvPicPr>
          <p:nvPr/>
        </p:nvPicPr>
        <p:blipFill>
          <a:blip r:embed="rId3"/>
          <a:stretch>
            <a:fillRect/>
          </a:stretch>
        </p:blipFill>
        <p:spPr>
          <a:xfrm>
            <a:off x="4721107" y="897256"/>
            <a:ext cx="6584295" cy="5522594"/>
          </a:xfrm>
          <a:prstGeom prst="rect">
            <a:avLst/>
          </a:prstGeom>
        </p:spPr>
      </p:pic>
      <p:pic>
        <p:nvPicPr>
          <p:cNvPr id="13" name="Picture 12">
            <a:extLst>
              <a:ext uri="{FF2B5EF4-FFF2-40B4-BE49-F238E27FC236}">
                <a16:creationId xmlns:a16="http://schemas.microsoft.com/office/drawing/2014/main" id="{FAF92181-6525-8F1A-963E-766B882AEC3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189991" y="3926018"/>
            <a:ext cx="5495925" cy="314325"/>
          </a:xfrm>
          <a:prstGeom prst="rect">
            <a:avLst/>
          </a:prstGeom>
        </p:spPr>
      </p:pic>
      <p:sp>
        <p:nvSpPr>
          <p:cNvPr id="14" name="TextBox 13">
            <a:extLst>
              <a:ext uri="{FF2B5EF4-FFF2-40B4-BE49-F238E27FC236}">
                <a16:creationId xmlns:a16="http://schemas.microsoft.com/office/drawing/2014/main" id="{49C93461-6F07-9225-6A1E-BC7AEE435E20}"/>
              </a:ext>
            </a:extLst>
          </p:cNvPr>
          <p:cNvSpPr txBox="1"/>
          <p:nvPr/>
        </p:nvSpPr>
        <p:spPr>
          <a:xfrm>
            <a:off x="685800" y="1873649"/>
            <a:ext cx="3035968" cy="1200329"/>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Function variables should be passed using only one variable, the rest is considered as function parameters</a:t>
            </a:r>
          </a:p>
        </p:txBody>
      </p:sp>
      <p:pic>
        <p:nvPicPr>
          <p:cNvPr id="16" name="Picture 15">
            <a:extLst>
              <a:ext uri="{FF2B5EF4-FFF2-40B4-BE49-F238E27FC236}">
                <a16:creationId xmlns:a16="http://schemas.microsoft.com/office/drawing/2014/main" id="{9F544FA8-D9F7-28FF-0328-94793BBB57AD}"/>
              </a:ext>
            </a:extLst>
          </p:cNvPr>
          <p:cNvPicPr>
            <a:picLocks noChangeAspect="1"/>
          </p:cNvPicPr>
          <p:nvPr/>
        </p:nvPicPr>
        <p:blipFill>
          <a:blip r:embed="rId5">
            <a:clrChange>
              <a:clrFrom>
                <a:srgbClr val="F7F7F7"/>
              </a:clrFrom>
              <a:clrTo>
                <a:srgbClr val="F7F7F7">
                  <a:alpha val="0"/>
                </a:srgbClr>
              </a:clrTo>
            </a:clrChange>
          </a:blip>
          <a:stretch>
            <a:fillRect/>
          </a:stretch>
        </p:blipFill>
        <p:spPr>
          <a:xfrm>
            <a:off x="5189991" y="1320514"/>
            <a:ext cx="5314950" cy="2266950"/>
          </a:xfrm>
          <a:prstGeom prst="rect">
            <a:avLst/>
          </a:prstGeom>
        </p:spPr>
      </p:pic>
      <p:sp>
        <p:nvSpPr>
          <p:cNvPr id="17" name="TextBox 16">
            <a:extLst>
              <a:ext uri="{FF2B5EF4-FFF2-40B4-BE49-F238E27FC236}">
                <a16:creationId xmlns:a16="http://schemas.microsoft.com/office/drawing/2014/main" id="{4E863352-71B2-1C76-42AE-E328574E7332}"/>
              </a:ext>
            </a:extLst>
          </p:cNvPr>
          <p:cNvSpPr txBox="1"/>
          <p:nvPr/>
        </p:nvSpPr>
        <p:spPr>
          <a:xfrm>
            <a:off x="685800" y="3378389"/>
            <a:ext cx="3035968"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Values of several variables can be passed using a nested list</a:t>
            </a:r>
          </a:p>
        </p:txBody>
      </p:sp>
    </p:spTree>
    <p:extLst>
      <p:ext uri="{BB962C8B-B14F-4D97-AF65-F5344CB8AC3E}">
        <p14:creationId xmlns:p14="http://schemas.microsoft.com/office/powerpoint/2010/main" val="335459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8</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69071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10</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70662"/>
            <a:ext cx="10421471" cy="1200329"/>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Bubble sort is a simple sorting algorithm, which repeatedly goes through a list of numbers and compares each element with the one after it and swaps them if needed. This passes continue until the elements are sorted and no more swaps are required. There is an example below. Write the function </a:t>
            </a:r>
            <a:r>
              <a:rPr lang="en-US" dirty="0" err="1">
                <a:solidFill>
                  <a:srgbClr val="202124"/>
                </a:solidFill>
                <a:latin typeface="Consolas" panose="020B0609020204030204" pitchFamily="49" charset="0"/>
                <a:cs typeface="Times New Roman" panose="02020603050405020304" pitchFamily="18" charset="0"/>
              </a:rPr>
              <a:t>bubble_sort</a:t>
            </a:r>
            <a:r>
              <a:rPr lang="en-US" dirty="0">
                <a:solidFill>
                  <a:srgbClr val="202124"/>
                </a:solidFill>
                <a:latin typeface="Consolas" panose="020B0609020204030204" pitchFamily="49" charset="0"/>
                <a:cs typeface="Times New Roman" panose="02020603050405020304" pitchFamily="18" charset="0"/>
              </a:rPr>
              <a:t>(list_1) </a:t>
            </a:r>
            <a:r>
              <a:rPr lang="en-US" dirty="0">
                <a:solidFill>
                  <a:srgbClr val="202124"/>
                </a:solidFill>
                <a:latin typeface="Times New Roman" panose="02020603050405020304" pitchFamily="18" charset="0"/>
                <a:cs typeface="Times New Roman" panose="02020603050405020304" pitchFamily="18" charset="0"/>
              </a:rPr>
              <a:t>which receives a list of numbers and returns the sorted list in the descending order by using the bubble sort algorithm.</a:t>
            </a:r>
          </a:p>
        </p:txBody>
      </p:sp>
      <p:pic>
        <p:nvPicPr>
          <p:cNvPr id="10" name="Picture 9">
            <a:extLst>
              <a:ext uri="{FF2B5EF4-FFF2-40B4-BE49-F238E27FC236}">
                <a16:creationId xmlns:a16="http://schemas.microsoft.com/office/drawing/2014/main" id="{9636D66C-EBC3-B6CC-2C90-4BB46F426A2F}"/>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685800" y="2960914"/>
            <a:ext cx="2914650" cy="457200"/>
          </a:xfrm>
          <a:prstGeom prst="rect">
            <a:avLst/>
          </a:prstGeom>
        </p:spPr>
      </p:pic>
      <p:pic>
        <p:nvPicPr>
          <p:cNvPr id="12" name="Picture 11">
            <a:extLst>
              <a:ext uri="{FF2B5EF4-FFF2-40B4-BE49-F238E27FC236}">
                <a16:creationId xmlns:a16="http://schemas.microsoft.com/office/drawing/2014/main" id="{9D6CB47D-9770-BCC0-1B80-6AF2240F9781}"/>
              </a:ext>
            </a:extLst>
          </p:cNvPr>
          <p:cNvPicPr>
            <a:picLocks noChangeAspect="1"/>
          </p:cNvPicPr>
          <p:nvPr/>
        </p:nvPicPr>
        <p:blipFill>
          <a:blip r:embed="rId4"/>
          <a:stretch>
            <a:fillRect/>
          </a:stretch>
        </p:blipFill>
        <p:spPr>
          <a:xfrm>
            <a:off x="685800" y="3595666"/>
            <a:ext cx="2781300" cy="1543050"/>
          </a:xfrm>
          <a:prstGeom prst="rect">
            <a:avLst/>
          </a:prstGeom>
        </p:spPr>
      </p:pic>
      <p:sp>
        <p:nvSpPr>
          <p:cNvPr id="13" name="TextBox 12">
            <a:extLst>
              <a:ext uri="{FF2B5EF4-FFF2-40B4-BE49-F238E27FC236}">
                <a16:creationId xmlns:a16="http://schemas.microsoft.com/office/drawing/2014/main" id="{02E6C802-F2A7-E970-0B41-58E8AA772687}"/>
              </a:ext>
            </a:extLst>
          </p:cNvPr>
          <p:cNvSpPr txBox="1"/>
          <p:nvPr/>
        </p:nvSpPr>
        <p:spPr>
          <a:xfrm>
            <a:off x="685800" y="2431286"/>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80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2"/>
          <a:stretch>
            <a:fillRect/>
          </a:stretch>
        </p:blipFill>
        <p:spPr>
          <a:xfrm>
            <a:off x="4721107" y="771526"/>
            <a:ext cx="6584295"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9</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69071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10</a:t>
            </a:r>
          </a:p>
        </p:txBody>
      </p:sp>
      <p:pic>
        <p:nvPicPr>
          <p:cNvPr id="7" name="Picture 6">
            <a:extLst>
              <a:ext uri="{FF2B5EF4-FFF2-40B4-BE49-F238E27FC236}">
                <a16:creationId xmlns:a16="http://schemas.microsoft.com/office/drawing/2014/main" id="{BBD75F54-63EC-6E5E-C840-87E23400C016}"/>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087966" y="1230632"/>
            <a:ext cx="6000750" cy="3362325"/>
          </a:xfrm>
          <a:prstGeom prst="rect">
            <a:avLst/>
          </a:prstGeom>
        </p:spPr>
      </p:pic>
      <p:pic>
        <p:nvPicPr>
          <p:cNvPr id="12" name="Picture 11">
            <a:extLst>
              <a:ext uri="{FF2B5EF4-FFF2-40B4-BE49-F238E27FC236}">
                <a16:creationId xmlns:a16="http://schemas.microsoft.com/office/drawing/2014/main" id="{2AAC94E3-882E-3B7A-9494-465A2F18AC5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87966" y="4812031"/>
            <a:ext cx="2800350" cy="1514475"/>
          </a:xfrm>
          <a:prstGeom prst="rect">
            <a:avLst/>
          </a:prstGeom>
        </p:spPr>
      </p:pic>
    </p:spTree>
    <p:extLst>
      <p:ext uri="{BB962C8B-B14F-4D97-AF65-F5344CB8AC3E}">
        <p14:creationId xmlns:p14="http://schemas.microsoft.com/office/powerpoint/2010/main" val="2312201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11247</TotalTime>
  <Words>631</Words>
  <Application>Microsoft Macintosh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Consolas</vt:lpstr>
      <vt:lpstr>Times New Roman</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SDR Lab</dc:creator>
  <cp:lastModifiedBy>박여원</cp:lastModifiedBy>
  <cp:revision>2208</cp:revision>
  <dcterms:created xsi:type="dcterms:W3CDTF">2021-08-21T18:03:36Z</dcterms:created>
  <dcterms:modified xsi:type="dcterms:W3CDTF">2022-12-06T03:39:56Z</dcterms:modified>
</cp:coreProperties>
</file>