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291" r:id="rId14"/>
    <p:sldId id="292" r:id="rId15"/>
    <p:sldId id="294" r:id="rId16"/>
    <p:sldId id="293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60" d="100"/>
          <a:sy n="60" d="100"/>
        </p:scale>
        <p:origin x="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8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.png"/><Relationship Id="rId7" Type="http://schemas.openxmlformats.org/officeDocument/2006/relationships/image" Target="../media/image9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94.png"/><Relationship Id="rId9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1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1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46.png"/><Relationship Id="rId3" Type="http://schemas.openxmlformats.org/officeDocument/2006/relationships/image" Target="../media/image1.png"/><Relationship Id="rId7" Type="http://schemas.openxmlformats.org/officeDocument/2006/relationships/image" Target="../media/image141.png"/><Relationship Id="rId12" Type="http://schemas.openxmlformats.org/officeDocument/2006/relationships/image" Target="../media/image1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5" Type="http://schemas.openxmlformats.org/officeDocument/2006/relationships/image" Target="../media/image148.png"/><Relationship Id="rId10" Type="http://schemas.openxmlformats.org/officeDocument/2006/relationships/image" Target="../media/image143.png"/><Relationship Id="rId4" Type="http://schemas.openxmlformats.org/officeDocument/2006/relationships/image" Target="../media/image138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0" Type="http://schemas.openxmlformats.org/officeDocument/2006/relationships/image" Target="../media/image154.png"/><Relationship Id="rId4" Type="http://schemas.openxmlformats.org/officeDocument/2006/relationships/image" Target="../media/image120.png"/><Relationship Id="rId9" Type="http://schemas.openxmlformats.org/officeDocument/2006/relationships/image" Target="../media/image1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3" Type="http://schemas.openxmlformats.org/officeDocument/2006/relationships/image" Target="../media/image1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3" Type="http://schemas.openxmlformats.org/officeDocument/2006/relationships/image" Target="../media/image1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0" Type="http://schemas.openxmlformats.org/officeDocument/2006/relationships/image" Target="../media/image175.png"/><Relationship Id="rId4" Type="http://schemas.openxmlformats.org/officeDocument/2006/relationships/image" Target="../media/image158.png"/><Relationship Id="rId9" Type="http://schemas.openxmlformats.org/officeDocument/2006/relationships/image" Target="../media/image17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.png"/><Relationship Id="rId7" Type="http://schemas.openxmlformats.org/officeDocument/2006/relationships/image" Target="../media/image1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Relationship Id="rId9" Type="http://schemas.openxmlformats.org/officeDocument/2006/relationships/image" Target="../media/image18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 Lecture 2 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345101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Sep. 1,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4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Tuples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28403-9089-4C31-472F-7F2757F36BEB}"/>
              </a:ext>
            </a:extLst>
          </p:cNvPr>
          <p:cNvSpPr txBox="1"/>
          <p:nvPr/>
        </p:nvSpPr>
        <p:spPr>
          <a:xfrm>
            <a:off x="825133" y="1098134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tuple is defined using ()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2142781"/>
            <a:ext cx="361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can be handled using similar ways for strings and lists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A36A2-0DC7-13CF-7ED8-6DD8E858347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9187" y="1131116"/>
            <a:ext cx="2333625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7B233-9A07-6E86-0C01-CE904067C81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9187" y="1664516"/>
            <a:ext cx="1228725" cy="266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F2375B-1047-4A00-030E-84312FFF7C6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9187" y="2180197"/>
            <a:ext cx="1276350" cy="28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58E964-F701-78A4-7EA8-C774BC0E8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187" y="2475472"/>
            <a:ext cx="209550" cy="257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85EA5A-6CAF-21FB-7BAF-911BC2B1CB3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9187" y="2924368"/>
            <a:ext cx="1343025" cy="3238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0AC9C7-920C-FA76-75A3-6D7B5F8EA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1574" y="3238388"/>
            <a:ext cx="1000125" cy="3619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EB012C-ABE3-25BE-4772-A79679FCE4B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6602" y="3725799"/>
            <a:ext cx="1714500" cy="3905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73C592-2226-B3B9-1EB7-75A2FCE6F8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9187" y="4154426"/>
            <a:ext cx="371475" cy="381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5FB367F-2235-3FC6-1041-3E753B0199FA}"/>
              </a:ext>
            </a:extLst>
          </p:cNvPr>
          <p:cNvSpPr txBox="1"/>
          <p:nvPr/>
        </p:nvSpPr>
        <p:spPr>
          <a:xfrm>
            <a:off x="825133" y="3761757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a number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86EE6D0-8739-B5A4-3E66-84544C149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6602" y="4820362"/>
            <a:ext cx="1619250" cy="342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D53F5B7-8DF8-6923-808C-B283A802084B}"/>
              </a:ext>
            </a:extLst>
          </p:cNvPr>
          <p:cNvSpPr txBox="1"/>
          <p:nvPr/>
        </p:nvSpPr>
        <p:spPr>
          <a:xfrm>
            <a:off x="825132" y="4793930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lists, tuples are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endParaRPr lang="en-US" b="1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BF01A18-D694-17DC-C16F-013F61424BE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8788" y="5172852"/>
            <a:ext cx="6137837" cy="11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8"/>
            <a:ext cx="6584295" cy="51794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4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Tuples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1458567"/>
            <a:ext cx="3614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usually contain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usually contain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FB367F-2235-3FC6-1041-3E753B0199FA}"/>
              </a:ext>
            </a:extLst>
          </p:cNvPr>
          <p:cNvSpPr txBox="1"/>
          <p:nvPr/>
        </p:nvSpPr>
        <p:spPr>
          <a:xfrm>
            <a:off x="825133" y="3765789"/>
            <a:ext cx="361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tuple by unpacking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the number of elements on the two sides has to be the same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53F5B7-8DF8-6923-808C-B283A802084B}"/>
              </a:ext>
            </a:extLst>
          </p:cNvPr>
          <p:cNvSpPr txBox="1"/>
          <p:nvPr/>
        </p:nvSpPr>
        <p:spPr>
          <a:xfrm>
            <a:off x="825132" y="4944726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tuple by packing</a:t>
            </a:r>
            <a:endParaRPr lang="en-US" b="1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C884A7-D0E2-3CF1-8C9D-450B95F2EF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9675" y="1469862"/>
            <a:ext cx="6134100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2E2262-4E07-2DC5-6B77-30E2B874719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569" y="3756220"/>
            <a:ext cx="1866900" cy="485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B98414-9429-1390-8CE3-C6B4F5DE235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944726"/>
            <a:ext cx="1771650" cy="619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E9898CE-93BC-1A1A-EB56-BC9E838B92D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3025" y="5563851"/>
            <a:ext cx="942975" cy="2857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E016970-46F6-D95A-30FE-11740ADB2CC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8201" y="4320409"/>
            <a:ext cx="6572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7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00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1328217"/>
            <a:ext cx="3614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define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in Python! an unordered collection with no duplicate element. It even supports mathematical operations like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difference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FB367F-2235-3FC6-1041-3E753B0199FA}"/>
              </a:ext>
            </a:extLst>
          </p:cNvPr>
          <p:cNvSpPr txBox="1"/>
          <p:nvPr/>
        </p:nvSpPr>
        <p:spPr>
          <a:xfrm>
            <a:off x="825133" y="3307955"/>
            <a:ext cx="361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unique elements in a list, string, or tuple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6A1C6-CE20-0BED-3C75-C31FC7094C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721" y="1412278"/>
            <a:ext cx="3162300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D15DA2-6476-6C2B-96F5-447E2C98E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721" y="1836970"/>
            <a:ext cx="1981200" cy="35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7B1BD4-D96B-4E94-4E61-4FD990A24F2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721" y="3233112"/>
            <a:ext cx="3648075" cy="561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D7C24B-0618-88B1-DA0E-2E48AB2BD3D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721" y="4286032"/>
            <a:ext cx="2971800" cy="571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D71A3B-2CA6-7E91-7E72-F76451EC39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7721" y="3816174"/>
            <a:ext cx="971550" cy="2762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B69BC6-7012-0D06-FC6A-1123F2911C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7721" y="4833709"/>
            <a:ext cx="1266825" cy="266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352690-DDFF-4D90-3E06-BC7A766090C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721" y="5452617"/>
            <a:ext cx="1409700" cy="276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C4140E-D6E8-42B8-540B-157CC729FD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7721" y="5759955"/>
            <a:ext cx="15621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3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00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3026202"/>
            <a:ext cx="3614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Intersection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union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difference</a:t>
            </a:r>
          </a:p>
          <a:p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symmetric_difference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5FA7B-CAD5-6405-7A50-9E695AD311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072756"/>
            <a:ext cx="2581275" cy="276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4BA7E7-752B-8CA4-7D75-2367F7DC73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b="50847"/>
          <a:stretch/>
        </p:blipFill>
        <p:spPr>
          <a:xfrm>
            <a:off x="5087966" y="2206852"/>
            <a:ext cx="3648075" cy="276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B2C85F-85CB-DC4C-3B0C-F59FDC68D3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b="51667"/>
          <a:stretch/>
        </p:blipFill>
        <p:spPr>
          <a:xfrm>
            <a:off x="5087966" y="2499220"/>
            <a:ext cx="2971800" cy="276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E7758F-CB61-2C0C-119F-F7E9D088E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7966" y="3443736"/>
            <a:ext cx="381000" cy="266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99BD7F-85DC-E4E6-2B63-94B6FF47535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609157"/>
            <a:ext cx="3571875" cy="2762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E157B6-E625-CE7B-0CF4-DCC11D698B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7966" y="4919913"/>
            <a:ext cx="533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8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19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Dictionary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1342213"/>
            <a:ext cx="3614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indexed by keys, which could be a string, number or even tuple (but not list). A dictionary is a key-value pairs, and each key maps to a corresponding 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966B2-9EE9-430E-B807-F54972A77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966" y="1342213"/>
            <a:ext cx="4371975" cy="581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129204-F015-CDAE-981C-07A238C95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966" y="1872886"/>
            <a:ext cx="3714750" cy="352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E22863-2006-69EB-5B1F-489771B06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966" y="2444883"/>
            <a:ext cx="1666875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D6EC00-64CD-7594-174F-CAC1FB893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7966" y="2796191"/>
            <a:ext cx="32385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BD82D9-BD9B-6648-4186-AE7BB23AE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5769" y="3292446"/>
            <a:ext cx="1543050" cy="438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9086EA-F1C2-BD27-AB46-B0CFB2147F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7016" y="4199771"/>
            <a:ext cx="1647825" cy="323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F2234D-5BB7-9F18-4AFF-2146D6D99D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7016" y="4482416"/>
            <a:ext cx="2314575" cy="3143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57526ED-E3D7-7EA7-5042-3210B7FF9D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07016" y="3661138"/>
            <a:ext cx="3943350" cy="276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DC3571-81B5-8EF8-C59A-C8857CB795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7016" y="5210946"/>
            <a:ext cx="1219200" cy="333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3CF5992-7C3E-A288-671B-57597C5670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5591" y="5551838"/>
            <a:ext cx="228600" cy="2667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683EE59-D6E9-31EA-07F1-185EE0504B36}"/>
              </a:ext>
            </a:extLst>
          </p:cNvPr>
          <p:cNvSpPr txBox="1"/>
          <p:nvPr/>
        </p:nvSpPr>
        <p:spPr>
          <a:xfrm>
            <a:off x="825133" y="3319413"/>
            <a:ext cx="361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stored without order, we need to use the key of the element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3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19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Dictionary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1342213"/>
            <a:ext cx="3614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indexed by keys, which could be a string, number or even tuple (but not list). A dictionary is a key-value pairs, and each key maps to a corresponding 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83EE59-D6E9-31EA-07F1-185EE0504B36}"/>
              </a:ext>
            </a:extLst>
          </p:cNvPr>
          <p:cNvSpPr txBox="1"/>
          <p:nvPr/>
        </p:nvSpPr>
        <p:spPr>
          <a:xfrm>
            <a:off x="825133" y="3342355"/>
            <a:ext cx="361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Changing a list of tuples to dictionary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F951D-72D5-0B02-4AE2-20703C200F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618" y="1367546"/>
            <a:ext cx="3581400" cy="790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55AAB5-EA4B-C418-6F66-7E1ABE44395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618" y="2329162"/>
            <a:ext cx="3181350" cy="447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22067C-1DEE-3477-A1D0-9B50A0E7C87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618" y="2745849"/>
            <a:ext cx="4143375" cy="266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6FAE2C-3D68-21E1-8F26-DFCF43EE3B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618" y="3264361"/>
            <a:ext cx="4981575" cy="342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37285E-B3F9-4BA4-C87D-91765914757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618" y="3562431"/>
            <a:ext cx="3943350" cy="30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512C93-8D47-CBC9-2257-808437CAE39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618" y="4113285"/>
            <a:ext cx="291465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669E53D-98D4-A072-202A-B10AFD869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6618" y="4416197"/>
            <a:ext cx="445641" cy="2406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BA6C01D-91B0-45DD-4A2A-9C11C3222196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618" y="4834021"/>
            <a:ext cx="2933700" cy="266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C0F718A-941E-CA2B-D92D-D564EA26C7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6618" y="5102162"/>
            <a:ext cx="571500" cy="2857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67108B7-C152-5BFC-8DB9-A29657494AD3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618" y="5434580"/>
            <a:ext cx="1914525" cy="3238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5E23532-8FF3-08E1-D7FC-B68AD90169B5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618" y="5711289"/>
            <a:ext cx="2609850" cy="38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815ACC-9E22-9665-4D2E-7BF00F4DA70B}"/>
              </a:ext>
            </a:extLst>
          </p:cNvPr>
          <p:cNvSpPr txBox="1"/>
          <p:nvPr/>
        </p:nvSpPr>
        <p:spPr>
          <a:xfrm>
            <a:off x="825133" y="4144521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Checking whether a key exists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2A26F-09F6-F77C-A63F-88864069E9FF}"/>
              </a:ext>
            </a:extLst>
          </p:cNvPr>
          <p:cNvSpPr txBox="1"/>
          <p:nvPr/>
        </p:nvSpPr>
        <p:spPr>
          <a:xfrm>
            <a:off x="825133" y="4834021"/>
            <a:ext cx="37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Checking whether a key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341EE-E1DB-5E54-FE15-B872F3426209}"/>
              </a:ext>
            </a:extLst>
          </p:cNvPr>
          <p:cNvSpPr txBox="1"/>
          <p:nvPr/>
        </p:nvSpPr>
        <p:spPr>
          <a:xfrm>
            <a:off x="825133" y="5545684"/>
            <a:ext cx="37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Changing a dictionary to a list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1232640"/>
            <a:ext cx="361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powerful N-dimensional array object which is important in scientific computing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29B56-2C32-D282-09F1-592102E4C3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1340407"/>
            <a:ext cx="19335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0144D-1543-E901-BE1B-2CB71A0773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539"/>
          <a:stretch/>
        </p:blipFill>
        <p:spPr>
          <a:xfrm>
            <a:off x="911905" y="2427540"/>
            <a:ext cx="1952625" cy="420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A9589D-A8C8-B993-EC81-E65710CF4E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2427540"/>
            <a:ext cx="2457450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3BDC25-6224-5150-5A1E-5F8AD82D1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988" y="2932365"/>
            <a:ext cx="1704975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6731C8-FAD5-D965-76DE-45594D87697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3457318"/>
            <a:ext cx="3829050" cy="581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516FC0-77CB-21EA-FC55-4DFB7673CA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1988" y="4054666"/>
            <a:ext cx="1952625" cy="5619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440C77-8616-B97C-FF75-5758A4EC98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544"/>
          <a:stretch/>
        </p:blipFill>
        <p:spPr>
          <a:xfrm>
            <a:off x="911905" y="3457318"/>
            <a:ext cx="1952625" cy="7572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5F62F1-6E88-E77F-0A8A-B99035F1E83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4752027"/>
            <a:ext cx="876300" cy="323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B691AA1-5FE0-3AF4-96C1-8B4569D932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1988" y="5034235"/>
            <a:ext cx="657225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02CF09-92CF-D66B-72B8-69A590576F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1988" y="5884266"/>
            <a:ext cx="200025" cy="266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77476B7-A7F2-62E9-ABA0-F0A20954E3D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5567905"/>
            <a:ext cx="752475" cy="2857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C65B216-7870-5143-1418-746049920207}"/>
              </a:ext>
            </a:extLst>
          </p:cNvPr>
          <p:cNvSpPr txBox="1"/>
          <p:nvPr/>
        </p:nvSpPr>
        <p:spPr>
          <a:xfrm>
            <a:off x="825133" y="4787450"/>
            <a:ext cx="361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rows and columns of a matrix and its total 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32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1417147"/>
            <a:ext cx="361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sequence of numbers with a specified increment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5B216-7870-5143-1418-746049920207}"/>
              </a:ext>
            </a:extLst>
          </p:cNvPr>
          <p:cNvSpPr txBox="1"/>
          <p:nvPr/>
        </p:nvSpPr>
        <p:spPr>
          <a:xfrm>
            <a:off x="825133" y="5024951"/>
            <a:ext cx="361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a specified number of evenly distributed elements between two numbers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CB87E-AFD6-1204-CEE2-6E1586A5465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1517556"/>
            <a:ext cx="2705100" cy="52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7BE4E1-F2DF-565D-247F-479377F83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838" y="2039545"/>
            <a:ext cx="4981575" cy="285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13DBD0-B3DC-F696-16E2-D38C65692986}"/>
              </a:ext>
            </a:extLst>
          </p:cNvPr>
          <p:cNvSpPr txBox="1"/>
          <p:nvPr/>
        </p:nvSpPr>
        <p:spPr>
          <a:xfrm>
            <a:off x="7283210" y="476367"/>
            <a:ext cx="112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5C3DCC-A758-CD94-1028-B747986804E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431741" y="845699"/>
            <a:ext cx="415235" cy="700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94EF8F8-DB19-FD5E-B50F-49593C102E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2708934"/>
            <a:ext cx="2343150" cy="276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B50231E-BC39-7066-B25A-8971F3F8E64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3034528"/>
            <a:ext cx="3886200" cy="323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8172101-85D1-71E2-0AFF-7CB998AC8B7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3823471"/>
            <a:ext cx="1685925" cy="2476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4C343D6-FAD9-A280-0D3A-B5AFB3A0D51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3290887"/>
            <a:ext cx="1809750" cy="2762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F54DC7-8A38-CE16-D9FC-E48EB95CB34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4091915"/>
            <a:ext cx="1819275" cy="2095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4875757-146B-59CD-C835-7C0718209BE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38" y="5047516"/>
            <a:ext cx="1943100" cy="3238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72513F0-6B02-2824-D633-9DBDA2EC7F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8838" y="5439785"/>
            <a:ext cx="6168026" cy="4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2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820DC-53C8-0A8F-A0FA-D70D9E86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1258544"/>
            <a:ext cx="2838450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0B07FD-783B-80B8-217E-425F44763B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2206972"/>
            <a:ext cx="5076825" cy="533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AD522-9FDF-28E9-3E2E-AD476D37649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1988" y="3321048"/>
            <a:ext cx="2943225" cy="600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FA4893-92D1-F1A2-F657-8845ECD8AE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666" y="3928811"/>
            <a:ext cx="2286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B8A256-ED3E-5577-33BD-5B7204E457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7539"/>
          <a:stretch/>
        </p:blipFill>
        <p:spPr>
          <a:xfrm>
            <a:off x="911905" y="1361918"/>
            <a:ext cx="1952625" cy="4205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928F41-DC8B-5161-00B3-4CAB09515B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917" y="1787829"/>
            <a:ext cx="257175" cy="323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BE5BE8-2FBC-666E-8B0E-FCE5F1E494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3666" y="2721400"/>
            <a:ext cx="1409700" cy="30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3C3DEB0-1BDC-EE7E-0025-1D5A74801C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1544"/>
          <a:stretch/>
        </p:blipFill>
        <p:spPr>
          <a:xfrm>
            <a:off x="911905" y="4420993"/>
            <a:ext cx="1952625" cy="7572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1A0ADE-322A-4251-94F0-05672E67F6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666" y="4420993"/>
            <a:ext cx="704850" cy="3429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095D4D-3337-B47F-3D03-268AA47D03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64701" y="4777502"/>
            <a:ext cx="285750" cy="3333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F3D0C11-9E79-0C44-8BAC-C2C3BC83A2E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9917" y="5173974"/>
            <a:ext cx="904875" cy="381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7FF2261-EC71-0645-FDDA-E0BEBE14A5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6085" y="5528435"/>
            <a:ext cx="1381125" cy="323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51D652A-C2F6-F44C-B711-3584B45A4F89}"/>
                  </a:ext>
                </a:extLst>
              </p:cNvPr>
              <p:cNvSpPr txBox="1"/>
              <p:nvPr/>
            </p:nvSpPr>
            <p:spPr>
              <a:xfrm>
                <a:off x="825133" y="5359265"/>
                <a:ext cx="3614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the last column of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51D652A-C2F6-F44C-B711-3584B45A4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33" y="5359265"/>
                <a:ext cx="3614985" cy="369332"/>
              </a:xfrm>
              <a:prstGeom prst="rect">
                <a:avLst/>
              </a:prstGeom>
              <a:blipFill>
                <a:blip r:embed="rId15"/>
                <a:stretch>
                  <a:fillRect l="-134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17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C3DEB0-1BDC-EE7E-0025-1D5A74801C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544"/>
          <a:stretch/>
        </p:blipFill>
        <p:spPr>
          <a:xfrm>
            <a:off x="772572" y="1361918"/>
            <a:ext cx="1952625" cy="75724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42B311A-3BC9-E47D-5AF3-9040F96A4C8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832" y="1361918"/>
            <a:ext cx="1362075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7924DE-3C21-2C6A-5CAF-D3A1F04B6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832" y="1651759"/>
            <a:ext cx="1647825" cy="657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D4237-4DF5-1FB9-6E7A-A7C400423FB2}"/>
                  </a:ext>
                </a:extLst>
              </p:cNvPr>
              <p:cNvSpPr txBox="1"/>
              <p:nvPr/>
            </p:nvSpPr>
            <p:spPr>
              <a:xfrm>
                <a:off x="685800" y="2119161"/>
                <a:ext cx="3771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the 1st and 3rd column of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D4237-4DF5-1FB9-6E7A-A7C40042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19161"/>
                <a:ext cx="3771766" cy="369332"/>
              </a:xfrm>
              <a:prstGeom prst="rect">
                <a:avLst/>
              </a:prstGeom>
              <a:blipFill>
                <a:blip r:embed="rId7"/>
                <a:stretch>
                  <a:fillRect l="-14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7782898-5C08-F114-4442-D4D486096BA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832" y="2404558"/>
            <a:ext cx="1714500" cy="314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F1607-580B-405B-9F34-EFC35E84DA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9832" y="2686114"/>
            <a:ext cx="3552825" cy="83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DA09BF-5BCF-4FE2-8218-5E6ADF2F0B3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832" y="3671214"/>
            <a:ext cx="16383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37F7E8-B946-1296-1D2B-C42CE28853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9832" y="3955359"/>
            <a:ext cx="2552700" cy="12858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007032-8D9A-0A4D-C44B-FBA9E17AA649}"/>
              </a:ext>
            </a:extLst>
          </p:cNvPr>
          <p:cNvSpPr txBox="1"/>
          <p:nvPr/>
        </p:nvSpPr>
        <p:spPr>
          <a:xfrm>
            <a:off x="685800" y="2805762"/>
            <a:ext cx="3771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matrices with all the elements as zero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E9DB089-039B-3651-E336-733805B7F2D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6981" y="5495358"/>
            <a:ext cx="1247775" cy="2762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C5479EE-B77F-D605-3A0A-7298DBE4CC6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9832" y="5768532"/>
            <a:ext cx="22002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8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6D987-0FD6-4E2B-AC81-27C238D3A8A4}"/>
              </a:ext>
            </a:extLst>
          </p:cNvPr>
          <p:cNvSpPr txBox="1"/>
          <p:nvPr/>
        </p:nvSpPr>
        <p:spPr>
          <a:xfrm>
            <a:off x="825133" y="1520541"/>
            <a:ext cx="7657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contain letters, digits (0-9) or the underscore character _.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begin with a letter from A-Z or the underscore _ 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lowercase or uppercase letters are acceptable.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cannot be a reserved word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are case-sensitive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59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Assignment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33" y="3583134"/>
            <a:ext cx="6584295" cy="2012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A9CB61-BB75-BFDF-DDE1-9B224A75752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rgbClr val="FAFAFA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67691" y="3745979"/>
            <a:ext cx="942975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43B393-56A7-0080-6E08-93DD59036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53" y="4355579"/>
            <a:ext cx="257175" cy="304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581575-623B-9BC5-916A-6A01A4B0651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7691" y="4728905"/>
            <a:ext cx="504825" cy="342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E95366-231E-4508-2B75-C7C8E19FA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691" y="5069984"/>
            <a:ext cx="6762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4237-4DF5-1FB9-6E7A-A7C400423FB2}"/>
              </a:ext>
            </a:extLst>
          </p:cNvPr>
          <p:cNvSpPr txBox="1"/>
          <p:nvPr/>
        </p:nvSpPr>
        <p:spPr>
          <a:xfrm>
            <a:off x="685800" y="2119161"/>
            <a:ext cx="37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matrices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BCC447-EC44-3A49-EC29-45F48A2A5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26" y="1384330"/>
            <a:ext cx="1428750" cy="676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E67AFF-F709-0508-3585-3D221D655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716" y="1224205"/>
            <a:ext cx="704850" cy="409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A07D7E-13D5-133D-C38A-9ADEBFA14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716" y="1515794"/>
            <a:ext cx="2000250" cy="600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6C9719-BBBB-BB83-437B-87FC41F9B8A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2051808"/>
            <a:ext cx="485775" cy="3905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571365-2DFD-304F-8917-9890128592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5716" y="2357684"/>
            <a:ext cx="2247900" cy="533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0D6501D-686C-6120-1BCA-0BBF61E024B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2941570"/>
            <a:ext cx="3162300" cy="5524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98C3DEF-B1DC-3024-CF68-48DE4CAC6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3437368"/>
            <a:ext cx="647700" cy="2571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86C043-379A-EA0F-607F-DB7AF3571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5716" y="3657025"/>
            <a:ext cx="1790700" cy="5238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F60333F-AAD9-CDF9-9E92-16658A1F09F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4249580"/>
            <a:ext cx="600075" cy="2952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068FEA-B9F3-69D4-8F9E-BAB87F0D1E85}"/>
              </a:ext>
            </a:extLst>
          </p:cNvPr>
          <p:cNvSpPr txBox="1"/>
          <p:nvPr/>
        </p:nvSpPr>
        <p:spPr>
          <a:xfrm>
            <a:off x="685800" y="4249580"/>
            <a:ext cx="37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by element multiplication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715AD15-E01A-9F84-9672-B6409A1F4D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45716" y="4491395"/>
            <a:ext cx="1800225" cy="5048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475E80-5D93-C84F-2707-3B23B871B82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5716" y="5142950"/>
            <a:ext cx="581025" cy="3429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5BC1F59-11FF-7181-8905-6182EA4533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45716" y="5518161"/>
            <a:ext cx="22002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1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4237-4DF5-1FB9-6E7A-A7C400423FB2}"/>
              </a:ext>
            </a:extLst>
          </p:cNvPr>
          <p:cNvSpPr txBox="1"/>
          <p:nvPr/>
        </p:nvSpPr>
        <p:spPr>
          <a:xfrm>
            <a:off x="685800" y="2119161"/>
            <a:ext cx="37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 of an array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BCC447-EC44-3A49-EC29-45F48A2A5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26" y="1384330"/>
            <a:ext cx="1428750" cy="6762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068FEA-B9F3-69D4-8F9E-BAB87F0D1E85}"/>
              </a:ext>
            </a:extLst>
          </p:cNvPr>
          <p:cNvSpPr txBox="1"/>
          <p:nvPr/>
        </p:nvSpPr>
        <p:spPr>
          <a:xfrm>
            <a:off x="685800" y="3719066"/>
            <a:ext cx="37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operations on matrices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2FB91-86A7-177A-79AD-3E5A9B4652E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1289920"/>
            <a:ext cx="4572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3C49B-E398-5BAD-0164-D5E5D38F4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493" y="1637302"/>
            <a:ext cx="1590675" cy="523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837C76-3ACE-70C1-C8DF-2D32AE4725F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3835986"/>
            <a:ext cx="3324225" cy="50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FE9B0E-D3E7-2B08-A3F2-4FBCA6E3D29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2610165"/>
            <a:ext cx="1876425" cy="504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15C75-7794-C1C1-2A16-7F27AB1A6D58}"/>
              </a:ext>
            </a:extLst>
          </p:cNvPr>
          <p:cNvSpPr txBox="1"/>
          <p:nvPr/>
        </p:nvSpPr>
        <p:spPr>
          <a:xfrm>
            <a:off x="685800" y="2723897"/>
            <a:ext cx="377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in-built mathematical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750E34-9688-D3E3-DA7A-006AD0A80C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8493" y="3126485"/>
            <a:ext cx="2876550" cy="2476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D2CB96-DF11-59AA-E561-1D9C690BAF3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4326597"/>
            <a:ext cx="581025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800B452-BC19-964B-B131-B6F712D9C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4560579"/>
            <a:ext cx="5940519" cy="23331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2A3838F-5DC6-67E2-44A2-877AFD7685C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493" y="4785512"/>
            <a:ext cx="666750" cy="2571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4E1B116-7625-A289-D584-A2E78BA62B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8493" y="5022518"/>
            <a:ext cx="5940519" cy="2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29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1068837"/>
            <a:ext cx="6584295" cy="5283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4237-4DF5-1FB9-6E7A-A7C400423FB2}"/>
              </a:ext>
            </a:extLst>
          </p:cNvPr>
          <p:cNvSpPr txBox="1"/>
          <p:nvPr/>
        </p:nvSpPr>
        <p:spPr>
          <a:xfrm>
            <a:off x="685800" y="1433916"/>
            <a:ext cx="377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elements based on a logical condition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715C75-7794-C1C1-2A16-7F27AB1A6D58}"/>
                  </a:ext>
                </a:extLst>
              </p:cNvPr>
              <p:cNvSpPr txBox="1"/>
              <p:nvPr/>
            </p:nvSpPr>
            <p:spPr>
              <a:xfrm>
                <a:off x="685800" y="3000290"/>
                <a:ext cx="3771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Assigning a value to the elements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a logical condition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715C75-7794-C1C1-2A16-7F27AB1A6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0290"/>
                <a:ext cx="3771766" cy="646331"/>
              </a:xfrm>
              <a:prstGeom prst="rect">
                <a:avLst/>
              </a:prstGeom>
              <a:blipFill>
                <a:blip r:embed="rId4"/>
                <a:stretch>
                  <a:fillRect l="-145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F6ED9FE-E004-2F34-C207-87D5AD47701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2854" y="1580661"/>
            <a:ext cx="1400175" cy="53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271231-B1B1-F2CF-BE2D-A7668C940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854" y="2114061"/>
            <a:ext cx="1685925" cy="2952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54433C-34AF-D60F-B791-80CEB0D9737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2854" y="3034209"/>
            <a:ext cx="1371600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648F93-1C48-DA47-4DD2-BAF82CA979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3041" t="4328" b="55890"/>
          <a:stretch/>
        </p:blipFill>
        <p:spPr>
          <a:xfrm>
            <a:off x="4972050" y="1333500"/>
            <a:ext cx="1819368" cy="2008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C9D38A-8C08-3B12-0557-E6226BFEA6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854" y="3556758"/>
            <a:ext cx="26384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92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4237-4DF5-1FB9-6E7A-A7C400423FB2}"/>
              </a:ext>
            </a:extLst>
          </p:cNvPr>
          <p:cNvSpPr txBox="1"/>
          <p:nvPr/>
        </p:nvSpPr>
        <p:spPr>
          <a:xfrm>
            <a:off x="685799" y="1068791"/>
            <a:ext cx="106931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line of code that generates the following error:</a:t>
            </a:r>
          </a:p>
          <a:p>
            <a:pPr lvl="1"/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name 'x' is not defined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string ‘123’ to the variable S. Convert the string into a float type and assign the output to the variable N. Verify that S is a string and N is a float using the 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type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function.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print function to generate the following strings.</a:t>
            </a: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 ‘Engineering’ has 11 letters.</a:t>
            </a: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 ‘Book’ has 4 letters.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last word ‘great’ from ‘Python is great!’.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‘Python is great!’ to a list.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list [1, 8, 9, 15] to a variable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list_a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insert 2 at index 1 using the insert method. Append 4 to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list_a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the append method.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unique element from (2, 3, 2, 3, 1, 2, 5).</a:t>
            </a:r>
          </a:p>
        </p:txBody>
      </p:sp>
    </p:spTree>
    <p:extLst>
      <p:ext uri="{BB962C8B-B14F-4D97-AF65-F5344CB8AC3E}">
        <p14:creationId xmlns:p14="http://schemas.microsoft.com/office/powerpoint/2010/main" val="1702812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  <a:endParaRPr 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4237-4DF5-1FB9-6E7A-A7C400423FB2}"/>
              </a:ext>
            </a:extLst>
          </p:cNvPr>
          <p:cNvSpPr txBox="1"/>
          <p:nvPr/>
        </p:nvSpPr>
        <p:spPr>
          <a:xfrm>
            <a:off x="685799" y="1068791"/>
            <a:ext cx="10693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8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(2, 3, 2)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(1, 2, 3)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Get the following: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union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set_b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 startAt="9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dictionary that has the keys ‘A’, ‘B’, ‘C’ with values ‘a’, ‘b’, ‘c’ individually. Print all the keys in the dictionary.</a:t>
            </a:r>
          </a:p>
          <a:p>
            <a:pPr marL="342900" indent="-342900" algn="l">
              <a:buFont typeface="+mj-lt"/>
              <a:buAutoNum type="arabicPeriod" startAt="9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 startAt="9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an array [-1, 0, 1, 2, 0, 3]. Write a command that will return an array consisting of all the elements of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are larger than zero. Hint: Use logical expression as the index of the array.</a:t>
            </a:r>
          </a:p>
          <a:p>
            <a:pPr marL="342900" indent="-342900" algn="l">
              <a:buFont typeface="+mj-lt"/>
              <a:buAutoNum type="arabicPeriod" startAt="9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 startAt="9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zero array with size (2, 4) and change the 2nd column in the above array to 1.</a:t>
            </a:r>
          </a:p>
          <a:p>
            <a:pPr marL="342900" indent="-342900" algn="l">
              <a:buFont typeface="+mj-lt"/>
              <a:buAutoNum type="arabicPeriod" startAt="9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 startAt="9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cell magic to clear all the variables in the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83870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6D987-0FD6-4E2B-AC81-27C238D3A8A4}"/>
              </a:ext>
            </a:extLst>
          </p:cNvPr>
          <p:cNvSpPr txBox="1"/>
          <p:nvPr/>
        </p:nvSpPr>
        <p:spPr>
          <a:xfrm>
            <a:off x="825133" y="1520541"/>
            <a:ext cx="240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variables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whos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1440855"/>
            <a:ext cx="6584295" cy="41620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8A2683-DBC1-AF9E-9257-B05E88C2FC5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4857" y="1595217"/>
            <a:ext cx="1019175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23F40-53F8-C187-3F03-601EB8A155F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4857" y="2240116"/>
            <a:ext cx="2990850" cy="1047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1DD1DC-AF85-9281-DFEC-AF8CF725A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966" y="4055469"/>
            <a:ext cx="2590800" cy="257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01C311-2947-4385-A0C0-3D4317B0276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4352952"/>
            <a:ext cx="257175" cy="257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C637E1-C616-EEA9-F19D-7EEFA98B557E}"/>
              </a:ext>
            </a:extLst>
          </p:cNvPr>
          <p:cNvSpPr txBox="1"/>
          <p:nvPr/>
        </p:nvSpPr>
        <p:spPr>
          <a:xfrm>
            <a:off x="618945" y="3970195"/>
            <a:ext cx="3182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mistake expressions in programming for mathematical expressions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meaning of equality, parametric behavior)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D2C54-AC69-448F-33BF-C221E75023BF}"/>
              </a:ext>
            </a:extLst>
          </p:cNvPr>
          <p:cNvSpPr txBox="1"/>
          <p:nvPr/>
        </p:nvSpPr>
        <p:spPr>
          <a:xfrm>
            <a:off x="618944" y="5895100"/>
            <a:ext cx="89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delete a variable using the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and all variables using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%reset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40FA5-66B9-F27B-84F8-0257FDE0BBD1}"/>
              </a:ext>
            </a:extLst>
          </p:cNvPr>
          <p:cNvSpPr txBox="1"/>
          <p:nvPr/>
        </p:nvSpPr>
        <p:spPr>
          <a:xfrm>
            <a:off x="685800" y="541973"/>
            <a:ext cx="359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Assignment</a:t>
            </a:r>
          </a:p>
        </p:txBody>
      </p:sp>
    </p:spTree>
    <p:extLst>
      <p:ext uri="{BB962C8B-B14F-4D97-AF65-F5344CB8AC3E}">
        <p14:creationId xmlns:p14="http://schemas.microsoft.com/office/powerpoint/2010/main" val="33415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6D987-0FD6-4E2B-AC81-27C238D3A8A4}"/>
              </a:ext>
            </a:extLst>
          </p:cNvPr>
          <p:cNvSpPr txBox="1"/>
          <p:nvPr/>
        </p:nvSpPr>
        <p:spPr>
          <a:xfrm>
            <a:off x="825133" y="1201215"/>
            <a:ext cx="3182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sequence of characters surrounded by single or double quotation marks.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1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String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1014959"/>
            <a:ext cx="6584295" cy="5337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4A101-0677-E281-4787-F90AF3EAC11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071" y="1211512"/>
            <a:ext cx="1609725" cy="714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128403-9089-4C31-472F-7F2757F36BEB}"/>
              </a:ext>
            </a:extLst>
          </p:cNvPr>
          <p:cNvSpPr txBox="1"/>
          <p:nvPr/>
        </p:nvSpPr>
        <p:spPr>
          <a:xfrm>
            <a:off x="825133" y="2451095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length of a string using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len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A32705-8584-CD89-9173-27935A6452A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071" y="2403656"/>
            <a:ext cx="600075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4CC7E9-EA32-C49E-21F8-AB5277C0E16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071" y="1948141"/>
            <a:ext cx="400050" cy="247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9EB4F8-15CF-608F-F16E-D0A63B80127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071" y="2614146"/>
            <a:ext cx="285750" cy="2571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B3F56D-E9A4-8388-99A5-D3026D00CE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071" y="2993028"/>
            <a:ext cx="542925" cy="3905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A8720F-5BFC-F78E-B064-3985CBC3A8C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071" y="3273450"/>
            <a:ext cx="476250" cy="409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F8671F0-4E36-B812-B4E8-F2959BB6FDD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071" y="3754312"/>
            <a:ext cx="885825" cy="381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3D110E7-650E-1F3E-6CA1-902C4E8B7E4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071" y="4144610"/>
            <a:ext cx="866775" cy="3619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E367560-9523-D63A-2FA5-74C36FB853B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071" y="5376568"/>
            <a:ext cx="809625" cy="3714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BAB36A-6A1F-9DBF-1707-04503DFE5311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071" y="4652777"/>
            <a:ext cx="781050" cy="266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766B9C6-63C5-3E1D-F312-913A3BE46336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071" y="4895263"/>
            <a:ext cx="838200" cy="3238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5E2198C-ED32-18B6-CF37-62F8379EF8B8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071" y="5697163"/>
            <a:ext cx="771525" cy="3524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E1D3C3F-2B9B-752C-50A6-2F88C94C13B7}"/>
              </a:ext>
            </a:extLst>
          </p:cNvPr>
          <p:cNvSpPr txBox="1"/>
          <p:nvPr/>
        </p:nvSpPr>
        <p:spPr>
          <a:xfrm>
            <a:off x="825133" y="3167522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string indices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19395E-80D0-A990-B6B5-657EFA14E561}"/>
              </a:ext>
            </a:extLst>
          </p:cNvPr>
          <p:cNvSpPr txBox="1"/>
          <p:nvPr/>
        </p:nvSpPr>
        <p:spPr>
          <a:xfrm>
            <a:off x="825133" y="3892593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7th character to the 10th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E13FFA-5C62-DF3E-ECD6-3670C47C2FD7}"/>
              </a:ext>
            </a:extLst>
          </p:cNvPr>
          <p:cNvSpPr txBox="1"/>
          <p:nvPr/>
        </p:nvSpPr>
        <p:spPr>
          <a:xfrm>
            <a:off x="825133" y="4710597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1st character to the 4th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220989-8EC7-A819-46A9-C61D915F47A0}"/>
              </a:ext>
            </a:extLst>
          </p:cNvPr>
          <p:cNvSpPr txBox="1"/>
          <p:nvPr/>
        </p:nvSpPr>
        <p:spPr>
          <a:xfrm>
            <a:off x="825133" y="5598109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7th character till the last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D11B05-7E2E-66B5-8C12-36DF50923963}"/>
              </a:ext>
            </a:extLst>
          </p:cNvPr>
          <p:cNvSpPr/>
          <p:nvPr/>
        </p:nvSpPr>
        <p:spPr>
          <a:xfrm>
            <a:off x="5451596" y="3791307"/>
            <a:ext cx="381000" cy="3174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5E4E2E-68E9-F9EC-EBF6-254A9CD3420E}"/>
              </a:ext>
            </a:extLst>
          </p:cNvPr>
          <p:cNvSpPr txBox="1"/>
          <p:nvPr/>
        </p:nvSpPr>
        <p:spPr>
          <a:xfrm>
            <a:off x="6831310" y="3244334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the character from index 6 to 10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78BC4F-86C2-7FBC-155F-E303EF2B5206}"/>
              </a:ext>
            </a:extLst>
          </p:cNvPr>
          <p:cNvCxnSpPr>
            <a:stCxn id="48" idx="1"/>
            <a:endCxn id="27" idx="3"/>
          </p:cNvCxnSpPr>
          <p:nvPr/>
        </p:nvCxnSpPr>
        <p:spPr>
          <a:xfrm flipH="1">
            <a:off x="5946896" y="3429000"/>
            <a:ext cx="884414" cy="515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1014958"/>
            <a:ext cx="6584295" cy="5404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128403-9089-4C31-472F-7F2757F36BEB}"/>
              </a:ext>
            </a:extLst>
          </p:cNvPr>
          <p:cNvSpPr txBox="1"/>
          <p:nvPr/>
        </p:nvSpPr>
        <p:spPr>
          <a:xfrm>
            <a:off x="825133" y="1359377"/>
            <a:ext cx="361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6th character to the second to the last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1D3C3F-2B9B-752C-50A6-2F88C94C13B7}"/>
              </a:ext>
            </a:extLst>
          </p:cNvPr>
          <p:cNvSpPr txBox="1"/>
          <p:nvPr/>
        </p:nvSpPr>
        <p:spPr>
          <a:xfrm>
            <a:off x="825133" y="2440800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every other character starting from the 1st character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E13FFA-5C62-DF3E-ECD6-3670C47C2FD7}"/>
              </a:ext>
            </a:extLst>
          </p:cNvPr>
          <p:cNvSpPr txBox="1"/>
          <p:nvPr/>
        </p:nvSpPr>
        <p:spPr>
          <a:xfrm>
            <a:off x="825133" y="4086019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backslash for apostrophe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220989-8EC7-A819-46A9-C61D915F47A0}"/>
              </a:ext>
            </a:extLst>
          </p:cNvPr>
          <p:cNvSpPr txBox="1"/>
          <p:nvPr/>
        </p:nvSpPr>
        <p:spPr>
          <a:xfrm>
            <a:off x="825133" y="4822250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Concatenating strings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3695D-0900-858B-56B1-7B66770EDDB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186" y="2173126"/>
            <a:ext cx="771525" cy="323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918B9B-3E4F-6BBC-569B-54C0B8E8A63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186" y="2427624"/>
            <a:ext cx="904875" cy="314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9942E6-2619-9FD2-1D10-EEFB079C6D5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186" y="1359377"/>
            <a:ext cx="895350" cy="371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659EDA-9337-B982-6384-C50549B418D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186" y="1648206"/>
            <a:ext cx="666750" cy="3905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A44608-AFD0-F291-DEF0-AA6358749874}"/>
              </a:ext>
            </a:extLst>
          </p:cNvPr>
          <p:cNvSpPr txBox="1"/>
          <p:nvPr/>
        </p:nvSpPr>
        <p:spPr>
          <a:xfrm>
            <a:off x="825133" y="3271101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every 3rd character starting from the 3rd character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06D0D6-A1D9-F2EF-FC0B-2E47DD4996F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186" y="3107101"/>
            <a:ext cx="841572" cy="3060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2AA24-6B2B-B501-AE0E-BEDAAD3D433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186" y="3373801"/>
            <a:ext cx="677630" cy="3388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6194B4-C9D8-4D13-C3A6-ACE809922E3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186" y="3979316"/>
            <a:ext cx="933450" cy="3905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F22DAA2-62BF-29C8-3168-CF142BF06EA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186" y="4295560"/>
            <a:ext cx="809625" cy="3238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77F9AD-1986-EDE4-FD2A-6AA426B1652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186" y="4729467"/>
            <a:ext cx="2695575" cy="10858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FCD2157-DF94-CE19-3D70-34263B0D604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0186" y="5908243"/>
            <a:ext cx="2447925" cy="266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8F38CD-B15C-BDAD-AB40-1EDB780D88CD}"/>
              </a:ext>
            </a:extLst>
          </p:cNvPr>
          <p:cNvSpPr txBox="1"/>
          <p:nvPr/>
        </p:nvSpPr>
        <p:spPr>
          <a:xfrm>
            <a:off x="685800" y="541973"/>
            <a:ext cx="261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String</a:t>
            </a:r>
          </a:p>
        </p:txBody>
      </p:sp>
    </p:spTree>
    <p:extLst>
      <p:ext uri="{BB962C8B-B14F-4D97-AF65-F5344CB8AC3E}">
        <p14:creationId xmlns:p14="http://schemas.microsoft.com/office/powerpoint/2010/main" val="252071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1014958"/>
            <a:ext cx="6584295" cy="5404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128403-9089-4C31-472F-7F2757F36BEB}"/>
              </a:ext>
            </a:extLst>
          </p:cNvPr>
          <p:cNvSpPr txBox="1"/>
          <p:nvPr/>
        </p:nvSpPr>
        <p:spPr>
          <a:xfrm>
            <a:off x="825133" y="1227632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number to string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1D3C3F-2B9B-752C-50A6-2F88C94C13B7}"/>
              </a:ext>
            </a:extLst>
          </p:cNvPr>
          <p:cNvSpPr txBox="1"/>
          <p:nvPr/>
        </p:nvSpPr>
        <p:spPr>
          <a:xfrm>
            <a:off x="825133" y="2214434"/>
            <a:ext cx="38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functions of the string object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E13FFA-5C62-DF3E-ECD6-3670C47C2FD7}"/>
              </a:ext>
            </a:extLst>
          </p:cNvPr>
          <p:cNvSpPr txBox="1"/>
          <p:nvPr/>
        </p:nvSpPr>
        <p:spPr>
          <a:xfrm>
            <a:off x="825133" y="3714667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some characters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220989-8EC7-A819-46A9-C61D915F47A0}"/>
              </a:ext>
            </a:extLst>
          </p:cNvPr>
          <p:cNvSpPr txBox="1"/>
          <p:nvPr/>
        </p:nvSpPr>
        <p:spPr>
          <a:xfrm>
            <a:off x="825133" y="4470390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without concatenation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44608-AFD0-F291-DEF0-AA6358749874}"/>
              </a:ext>
            </a:extLst>
          </p:cNvPr>
          <p:cNvSpPr txBox="1"/>
          <p:nvPr/>
        </p:nvSpPr>
        <p:spPr>
          <a:xfrm>
            <a:off x="825133" y="2942545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the number of a character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DBE6A-3CAF-D07F-87BA-E146CF5916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719" y="1256517"/>
            <a:ext cx="186690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5BA41-4A72-E42E-375C-ABB6A5DE4C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719" y="1617783"/>
            <a:ext cx="342900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3BB06-ED5E-403C-0C84-014BF7BD94F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719" y="2095737"/>
            <a:ext cx="1038225" cy="371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ED37DC-CE1F-7587-9CE8-B8E66020959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719" y="2955761"/>
            <a:ext cx="139065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743070B-6F27-8F8B-5E51-E1D04C872FD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719" y="3205653"/>
            <a:ext cx="276225" cy="352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7F53DC-B299-B65F-2E30-A019CB54329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719" y="2399100"/>
            <a:ext cx="1428750" cy="4000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CC3B62-715D-3158-70C2-94D2A8F6D8B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719" y="3740201"/>
            <a:ext cx="2428875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22251EB-B999-1DBE-DC3B-3D73884B3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719" y="3960174"/>
            <a:ext cx="1162050" cy="2476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A6E348A-AE2C-5490-F2B8-B976162ECAE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719" y="4471702"/>
            <a:ext cx="4829175" cy="8763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ED8742-C541-0335-4992-9832DD9D14C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719" y="5890554"/>
            <a:ext cx="4791075" cy="2667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C117BBC-3956-E7CB-30F7-312CB999B5E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6719" y="5442313"/>
            <a:ext cx="4575147" cy="3317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68F655-7FCF-DB55-D05F-C7BB8B9D2577}"/>
              </a:ext>
            </a:extLst>
          </p:cNvPr>
          <p:cNvSpPr txBox="1"/>
          <p:nvPr/>
        </p:nvSpPr>
        <p:spPr>
          <a:xfrm>
            <a:off x="685800" y="541973"/>
            <a:ext cx="261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String</a:t>
            </a:r>
          </a:p>
        </p:txBody>
      </p:sp>
    </p:spTree>
    <p:extLst>
      <p:ext uri="{BB962C8B-B14F-4D97-AF65-F5344CB8AC3E}">
        <p14:creationId xmlns:p14="http://schemas.microsoft.com/office/powerpoint/2010/main" val="152296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302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28403-9089-4C31-472F-7F2757F36BEB}"/>
              </a:ext>
            </a:extLst>
          </p:cNvPr>
          <p:cNvSpPr txBox="1"/>
          <p:nvPr/>
        </p:nvSpPr>
        <p:spPr>
          <a:xfrm>
            <a:off x="825133" y="1240703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is defined using []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0EEF6-2447-5912-3977-959C6AEF0E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7287" y="1744148"/>
            <a:ext cx="3914775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5F3EB3-8AF1-EBF0-D898-A9955F6A8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287" y="2303304"/>
            <a:ext cx="2962275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406D15-812B-32FA-3045-36BC367FA61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7287" y="994349"/>
            <a:ext cx="1895475" cy="323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43A1DD-AF2C-787F-9AAB-C970192A860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7287" y="1288088"/>
            <a:ext cx="2886075" cy="3238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395476-EECA-AB2B-10E2-0455F5E5A7D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7287" y="2737451"/>
            <a:ext cx="2743200" cy="6381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A27220-313B-29CE-AFCC-0388FCD032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7287" y="3413329"/>
            <a:ext cx="3248025" cy="2571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1935318"/>
            <a:ext cx="361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can contain different variable types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0BD4F-C170-72ED-7F21-FB03D5BC0C22}"/>
              </a:ext>
            </a:extLst>
          </p:cNvPr>
          <p:cNvSpPr txBox="1"/>
          <p:nvPr/>
        </p:nvSpPr>
        <p:spPr>
          <a:xfrm>
            <a:off x="825133" y="2919057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can be nested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E04C506-1EE2-31E9-BAC4-5FD73B7F243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7287" y="3778609"/>
            <a:ext cx="1028700" cy="3619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7CC04A6-C0EE-6DB8-3D91-935E8522B0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7287" y="4092934"/>
            <a:ext cx="247650" cy="3238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0D6F527-7433-14A5-1852-542DAC9CE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7287" y="4435278"/>
            <a:ext cx="1228725" cy="4000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14DB43-1908-8262-B451-5177B39D49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67287" y="4770978"/>
            <a:ext cx="981075" cy="3238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50CB37-9FB0-B56A-DD22-FE32C5A247D3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7287" y="5168845"/>
            <a:ext cx="1076325" cy="3714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AB5C6D4-BC4E-54D4-8B96-62EB2F99D8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67287" y="5467729"/>
            <a:ext cx="1019175" cy="3238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C96BC0C-8C0C-9481-B583-5A39FC1B5139}"/>
              </a:ext>
            </a:extLst>
          </p:cNvPr>
          <p:cNvSpPr txBox="1"/>
          <p:nvPr/>
        </p:nvSpPr>
        <p:spPr>
          <a:xfrm>
            <a:off x="825133" y="3811933"/>
            <a:ext cx="361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 list can be accessed similar to strings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86D074E-7F1D-099B-3E88-BAD2E6CA2F3E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7287" y="5892293"/>
            <a:ext cx="1400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5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771526"/>
            <a:ext cx="6584295" cy="5774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302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28403-9089-4C31-472F-7F2757F36BEB}"/>
              </a:ext>
            </a:extLst>
          </p:cNvPr>
          <p:cNvSpPr txBox="1"/>
          <p:nvPr/>
        </p:nvSpPr>
        <p:spPr>
          <a:xfrm>
            <a:off x="825133" y="1240703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Appending an element to a list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2050045"/>
            <a:ext cx="361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 element at a specific position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0BD4F-C170-72ED-7F21-FB03D5BC0C22}"/>
              </a:ext>
            </a:extLst>
          </p:cNvPr>
          <p:cNvSpPr txBox="1"/>
          <p:nvPr/>
        </p:nvSpPr>
        <p:spPr>
          <a:xfrm>
            <a:off x="825133" y="3108879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an element by index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96BC0C-8C0C-9481-B583-5A39FC1B5139}"/>
              </a:ext>
            </a:extLst>
          </p:cNvPr>
          <p:cNvSpPr txBox="1"/>
          <p:nvPr/>
        </p:nvSpPr>
        <p:spPr>
          <a:xfrm>
            <a:off x="825133" y="4182342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Appending an item to an empty list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0C290-7D3D-6637-6B57-8F3C1410CE8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949120"/>
            <a:ext cx="1752600" cy="61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8B3007-1C7F-6DEB-970A-BA543E0F3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1502260"/>
            <a:ext cx="135255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E0FF50-27B2-B1CC-0BFE-EB31AE6EAD2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2039151"/>
            <a:ext cx="2667000" cy="657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115252-543D-47CC-B478-1807A2CEE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2591667"/>
            <a:ext cx="2362200" cy="381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8112F4-9AFB-90CF-E75B-D2E60F7148B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3081786"/>
            <a:ext cx="1524000" cy="57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8BA25A-BB39-70D3-4B93-CB2FF274602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3606696"/>
            <a:ext cx="1333500" cy="390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B51C10-7743-AF0E-F977-270B9DC045E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4182342"/>
            <a:ext cx="1743075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2F1A8A-4190-488E-F00E-9FBDE97A09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3000" y="4946411"/>
            <a:ext cx="400050" cy="3238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F915570-DEB3-DF75-219F-C8A821D12C1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0" y="5384047"/>
            <a:ext cx="1714500" cy="5810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3278BEF-3684-513E-080E-172FD705FC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3000" y="5938134"/>
            <a:ext cx="685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3D2DA22-4E48-4BC1-AF89-94B7B872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00" y="2247900"/>
            <a:ext cx="6584295" cy="2867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302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28403-9089-4C31-472F-7F2757F36BEB}"/>
              </a:ext>
            </a:extLst>
          </p:cNvPr>
          <p:cNvSpPr txBox="1"/>
          <p:nvPr/>
        </p:nvSpPr>
        <p:spPr>
          <a:xfrm>
            <a:off x="825133" y="2730592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an element in a list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11DAA-621C-D2A7-C366-B0E80DCED485}"/>
              </a:ext>
            </a:extLst>
          </p:cNvPr>
          <p:cNvSpPr txBox="1"/>
          <p:nvPr/>
        </p:nvSpPr>
        <p:spPr>
          <a:xfrm>
            <a:off x="825133" y="3880701"/>
            <a:ext cx="361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Turning a string to a list of characters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2DDE5-8A6B-4925-8CD4-0789734467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9059" y="2730592"/>
            <a:ext cx="1295400" cy="314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CAB102-7A62-054C-CFB4-E1A8C588E9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4309" y="3099924"/>
            <a:ext cx="5524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CB08C8-561D-7C67-58DE-7AA8EE8A370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8725" y="3889155"/>
            <a:ext cx="2114550" cy="352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ABB279-9930-F7F0-C16E-2431BAD757F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4309" y="4331085"/>
            <a:ext cx="56388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5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5754</TotalTime>
  <Words>1236</Words>
  <Application>Microsoft Office PowerPoint</Application>
  <PresentationFormat>Widescreen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595</cp:revision>
  <dcterms:created xsi:type="dcterms:W3CDTF">2021-08-21T18:03:36Z</dcterms:created>
  <dcterms:modified xsi:type="dcterms:W3CDTF">2022-08-30T07:16:20Z</dcterms:modified>
</cp:coreProperties>
</file>