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71" r:id="rId6"/>
    <p:sldId id="273" r:id="rId7"/>
    <p:sldId id="272" r:id="rId8"/>
    <p:sldId id="261" r:id="rId9"/>
    <p:sldId id="275" r:id="rId10"/>
    <p:sldId id="276" r:id="rId11"/>
    <p:sldId id="277" r:id="rId12"/>
    <p:sldId id="278" r:id="rId13"/>
    <p:sldId id="279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C7E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17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945AC-70EB-403B-9610-C4726E471E9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AC35B-8408-491B-A108-F394427E8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2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05235-C90D-43D1-A99E-09C1FA2B9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FB438F-12A3-45FC-A2D2-D09D3CBDF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B3ECC-E171-4BDA-9F8D-5745C298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B186-9E99-4F38-BB4F-99E52B20A6CC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28820-2255-4B09-8268-94B4E5D9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7EDF1-5C59-43EC-BAAD-8538DDB4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2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CFB0C-3B7C-460F-9B19-1B4A870F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B22493-849C-4465-9916-D4DD35334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7396B-EE16-49F0-A0F2-19931D54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BCA-710D-4544-97A1-B0A8F8D85794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F7850-30EA-4652-B073-29091A87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11B95-2897-4380-A97B-8CD461CE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4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9AB76D-C2E4-419D-B74C-249CC24BB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C11C0-F868-44E0-AF30-F21CE977D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8A859-218F-42C6-B0CC-88085028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2C4-866D-4D1E-BFDD-37C1ADBA272B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38E48-85E3-4D6D-922C-BE384C3A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F5124-B222-44D8-8770-419FEE09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2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65AE8-C0BF-4A0A-9983-E611C1C5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5FC18-737B-4B30-B243-27139C1E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B9C5B-6357-4BBC-A3C1-332403F2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E461-9596-41A8-9C84-FDB592432A9F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9A77B-AEE6-4E5F-9F5D-355D7F97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C4974-7B27-452D-936A-1C2ECC8D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FC82B-8FB0-4C98-AC02-C8A3D675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D66EFF-5C50-40EB-B85F-9F622C8E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1B797-F7CF-4769-AAE9-4FC009F9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576D-E5C4-4209-82BF-E60523340835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46F9B-D8C6-4D3B-9351-E9C66517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2E016-7D7A-4C38-AB0F-6577DED7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8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45729-2D9D-4A6A-A43E-24164994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9376E-4BB6-4AFC-BD54-8FCD75BF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7A1BD4-4CA5-433C-9CF4-0D6B2F205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ECB013-7671-4959-998D-98C89BD0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69E6-C4FA-4089-8241-15DC0309B506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4B89C-5664-4EDA-AACA-467B1707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4D2654-0AB7-43A7-9003-707A853B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0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399D8-6DB4-4AE8-A7FD-279FDB0F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8289E-E467-4DEB-963D-C395E1C1A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D1431F-B5D7-4F13-B59F-527524E66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8F0251-2E16-4AF9-A82F-724E9AF23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5CBA81-B4EE-446E-9A80-F237BE1BD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A3743D-DA38-44DE-8CD0-2AE00466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843-449B-4064-96F1-0462FF7E142A}" type="datetime1">
              <a:rPr lang="en-US" smtClean="0"/>
              <a:t>8/30/2022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7C055D-CA78-4272-9493-EB2792F8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90E074-24FB-4C90-9592-240897BA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0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D02A3-1F3D-4364-83D6-46BB79A2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430BD0-3980-4781-8F63-64694879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43CC-F5E0-430E-ACFC-0898CE012FE2}" type="datetime1">
              <a:rPr lang="en-US" smtClean="0"/>
              <a:t>8/30/2022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A29E72-52DE-432D-B152-B70C2BF7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BD68EE-2461-48B4-AD2B-A2086110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3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92D689-03BD-4FCA-8EAD-81CB9C1D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0634-3648-4E88-9B2C-3D3D590AB872}" type="datetime1">
              <a:rPr lang="en-US" smtClean="0"/>
              <a:t>8/30/2022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F15286-B76A-44AB-85E1-6E81E56A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45A0B8-2089-449A-ADDD-295250D2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06293-0A5C-4991-A5F9-04D3A5C1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F6FFB-B1B1-4CBF-AD86-C4C99A63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ABFFCC-5480-41AC-9B8A-ADAB2215E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607398-6585-438B-862A-4701B218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E98E-C578-44AD-8AD2-CAB080A26467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40450-F335-4A95-BE97-6CD55D61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10728-AF67-41D3-940F-FF4A6997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8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20731-5E51-41FB-94ED-4EBBD7C2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9AD893-485B-4088-96E1-EE2275C97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E8EC45-92F5-4C77-8121-BAF7F39FB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954E1-CEAA-4B22-B69E-F5B2F938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ECD3-992A-47AE-8D22-3F1161A55C13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3B901-8682-4718-ABBF-1673690A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ADF868-504E-4E23-94AC-FE3B6922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0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BFFC0D-2184-4AFD-BAC6-259E92DC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96436-4D5A-4F10-A2B4-155D79DFF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A55FA-66C8-4CC1-8D0A-F4A21C714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E1B1-F47A-4B7C-B1D9-A3E655E9BEDE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FD5C8-CAC4-4B69-AC15-23FDDF658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565EC-C0B1-4825-982B-EFB4C85E7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5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8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avidan@skku.e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gle/aCdSXfiXLyU3fEZ5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numericalmethods.berkeley.edu/notebooks/Ind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da.io/en/latest/miniconda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python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.pypa.io/get-pip.p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-python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1B066F-89ED-437F-9873-8E821D1D4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56" y="817244"/>
            <a:ext cx="3459487" cy="8229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E95F83-0903-42AC-8AA2-79322AC1772D}"/>
              </a:ext>
            </a:extLst>
          </p:cNvPr>
          <p:cNvSpPr txBox="1"/>
          <p:nvPr/>
        </p:nvSpPr>
        <p:spPr>
          <a:xfrm>
            <a:off x="3444031" y="2057400"/>
            <a:ext cx="530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Programming for Engineers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92DE90-C3FF-4147-BE2A-AA9682B8C5B8}"/>
              </a:ext>
            </a:extLst>
          </p:cNvPr>
          <p:cNvSpPr txBox="1"/>
          <p:nvPr/>
        </p:nvSpPr>
        <p:spPr>
          <a:xfrm>
            <a:off x="3373939" y="2936259"/>
            <a:ext cx="544411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1 Lecture 1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Aug. 30, 2022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Lecturer: Mohammad Mahdi Javidan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Semester 2022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818EBFF-30E8-4432-B288-39F139FF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5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3B019BFE-EF11-2C36-D5EC-C724C8FC2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498" y="4054055"/>
            <a:ext cx="6584295" cy="20423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6685610-1873-CBFA-B1DF-4CDDE5BE0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498" y="1288721"/>
            <a:ext cx="6584295" cy="8130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653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D618D3-25DF-8250-4126-7C009CFA8D92}"/>
              </a:ext>
            </a:extLst>
          </p:cNvPr>
          <p:cNvSpPr txBox="1"/>
          <p:nvPr/>
        </p:nvSpPr>
        <p:spPr>
          <a:xfrm>
            <a:off x="685800" y="4109298"/>
            <a:ext cx="16017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types:</a:t>
            </a:r>
          </a:p>
          <a:p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int</a:t>
            </a:r>
          </a:p>
          <a:p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float</a:t>
            </a:r>
          </a:p>
          <a:p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complex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9F6F98-02AF-14E8-51F8-B557BBB0A910}"/>
                  </a:ext>
                </a:extLst>
              </p:cNvPr>
              <p:cNvSpPr txBox="1"/>
              <p:nvPr/>
            </p:nvSpPr>
            <p:spPr>
              <a:xfrm>
                <a:off x="685800" y="1353957"/>
                <a:ext cx="398359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Scientific notation: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4.53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1800" b="0" i="0" u="none" strike="noStrike" baseline="0" dirty="0">
                    <a:latin typeface="STIXMathJax_Main-Regular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4.53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1800" b="0" i="0" u="none" strike="noStrike" baseline="0" dirty="0">
                    <a:latin typeface="STIXMathJax_Main-Regular"/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4.53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1800" b="0" i="0" u="none" strike="noStrike" baseline="0" dirty="0">
                  <a:latin typeface="STIXMathJax_Main-Regular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9F6F98-02AF-14E8-51F8-B557BBB0A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353957"/>
                <a:ext cx="3983591" cy="646331"/>
              </a:xfrm>
              <a:prstGeom prst="rect">
                <a:avLst/>
              </a:prstGeom>
              <a:blipFill>
                <a:blip r:embed="rId4"/>
                <a:stretch>
                  <a:fillRect l="-137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105DD228-5B8C-0BB4-9C99-83A7DFBA29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2050" y="1430853"/>
            <a:ext cx="3305175" cy="5429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00E99F9-EB63-44EC-6D63-99F60576C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498" y="2304852"/>
            <a:ext cx="6584295" cy="14607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B8B6273-3BDC-1913-BC0C-7CF2292B83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2050" y="2442995"/>
            <a:ext cx="1771650" cy="5429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6603C43-9A33-4C81-547C-E2B41590AD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2050" y="3022025"/>
            <a:ext cx="2381250" cy="6381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EDE2236-0CF9-6F34-66CB-F5EF4D460ED0}"/>
              </a:ext>
            </a:extLst>
          </p:cNvPr>
          <p:cNvSpPr txBox="1"/>
          <p:nvPr/>
        </p:nvSpPr>
        <p:spPr>
          <a:xfrm>
            <a:off x="685800" y="2258329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numbers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E2CC74F-3821-B661-CB20-39667D0EB2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2050" y="4195113"/>
            <a:ext cx="2057400" cy="5143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3B7BFCC-24FD-766B-8FEB-41E865E4E0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72050" y="4751043"/>
            <a:ext cx="2057400" cy="5715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F45A564-2FB4-F27F-959A-F7D62EB537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72050" y="5393819"/>
            <a:ext cx="22479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3B019BFE-EF11-2C36-D5EC-C724C8FC2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498" y="2841812"/>
            <a:ext cx="6584295" cy="29762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D618D3-25DF-8250-4126-7C009CFA8D92}"/>
              </a:ext>
            </a:extLst>
          </p:cNvPr>
          <p:cNvSpPr txBox="1"/>
          <p:nvPr/>
        </p:nvSpPr>
        <p:spPr>
          <a:xfrm>
            <a:off x="6648407" y="1353957"/>
            <a:ext cx="2858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built-in values:</a:t>
            </a:r>
          </a:p>
          <a:p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True</a:t>
            </a:r>
          </a:p>
          <a:p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9F6F98-02AF-14E8-51F8-B557BBB0A910}"/>
                  </a:ext>
                </a:extLst>
              </p:cNvPr>
              <p:cNvSpPr txBox="1"/>
              <p:nvPr/>
            </p:nvSpPr>
            <p:spPr>
              <a:xfrm>
                <a:off x="685800" y="1353957"/>
                <a:ext cx="464325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Mathematical expression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vs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logical expression</a:t>
                </a:r>
              </a:p>
              <a:p>
                <a:endParaRPr lang="en-US" sz="1800" b="0" i="1" u="none" strike="noStrike" baseline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u="none" strike="noStrike" baseline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800" b="0" i="1" u="none" strike="noStrike" baseline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u="none" strike="noStrike" baseline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800" b="0" i="0" u="none" strike="noStrike" baseline="0" dirty="0">
                  <a:latin typeface="STIXMathJax_Main-Regular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9F6F98-02AF-14E8-51F8-B557BBB0A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353957"/>
                <a:ext cx="4643259" cy="923330"/>
              </a:xfrm>
              <a:prstGeom prst="rect">
                <a:avLst/>
              </a:prstGeom>
              <a:blipFill>
                <a:blip r:embed="rId4"/>
                <a:stretch>
                  <a:fillRect l="-1183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DDBC055-86B0-83BE-DA98-F165040AE96C}"/>
              </a:ext>
            </a:extLst>
          </p:cNvPr>
          <p:cNvSpPr txBox="1"/>
          <p:nvPr/>
        </p:nvSpPr>
        <p:spPr>
          <a:xfrm>
            <a:off x="796825" y="3126594"/>
            <a:ext cx="30636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Reserved symbols by Python: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	greater than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	greater than or equal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	less than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	less than or equal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	not equal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	equal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9919AE-AFDB-620E-F704-59FF774797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071" y="3856886"/>
            <a:ext cx="800100" cy="361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AC6F11-BAC8-683A-5DD2-4DD14F6F65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8071" y="4277471"/>
            <a:ext cx="609600" cy="3143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EDAEC8-7415-5900-EA19-9E40FD5BF7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8071" y="4852832"/>
            <a:ext cx="704850" cy="400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07CD9F-9158-DD81-8C83-4ADA10D511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8071" y="5179646"/>
            <a:ext cx="561975" cy="3619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2B71DA3-56DF-2AC3-18CB-881D15AAD8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0920" y="3073924"/>
            <a:ext cx="1000125" cy="2857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2EBE708-2B76-212F-351D-E2A5CF5C8C36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FAFAFA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010920" y="3359674"/>
            <a:ext cx="466725" cy="238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EE710B-8DC9-9710-2F3E-8225E7559CFD}"/>
              </a:ext>
            </a:extLst>
          </p:cNvPr>
          <p:cNvSpPr txBox="1"/>
          <p:nvPr/>
        </p:nvSpPr>
        <p:spPr>
          <a:xfrm>
            <a:off x="685800" y="541973"/>
            <a:ext cx="4803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Expressions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2983573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4803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Expressions and Operators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9F6F98-02AF-14E8-51F8-B557BBB0A910}"/>
              </a:ext>
            </a:extLst>
          </p:cNvPr>
          <p:cNvSpPr txBox="1"/>
          <p:nvPr/>
        </p:nvSpPr>
        <p:spPr>
          <a:xfrm>
            <a:off x="685800" y="1054843"/>
            <a:ext cx="78854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  <a:p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and	P and Q		True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both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otherwise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or	P or Q		True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either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otherwise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not	not p		True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False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1FF4BD-F427-0BC2-7CB4-9B147287BC77}"/>
              </a:ext>
            </a:extLst>
          </p:cNvPr>
          <p:cNvSpPr txBox="1"/>
          <p:nvPr/>
        </p:nvSpPr>
        <p:spPr>
          <a:xfrm>
            <a:off x="685800" y="5892765"/>
            <a:ext cx="789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Boolean algebra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more wider subject and is not within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scope of this course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F8AF49E-59C8-6C23-4933-FE940EC52F66}"/>
              </a:ext>
            </a:extLst>
          </p:cNvPr>
          <p:cNvGrpSpPr/>
          <p:nvPr/>
        </p:nvGrpSpPr>
        <p:grpSpPr>
          <a:xfrm>
            <a:off x="685800" y="2807896"/>
            <a:ext cx="6584295" cy="3049307"/>
            <a:chOff x="685800" y="3302730"/>
            <a:chExt cx="6584295" cy="3049307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B019BFE-EF11-2C36-D5EC-C724C8FC2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800" y="3302730"/>
              <a:ext cx="6584295" cy="304930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ED5445D-22A4-4105-D912-1D3E079D9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8268" y="4081169"/>
              <a:ext cx="4371975" cy="2762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1171420-0C56-8A73-3703-A23E19B64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8268" y="3478566"/>
              <a:ext cx="4238625" cy="2857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A8CAE73-3851-7E8E-6911-895F1A30D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FAFAFA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988268" y="3711648"/>
              <a:ext cx="457200" cy="25717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4A1CBE4-F216-1C46-3860-1AEB5D22C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FAFAFA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988268" y="4371100"/>
              <a:ext cx="457200" cy="25717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EDBBF75-C506-720E-26E2-E9383D5FC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8268" y="4799740"/>
              <a:ext cx="4371975" cy="28575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1A1A306-E79C-3032-DAD4-C5BE85DE5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FAFAFA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988268" y="5094434"/>
              <a:ext cx="485775" cy="2667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58F54E6-741F-CF32-9C9E-45E113399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88268" y="5563981"/>
              <a:ext cx="4467225" cy="28575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65B681E-2851-D596-91F9-93984C848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FAFAFA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988268" y="5849731"/>
              <a:ext cx="485775" cy="266700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1A367B5-9982-C4A6-0A84-B2104E9E196B}"/>
              </a:ext>
            </a:extLst>
          </p:cNvPr>
          <p:cNvSpPr txBox="1"/>
          <p:nvPr/>
        </p:nvSpPr>
        <p:spPr>
          <a:xfrm>
            <a:off x="685800" y="2422881"/>
            <a:ext cx="5141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(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NOT(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OR (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depend on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2702D1-48A2-7707-ABE7-610977AE9A87}"/>
              </a:ext>
            </a:extLst>
          </p:cNvPr>
          <p:cNvSpPr txBox="1"/>
          <p:nvPr/>
        </p:nvSpPr>
        <p:spPr>
          <a:xfrm>
            <a:off x="7817030" y="3876266"/>
            <a:ext cx="37592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arithmetic operations are executed before logical expressions, but it can be prioritized using parentheses.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5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A367B5-9982-C4A6-0A84-B2104E9E196B}"/>
                  </a:ext>
                </a:extLst>
              </p:cNvPr>
              <p:cNvSpPr txBox="1"/>
              <p:nvPr/>
            </p:nvSpPr>
            <p:spPr>
              <a:xfrm>
                <a:off x="685800" y="1307939"/>
                <a:ext cx="9257791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Python’s </a:t>
                </a:r>
                <a:r>
                  <a:rPr lang="en-US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factorial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function to compute 6!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sin87°.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Construct an equivalent logical expression for OR using only AND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NOT.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 startAt="4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Construct an equivalent logical expression for AND using only OR and NOT.</a:t>
                </a:r>
              </a:p>
              <a:p>
                <a:pPr marL="342900" indent="-342900">
                  <a:buFont typeface="+mj-lt"/>
                  <a:buAutoNum type="arabicPeriod" startAt="4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 startAt="4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 the following calculation at the Python command prompt,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A367B5-9982-C4A6-0A84-B2104E9E1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307939"/>
                <a:ext cx="9257791" cy="2585323"/>
              </a:xfrm>
              <a:prstGeom prst="rect">
                <a:avLst/>
              </a:prstGeom>
              <a:blipFill>
                <a:blip r:embed="rId3"/>
                <a:stretch>
                  <a:fillRect l="-461" t="-1415" b="-24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561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14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A367B5-9982-C4A6-0A84-B2104E9E196B}"/>
              </a:ext>
            </a:extLst>
          </p:cNvPr>
          <p:cNvSpPr txBox="1"/>
          <p:nvPr/>
        </p:nvSpPr>
        <p:spPr>
          <a:xfrm>
            <a:off x="685800" y="1307939"/>
            <a:ext cx="570707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	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NOT(NOT(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NOT(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2900" indent="-342900">
              <a:buFont typeface="+mj-lt"/>
              <a:buAutoNum type="arabicPeriod" startAt="3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	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NOT(NOT(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NOT(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E8038FE-E176-F24B-A947-7D1ABBA3E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239004"/>
              </p:ext>
            </p:extLst>
          </p:nvPr>
        </p:nvGraphicFramePr>
        <p:xfrm>
          <a:off x="704565" y="1838600"/>
          <a:ext cx="298305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770">
                  <a:extLst>
                    <a:ext uri="{9D8B030D-6E8A-4147-A177-3AD203B41FA5}">
                      <a16:colId xmlns:a16="http://schemas.microsoft.com/office/drawing/2014/main" val="2781439827"/>
                    </a:ext>
                  </a:extLst>
                </a:gridCol>
                <a:gridCol w="277751">
                  <a:extLst>
                    <a:ext uri="{9D8B030D-6E8A-4147-A177-3AD203B41FA5}">
                      <a16:colId xmlns:a16="http://schemas.microsoft.com/office/drawing/2014/main" val="993710377"/>
                    </a:ext>
                  </a:extLst>
                </a:gridCol>
                <a:gridCol w="2443537">
                  <a:extLst>
                    <a:ext uri="{9D8B030D-6E8A-4147-A177-3AD203B41FA5}">
                      <a16:colId xmlns:a16="http://schemas.microsoft.com/office/drawing/2014/main" val="2169685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NOT(NOT(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AND NOT(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942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772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721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115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99582"/>
                  </a:ext>
                </a:extLst>
              </a:tr>
            </a:tbl>
          </a:graphicData>
        </a:graphic>
      </p:graphicFrame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27239082-3A41-554D-8498-29F815CBE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930631"/>
              </p:ext>
            </p:extLst>
          </p:nvPr>
        </p:nvGraphicFramePr>
        <p:xfrm>
          <a:off x="704565" y="4026061"/>
          <a:ext cx="298305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770">
                  <a:extLst>
                    <a:ext uri="{9D8B030D-6E8A-4147-A177-3AD203B41FA5}">
                      <a16:colId xmlns:a16="http://schemas.microsoft.com/office/drawing/2014/main" val="2781439827"/>
                    </a:ext>
                  </a:extLst>
                </a:gridCol>
                <a:gridCol w="277751">
                  <a:extLst>
                    <a:ext uri="{9D8B030D-6E8A-4147-A177-3AD203B41FA5}">
                      <a16:colId xmlns:a16="http://schemas.microsoft.com/office/drawing/2014/main" val="993710377"/>
                    </a:ext>
                  </a:extLst>
                </a:gridCol>
                <a:gridCol w="2443537">
                  <a:extLst>
                    <a:ext uri="{9D8B030D-6E8A-4147-A177-3AD203B41FA5}">
                      <a16:colId xmlns:a16="http://schemas.microsoft.com/office/drawing/2014/main" val="2169685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NOT(NOT(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OR NOT(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942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772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721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115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9958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3308513-0632-5D1D-89D7-45B111D034E9}"/>
              </a:ext>
            </a:extLst>
          </p:cNvPr>
          <p:cNvSpPr txBox="1"/>
          <p:nvPr/>
        </p:nvSpPr>
        <p:spPr>
          <a:xfrm>
            <a:off x="3966343" y="2415934"/>
            <a:ext cx="200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Truth table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ABA306-50F6-0FAE-0ACB-817274EF1231}"/>
              </a:ext>
            </a:extLst>
          </p:cNvPr>
          <p:cNvSpPr txBox="1"/>
          <p:nvPr/>
        </p:nvSpPr>
        <p:spPr>
          <a:xfrm>
            <a:off x="685800" y="541973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1</a:t>
            </a:r>
          </a:p>
        </p:txBody>
      </p:sp>
    </p:spTree>
    <p:extLst>
      <p:ext uri="{BB962C8B-B14F-4D97-AF65-F5344CB8AC3E}">
        <p14:creationId xmlns:p14="http://schemas.microsoft.com/office/powerpoint/2010/main" val="214942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8D0B5-1690-432A-9B7E-97A8D1030D27}"/>
              </a:ext>
            </a:extLst>
          </p:cNvPr>
          <p:cNvSpPr txBox="1"/>
          <p:nvPr/>
        </p:nvSpPr>
        <p:spPr>
          <a:xfrm>
            <a:off x="685800" y="541973"/>
            <a:ext cx="1855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1571A7-BC09-9030-A6C2-16561E416318}"/>
              </a:ext>
            </a:extLst>
          </p:cNvPr>
          <p:cNvSpPr txBox="1"/>
          <p:nvPr/>
        </p:nvSpPr>
        <p:spPr>
          <a:xfrm>
            <a:off x="685800" y="1142411"/>
            <a:ext cx="101525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name: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Programming for Engineers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Lecturer: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Mahdi Javidan, PhD in Structural Engineering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Affiliation: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Postdoctoral researcher at Seismic Design and Retrofit Lab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javidan@skku.edu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Schedule: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weeks, Tuesday 16:30 - 17:45, Thursday 15:00 - 16:15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Evaluation: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Project 30%; midterm exam 35%; final exam 35%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Attendance: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administration office, at least 3/4 of classes  should be attended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Covid-19!: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Fill out the self-report through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Kingo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Portal! 7 days of attendance are confirmed 		according to the administration office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https://forms.gle/aCdSXfiXLyU3fEZ58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94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BB6EB-D268-41C0-8316-2484B80EE285}"/>
              </a:ext>
            </a:extLst>
          </p:cNvPr>
          <p:cNvSpPr txBox="1"/>
          <p:nvPr/>
        </p:nvSpPr>
        <p:spPr>
          <a:xfrm>
            <a:off x="685800" y="1071342"/>
            <a:ext cx="10742428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Introduction, data types, operations, and expressions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development, branching, iteration: Algorithm, flowchart, branches, loops, etc.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functions, plotting and data visualization, Taylor series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methods for solving nonlinear functions: bisection method, Newton’s method, etc.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algebra and systems of linear equations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&amp; I/O functions: Efficiency of algorithms, and data management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Recursions and Monte Carlo simulation: Fundamentals of MCS, Classic recursion problems: Hanoi tower, etc.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squares regression: Theory and application of least squares fitting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methods: Newton, Lagrange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Differentiation: Finite difference, high accuracy estimations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integration: Newton-Cotes integration, Gauss Quadrature, etc.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ordinary differential equations (ODE): Euler,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 Runge-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methods, etc.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8D0B5-1690-432A-9B7E-97A8D1030D27}"/>
              </a:ext>
            </a:extLst>
          </p:cNvPr>
          <p:cNvSpPr txBox="1"/>
          <p:nvPr/>
        </p:nvSpPr>
        <p:spPr>
          <a:xfrm>
            <a:off x="685800" y="541973"/>
            <a:ext cx="1855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BAB45D-D083-EB71-C2D1-6E099169C66A}"/>
              </a:ext>
            </a:extLst>
          </p:cNvPr>
          <p:cNvSpPr txBox="1"/>
          <p:nvPr/>
        </p:nvSpPr>
        <p:spPr>
          <a:xfrm>
            <a:off x="685800" y="5057507"/>
            <a:ext cx="10228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 Kong, T.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Siauw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M., “Python Programming and Numerical Methods” Academic Press, 2021.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https://pythonnumericalmethods.berkeley.edu/notebooks/Index.html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Steven C.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Chapra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Raymond P.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Canale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(2021)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Methods for Engineers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</a:t>
            </a:r>
          </a:p>
        </p:txBody>
      </p:sp>
    </p:spTree>
    <p:extLst>
      <p:ext uri="{BB962C8B-B14F-4D97-AF65-F5344CB8AC3E}">
        <p14:creationId xmlns:p14="http://schemas.microsoft.com/office/powerpoint/2010/main" val="2441678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8D0B5-1690-432A-9B7E-97A8D1030D27}"/>
              </a:ext>
            </a:extLst>
          </p:cNvPr>
          <p:cNvSpPr txBox="1"/>
          <p:nvPr/>
        </p:nvSpPr>
        <p:spPr>
          <a:xfrm>
            <a:off x="685800" y="541973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963AAF-5D5C-B0FC-FAC5-74DF49BDC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575" y="2149008"/>
            <a:ext cx="58388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6E1EA3-4F70-481D-ED48-3AABCFD6B62C}"/>
              </a:ext>
            </a:extLst>
          </p:cNvPr>
          <p:cNvSpPr txBox="1"/>
          <p:nvPr/>
        </p:nvSpPr>
        <p:spPr>
          <a:xfrm>
            <a:off x="3175823" y="4765861"/>
            <a:ext cx="2035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codes understood by CPU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7B9E91-DA56-4171-A631-DBCEE6DF9DB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211575" y="4114800"/>
            <a:ext cx="812707" cy="9742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1430418-97CD-AC52-2DE3-B71E68504267}"/>
              </a:ext>
            </a:extLst>
          </p:cNvPr>
          <p:cNvSpPr txBox="1"/>
          <p:nvPr/>
        </p:nvSpPr>
        <p:spPr>
          <a:xfrm>
            <a:off x="836035" y="1647544"/>
            <a:ext cx="39600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and free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002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8D0B5-1690-432A-9B7E-97A8D1030D27}"/>
              </a:ext>
            </a:extLst>
          </p:cNvPr>
          <p:cNvSpPr txBox="1"/>
          <p:nvPr/>
        </p:nvSpPr>
        <p:spPr>
          <a:xfrm>
            <a:off x="685800" y="541973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C63F0-2A12-15AD-6BA0-361B4C8D1697}"/>
              </a:ext>
            </a:extLst>
          </p:cNvPr>
          <p:cNvSpPr txBox="1"/>
          <p:nvPr/>
        </p:nvSpPr>
        <p:spPr>
          <a:xfrm>
            <a:off x="685800" y="1647544"/>
            <a:ext cx="46661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Anaconda 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Miniconda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https://docs.conda.io/en/latest/miniconda.html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https://www.python.org/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command is used to install packages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might need to install it!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185840-326F-8ADC-C4B9-83420D45C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5099" y="853675"/>
            <a:ext cx="5227605" cy="40001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E0A5B2-B869-93A6-8887-69998F2A2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1736" y="3569247"/>
            <a:ext cx="5227605" cy="270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8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8D0B5-1690-432A-9B7E-97A8D1030D27}"/>
              </a:ext>
            </a:extLst>
          </p:cNvPr>
          <p:cNvSpPr txBox="1"/>
          <p:nvPr/>
        </p:nvSpPr>
        <p:spPr>
          <a:xfrm>
            <a:off x="685800" y="541973"/>
            <a:ext cx="2808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Packages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BC52CB-8729-291B-3593-8524438FB502}"/>
              </a:ext>
            </a:extLst>
          </p:cNvPr>
          <p:cNvSpPr txBox="1"/>
          <p:nvPr/>
        </p:nvSpPr>
        <p:spPr>
          <a:xfrm>
            <a:off x="685800" y="1034088"/>
            <a:ext cx="39600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it is not properly installed, download the code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https://bootstrap.pypa.io/get-pip.py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in Command Prompt where you saved the file:</a:t>
            </a:r>
          </a:p>
          <a:p>
            <a:r>
              <a:rPr lang="en-US" dirty="0">
                <a:latin typeface="Consolas" panose="020B0609020204030204" pitchFamily="49" charset="0"/>
                <a:cs typeface="Segoe UI" panose="020B0502040204020203" pitchFamily="34" charset="0"/>
              </a:rPr>
              <a:t>python get-pip.py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commands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Segoe UI" panose="020B0502040204020203" pitchFamily="34" charset="0"/>
              </a:rPr>
              <a:t>pip help</a:t>
            </a:r>
          </a:p>
          <a:p>
            <a:r>
              <a:rPr lang="en-US" dirty="0">
                <a:latin typeface="Consolas" panose="020B0609020204030204" pitchFamily="49" charset="0"/>
                <a:cs typeface="Segoe UI" panose="020B0502040204020203" pitchFamily="34" charset="0"/>
              </a:rPr>
              <a:t>pip list</a:t>
            </a:r>
          </a:p>
          <a:p>
            <a:r>
              <a:rPr lang="en-US" dirty="0">
                <a:latin typeface="Consolas" panose="020B0609020204030204" pitchFamily="49" charset="0"/>
                <a:cs typeface="Segoe UI" panose="020B0502040204020203" pitchFamily="34" charset="0"/>
              </a:rPr>
              <a:t>pip install </a:t>
            </a:r>
            <a:r>
              <a:rPr lang="en-US" dirty="0" err="1">
                <a:latin typeface="Consolas" panose="020B0609020204030204" pitchFamily="49" charset="0"/>
                <a:cs typeface="Segoe UI" panose="020B0502040204020203" pitchFamily="34" charset="0"/>
              </a:rPr>
              <a:t>package_name</a:t>
            </a:r>
            <a:endParaRPr lang="en-US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Segoe UI" panose="020B0502040204020203" pitchFamily="34" charset="0"/>
              </a:rPr>
              <a:t>pip show </a:t>
            </a:r>
            <a:r>
              <a:rPr lang="en-US" dirty="0" err="1">
                <a:latin typeface="Consolas" panose="020B0609020204030204" pitchFamily="49" charset="0"/>
                <a:cs typeface="Segoe UI" panose="020B0502040204020203" pitchFamily="34" charset="0"/>
              </a:rPr>
              <a:t>package_name</a:t>
            </a:r>
            <a:endParaRPr lang="en-US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Segoe UI" panose="020B0502040204020203" pitchFamily="34" charset="0"/>
              </a:rPr>
              <a:t>pip uninstall </a:t>
            </a:r>
            <a:r>
              <a:rPr lang="en-US" dirty="0" err="1">
                <a:latin typeface="Consolas" panose="020B0609020204030204" pitchFamily="49" charset="0"/>
                <a:cs typeface="Segoe UI" panose="020B0502040204020203" pitchFamily="34" charset="0"/>
              </a:rPr>
              <a:t>package_name</a:t>
            </a:r>
            <a:endParaRPr lang="en-US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endParaRPr lang="en-US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packages</a:t>
            </a:r>
          </a:p>
          <a:p>
            <a:r>
              <a:rPr lang="en-US" dirty="0" err="1">
                <a:latin typeface="Consolas" panose="020B0609020204030204" pitchFamily="49" charset="0"/>
                <a:cs typeface="Segoe UI" panose="020B0502040204020203" pitchFamily="34" charset="0"/>
              </a:rPr>
              <a:t>ipython</a:t>
            </a:r>
            <a:r>
              <a:rPr lang="en-US" dirty="0">
                <a:latin typeface="Consolas" panose="020B0609020204030204" pitchFamily="49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Segoe UI" panose="020B0502040204020203" pitchFamily="34" charset="0"/>
              </a:rPr>
              <a:t>numpy</a:t>
            </a:r>
            <a:r>
              <a:rPr lang="en-US" dirty="0">
                <a:latin typeface="Consolas" panose="020B0609020204030204" pitchFamily="49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Segoe UI" panose="020B0502040204020203" pitchFamily="34" charset="0"/>
              </a:rPr>
              <a:t>scipy</a:t>
            </a:r>
            <a:r>
              <a:rPr lang="en-US" dirty="0">
                <a:latin typeface="Consolas" panose="020B0609020204030204" pitchFamily="49" charset="0"/>
                <a:cs typeface="Segoe UI" panose="020B0502040204020203" pitchFamily="34" charset="0"/>
              </a:rPr>
              <a:t>, pandas, matplotlib, </a:t>
            </a:r>
            <a:r>
              <a:rPr lang="en-US" dirty="0" err="1">
                <a:latin typeface="Consolas" panose="020B0609020204030204" pitchFamily="49" charset="0"/>
                <a:cs typeface="Segoe UI" panose="020B0502040204020203" pitchFamily="34" charset="0"/>
              </a:rPr>
              <a:t>jupyter</a:t>
            </a:r>
            <a:r>
              <a:rPr lang="en-US" dirty="0">
                <a:latin typeface="Consolas" panose="020B0609020204030204" pitchFamily="49" charset="0"/>
                <a:cs typeface="Segoe UI" panose="020B0502040204020203" pitchFamily="34" charset="0"/>
              </a:rPr>
              <a:t> notebook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956A06-E45E-6A12-10A6-92E556C4B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3593" y="998626"/>
            <a:ext cx="6112607" cy="3196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53CBBE-0B44-D3DB-5C8C-5A2DD97476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5676" y="4292861"/>
            <a:ext cx="4583223" cy="241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2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8D0B5-1690-432A-9B7E-97A8D1030D27}"/>
              </a:ext>
            </a:extLst>
          </p:cNvPr>
          <p:cNvSpPr txBox="1"/>
          <p:nvPr/>
        </p:nvSpPr>
        <p:spPr>
          <a:xfrm>
            <a:off x="685800" y="541973"/>
            <a:ext cx="311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Python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BC52CB-8729-291B-3593-8524438FB502}"/>
              </a:ext>
            </a:extLst>
          </p:cNvPr>
          <p:cNvSpPr txBox="1"/>
          <p:nvPr/>
        </p:nvSpPr>
        <p:spPr>
          <a:xfrm>
            <a:off x="685800" y="1457760"/>
            <a:ext cx="38682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in Anaconda Prompt:</a:t>
            </a:r>
          </a:p>
          <a:p>
            <a:r>
              <a:rPr lang="en-US" dirty="0">
                <a:latin typeface="Consolas" panose="020B0609020204030204" pitchFamily="49" charset="0"/>
                <a:cs typeface="Segoe UI" panose="020B0502040204020203" pitchFamily="34" charset="0"/>
              </a:rPr>
              <a:t>pip install </a:t>
            </a:r>
            <a:r>
              <a:rPr lang="en-US" dirty="0" err="1">
                <a:latin typeface="Consolas" panose="020B0609020204030204" pitchFamily="49" charset="0"/>
                <a:cs typeface="Segoe UI" panose="020B0502040204020203" pitchFamily="34" charset="0"/>
              </a:rPr>
              <a:t>jupyter</a:t>
            </a:r>
            <a:r>
              <a:rPr lang="en-US" dirty="0">
                <a:latin typeface="Consolas" panose="020B0609020204030204" pitchFamily="49" charset="0"/>
                <a:cs typeface="Segoe UI" panose="020B0502040204020203" pitchFamily="34" charset="0"/>
              </a:rPr>
              <a:t> notebook</a:t>
            </a:r>
          </a:p>
          <a:p>
            <a:r>
              <a:rPr lang="en-US" dirty="0" err="1">
                <a:latin typeface="Consolas" panose="020B0609020204030204" pitchFamily="49" charset="0"/>
                <a:cs typeface="Segoe UI" panose="020B0502040204020203" pitchFamily="34" charset="0"/>
              </a:rPr>
              <a:t>jupyter</a:t>
            </a:r>
            <a:r>
              <a:rPr lang="en-US" dirty="0">
                <a:latin typeface="Consolas" panose="020B0609020204030204" pitchFamily="49" charset="0"/>
                <a:cs typeface="Segoe UI" panose="020B0502040204020203" pitchFamily="34" charset="0"/>
              </a:rPr>
              <a:t>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Prompt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your codes in a text file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them in Command Prompt as: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python myCode.py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IPython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shell or Python 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compilers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https://www.online-python.com/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7E6884-3BFA-3194-98B2-7CBDF0E8E5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5093"/>
          <a:stretch/>
        </p:blipFill>
        <p:spPr>
          <a:xfrm>
            <a:off x="4773480" y="2105666"/>
            <a:ext cx="6364173" cy="18736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65A96A-19F5-416D-6CAB-322E4F7D448B}"/>
              </a:ext>
            </a:extLst>
          </p:cNvPr>
          <p:cNvSpPr txBox="1"/>
          <p:nvPr/>
        </p:nvSpPr>
        <p:spPr>
          <a:xfrm>
            <a:off x="5231740" y="419616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helps you create, manage, and share your codes, visualizations, statistical modeling, etc.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1787A9-733B-C20D-4195-4BA9FE70736A}"/>
              </a:ext>
            </a:extLst>
          </p:cNvPr>
          <p:cNvSpPr txBox="1"/>
          <p:nvPr/>
        </p:nvSpPr>
        <p:spPr>
          <a:xfrm>
            <a:off x="5231740" y="5059375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opens in the current directory of Anaconda Prompt</a:t>
            </a:r>
          </a:p>
          <a:p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cd address</a:t>
            </a:r>
          </a:p>
        </p:txBody>
      </p:sp>
    </p:spTree>
    <p:extLst>
      <p:ext uri="{BB962C8B-B14F-4D97-AF65-F5344CB8AC3E}">
        <p14:creationId xmlns:p14="http://schemas.microsoft.com/office/powerpoint/2010/main" val="73278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6685610-1873-CBFA-B1DF-4CDDE5BE0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498" y="2242867"/>
            <a:ext cx="6584295" cy="10951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8D0B5-1690-432A-9B7E-97A8D1030D27}"/>
              </a:ext>
            </a:extLst>
          </p:cNvPr>
          <p:cNvSpPr txBox="1"/>
          <p:nvPr/>
        </p:nvSpPr>
        <p:spPr>
          <a:xfrm>
            <a:off x="685800" y="541973"/>
            <a:ext cx="5166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Operations and Operators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76D987-0FD6-4E2B-AC81-27C238D3A8A4}"/>
              </a:ext>
            </a:extLst>
          </p:cNvPr>
          <p:cNvSpPr txBox="1"/>
          <p:nvPr/>
        </p:nvSpPr>
        <p:spPr>
          <a:xfrm>
            <a:off x="796825" y="2293620"/>
            <a:ext cx="293541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Reserved symbols by Python: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	Exponentiation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	Multiplication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	Division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	Floor division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	Modulo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	Addition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	Subtraction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63ED4BB-D2AB-D8F4-4CB3-1E27142EF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849" y="2482632"/>
            <a:ext cx="1543050" cy="5810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50D752E-7C3A-1B63-1685-035645FA6015}"/>
              </a:ext>
            </a:extLst>
          </p:cNvPr>
          <p:cNvSpPr txBox="1"/>
          <p:nvPr/>
        </p:nvSpPr>
        <p:spPr>
          <a:xfrm>
            <a:off x="7181873" y="1344685"/>
            <a:ext cx="3589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Enter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Python Shell</a:t>
            </a:r>
          </a:p>
          <a:p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Shift+Enter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DA530C-47B6-C3AE-4A05-BA2F7BC521B5}"/>
              </a:ext>
            </a:extLst>
          </p:cNvPr>
          <p:cNvCxnSpPr>
            <a:cxnSpLocks/>
            <a:stCxn id="21" idx="1"/>
            <a:endCxn id="26" idx="0"/>
          </p:cNvCxnSpPr>
          <p:nvPr/>
        </p:nvCxnSpPr>
        <p:spPr>
          <a:xfrm flipH="1">
            <a:off x="6558471" y="1667851"/>
            <a:ext cx="623402" cy="81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BB179A6-1E6D-F908-1F19-32A5069EDC76}"/>
              </a:ext>
            </a:extLst>
          </p:cNvPr>
          <p:cNvSpPr txBox="1"/>
          <p:nvPr/>
        </p:nvSpPr>
        <p:spPr>
          <a:xfrm>
            <a:off x="6401216" y="248263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A9EC6A-282C-0592-41B1-FCCB2DACA77E}"/>
              </a:ext>
            </a:extLst>
          </p:cNvPr>
          <p:cNvSpPr/>
          <p:nvPr/>
        </p:nvSpPr>
        <p:spPr>
          <a:xfrm>
            <a:off x="6446039" y="2536321"/>
            <a:ext cx="233827" cy="2427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화살표: 오른쪽 31">
            <a:extLst>
              <a:ext uri="{FF2B5EF4-FFF2-40B4-BE49-F238E27FC236}">
                <a16:creationId xmlns:a16="http://schemas.microsoft.com/office/drawing/2014/main" id="{E5106AE0-1539-D616-30BE-C2DC6A8518A3}"/>
              </a:ext>
            </a:extLst>
          </p:cNvPr>
          <p:cNvSpPr/>
          <p:nvPr/>
        </p:nvSpPr>
        <p:spPr>
          <a:xfrm rot="5400000">
            <a:off x="-281550" y="3776978"/>
            <a:ext cx="1782802" cy="15189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E945DC-2E02-3EFD-8D9C-DB49ECED4EF8}"/>
              </a:ext>
            </a:extLst>
          </p:cNvPr>
          <p:cNvSpPr txBox="1"/>
          <p:nvPr/>
        </p:nvSpPr>
        <p:spPr>
          <a:xfrm rot="16200000">
            <a:off x="-728412" y="366826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of operations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1F50840-A4FC-CC2C-6619-14EF41E74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498" y="3821181"/>
            <a:ext cx="6584295" cy="109517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145C931-3021-E5F6-AF16-8E9EFADE8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5803" y="4068396"/>
            <a:ext cx="27908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82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3D2DA22-4E48-4BC1-AF89-94B7B8720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498" y="5100372"/>
            <a:ext cx="6584295" cy="88928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6685610-1873-CBFA-B1DF-4CDDE5BE0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498" y="1425930"/>
            <a:ext cx="6584295" cy="10951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9</a:t>
            </a:fld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76D987-0FD6-4E2B-AC81-27C238D3A8A4}"/>
              </a:ext>
            </a:extLst>
          </p:cNvPr>
          <p:cNvSpPr txBox="1"/>
          <p:nvPr/>
        </p:nvSpPr>
        <p:spPr>
          <a:xfrm>
            <a:off x="796825" y="1604071"/>
            <a:ext cx="349967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common arithmetic functions:</a:t>
            </a:r>
          </a:p>
          <a:p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sin</a:t>
            </a:r>
          </a:p>
          <a:p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cos</a:t>
            </a:r>
          </a:p>
          <a:p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tan</a:t>
            </a:r>
          </a:p>
          <a:p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exp</a:t>
            </a:r>
          </a:p>
          <a:p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log</a:t>
            </a:r>
          </a:p>
          <a:p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log10</a:t>
            </a:r>
          </a:p>
          <a:p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sqrt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1F50840-A4FC-CC2C-6619-14EF41E74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498" y="2614428"/>
            <a:ext cx="6584295" cy="15749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4D83EE-1134-B19F-5BA9-975D2E5D3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685" y="1696914"/>
            <a:ext cx="2143125" cy="447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math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31EB8A-EC6F-D3D8-4F9C-3DDBABC87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1685" y="2785382"/>
            <a:ext cx="2171700" cy="581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63479B-8C7D-9C93-E809-1D95B62117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1685" y="3410384"/>
            <a:ext cx="2933700" cy="609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C013645-4D04-5D06-F0DD-108E745EA9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1685" y="5284336"/>
            <a:ext cx="3124200" cy="542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A0DCBC-CD2C-F613-7FCE-F919D7F1907F}"/>
                  </a:ext>
                </a:extLst>
              </p:cNvPr>
              <p:cNvSpPr txBox="1"/>
              <p:nvPr/>
            </p:nvSpPr>
            <p:spPr>
              <a:xfrm>
                <a:off x="4934790" y="4670176"/>
                <a:ext cx="1431289" cy="38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⁡(10)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A0DCBC-CD2C-F613-7FCE-F919D7F19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790" y="4670176"/>
                <a:ext cx="1431289" cy="3816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558D245-D325-3AB5-1DFA-52EDA61FF1F1}"/>
              </a:ext>
            </a:extLst>
          </p:cNvPr>
          <p:cNvSpPr txBox="1"/>
          <p:nvPr/>
        </p:nvSpPr>
        <p:spPr>
          <a:xfrm>
            <a:off x="8645000" y="5335043"/>
            <a:ext cx="200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solution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2A566F-6703-6A87-E03C-7C840E589B6C}"/>
              </a:ext>
            </a:extLst>
          </p:cNvPr>
          <p:cNvSpPr txBox="1"/>
          <p:nvPr/>
        </p:nvSpPr>
        <p:spPr>
          <a:xfrm>
            <a:off x="8635796" y="4666113"/>
            <a:ext cx="200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E1465E-C224-FF31-EEFE-5D6CE4D968E7}"/>
              </a:ext>
            </a:extLst>
          </p:cNvPr>
          <p:cNvSpPr txBox="1"/>
          <p:nvPr/>
        </p:nvSpPr>
        <p:spPr>
          <a:xfrm>
            <a:off x="796825" y="4840244"/>
            <a:ext cx="3857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Simpler way to use an imported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from math import sin, log, pi</a:t>
            </a:r>
          </a:p>
        </p:txBody>
      </p:sp>
    </p:spTree>
    <p:extLst>
      <p:ext uri="{BB962C8B-B14F-4D97-AF65-F5344CB8AC3E}">
        <p14:creationId xmlns:p14="http://schemas.microsoft.com/office/powerpoint/2010/main" val="2031307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5237</TotalTime>
  <Words>1085</Words>
  <Application>Microsoft Office PowerPoint</Application>
  <PresentationFormat>Widescreen</PresentationFormat>
  <Paragraphs>240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STIXMathJax_Main-Regular</vt:lpstr>
      <vt:lpstr>Arial</vt:lpstr>
      <vt:lpstr>Arial</vt:lpstr>
      <vt:lpstr>Calibri</vt:lpstr>
      <vt:lpstr>Calibri Light</vt:lpstr>
      <vt:lpstr>Cambria Math</vt:lpstr>
      <vt:lpstr>Consolas</vt:lpstr>
      <vt:lpstr>Segoe UI</vt:lpstr>
      <vt:lpstr>Times New Roman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SDR Lab</dc:creator>
  <cp:lastModifiedBy>Javidan</cp:lastModifiedBy>
  <cp:revision>334</cp:revision>
  <dcterms:created xsi:type="dcterms:W3CDTF">2021-08-21T18:03:36Z</dcterms:created>
  <dcterms:modified xsi:type="dcterms:W3CDTF">2022-08-29T15:12:10Z</dcterms:modified>
</cp:coreProperties>
</file>