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440" r:id="rId3"/>
    <p:sldId id="480" r:id="rId4"/>
    <p:sldId id="481" r:id="rId5"/>
    <p:sldId id="273" r:id="rId6"/>
    <p:sldId id="274" r:id="rId7"/>
    <p:sldId id="275" r:id="rId8"/>
    <p:sldId id="277" r:id="rId9"/>
    <p:sldId id="483" r:id="rId10"/>
    <p:sldId id="482" r:id="rId11"/>
    <p:sldId id="467" r:id="rId12"/>
    <p:sldId id="484" r:id="rId13"/>
    <p:sldId id="485" r:id="rId14"/>
    <p:sldId id="486" r:id="rId15"/>
    <p:sldId id="48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8151"/>
    <a:srgbClr val="FAFAFA"/>
    <a:srgbClr val="C7EB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817" autoAdjust="0"/>
  </p:normalViewPr>
  <p:slideViewPr>
    <p:cSldViewPr snapToGrid="0">
      <p:cViewPr varScale="1">
        <p:scale>
          <a:sx n="107" d="100"/>
          <a:sy n="107" d="100"/>
        </p:scale>
        <p:origin x="75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A945AC-70EB-403B-9610-C4726E471E92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0AC35B-8408-491B-A108-F394427E8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728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E05235-C90D-43D1-A99E-09C1FA2B92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8FB438F-12A3-45FC-A2D2-D09D3CBDF5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BB3ECC-E171-4BDA-9F8D-5745C2985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AB186-9E99-4F38-BB4F-99E52B20A6CC}" type="datetime1">
              <a:rPr lang="en-US" smtClean="0"/>
              <a:t>11/15/2022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828820-2255-4B09-8268-94B4E5D93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B7EDF1-5C59-43EC-BAAD-8538DDB44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8389C-6274-4595-9193-E59B96144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525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5CFB0C-3B7C-460F-9B19-1B4A870F2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EB22493-849C-4465-9916-D4DD353340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87396B-EE16-49F0-A0F2-19931D545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A7BCA-710D-4544-97A1-B0A8F8D85794}" type="datetime1">
              <a:rPr lang="en-US" smtClean="0"/>
              <a:t>11/15/2022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5F7850-30EA-4652-B073-29091A87B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011B95-2897-4380-A97B-8CD461CEB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8389C-6274-4595-9193-E59B96144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742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89AB76D-C2E4-419D-B74C-249CC24BB2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5EC11C0-F868-44E0-AF30-F21CE977D1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F8A859-218F-42C6-B0CC-88085028E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E12C4-866D-4D1E-BFDD-37C1ADBA272B}" type="datetime1">
              <a:rPr lang="en-US" smtClean="0"/>
              <a:t>11/15/2022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338E48-85E3-4D6D-922C-BE384C3A1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DF5124-B222-44D8-8770-419FEE09F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8389C-6274-4595-9193-E59B96144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325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E65AE8-C0BF-4A0A-9983-E611C1C5D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05FC18-737B-4B30-B243-27139C1EC9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9B9C5B-6357-4BBC-A3C1-332403F2F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3E461-9596-41A8-9C84-FDB592432A9F}" type="datetime1">
              <a:rPr lang="en-US" smtClean="0"/>
              <a:t>11/15/2022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D9A77B-AEE6-4E5F-9F5D-355D7F972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BC4974-7B27-452D-936A-1C2ECC8D7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8389C-6274-4595-9193-E59B96144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574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BFC82B-8FB0-4C98-AC02-C8A3D675E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ED66EFF-5C50-40EB-B85F-9F622C8ECA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61B797-F7CF-4769-AAE9-4FC009F90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8576D-E5C4-4209-82BF-E60523340835}" type="datetime1">
              <a:rPr lang="en-US" smtClean="0"/>
              <a:t>11/15/2022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D46F9B-D8C6-4D3B-9351-E9C66517D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E2E016-7D7A-4C38-AB0F-6577DED79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8389C-6274-4595-9193-E59B96144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083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E45729-2D9D-4A6A-A43E-241649947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79376E-4BB6-4AFC-BD54-8FCD75BFC7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27A1BD4-4CA5-433C-9CF4-0D6B2F205B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4ECB013-7671-4959-998D-98C89BD0C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969E6-C4FA-4089-8241-15DC0309B506}" type="datetime1">
              <a:rPr lang="en-US" smtClean="0"/>
              <a:t>11/15/2022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AA4B89C-5664-4EDA-AACA-467B1707C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94D2654-0AB7-43A7-9003-707A853B3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8389C-6274-4595-9193-E59B96144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609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C399D8-6DB4-4AE8-A7FD-279FDB0F2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028289E-E467-4DEB-963D-C395E1C1AD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1D1431F-B5D7-4F13-B59F-527524E66C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08F0251-2E16-4AF9-A82F-724E9AF239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85CBA81-B4EE-446E-9A80-F237BE1BD3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3A3743D-DA38-44DE-8CD0-2AE004665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DA843-449B-4064-96F1-0462FF7E142A}" type="datetime1">
              <a:rPr lang="en-US" smtClean="0"/>
              <a:t>11/15/2022</a:t>
            </a:fld>
            <a:endParaRPr 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67C055D-CA78-4272-9493-EB2792F87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890E074-24FB-4C90-9592-240897BAB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8389C-6274-4595-9193-E59B96144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602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DD02A3-1F3D-4364-83D6-46BB79A2D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E430BD0-3980-4781-8F63-64694879D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E43CC-F5E0-430E-ACFC-0898CE012FE2}" type="datetime1">
              <a:rPr lang="en-US" smtClean="0"/>
              <a:t>11/15/2022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BA29E72-52DE-432D-B152-B70C2BF7C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DBD68EE-2461-48B4-AD2B-A20861102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8389C-6274-4595-9193-E59B96144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338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792D689-03BD-4FCA-8EAD-81CB9C1D0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90634-3648-4E88-9B2C-3D3D590AB872}" type="datetime1">
              <a:rPr lang="en-US" smtClean="0"/>
              <a:t>11/15/2022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EF15286-B76A-44AB-85E1-6E81E56A6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045A0B8-2089-449A-ADDD-295250D20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8389C-6274-4595-9193-E59B96144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48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006293-0A5C-4991-A5F9-04D3A5C1E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CF6FFB-B1B1-4CBF-AD86-C4C99A635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4ABFFCC-5480-41AC-9B8A-ADAB2215E6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1607398-6585-438B-862A-4701B2187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6E98E-C578-44AD-8AD2-CAB080A26467}" type="datetime1">
              <a:rPr lang="en-US" smtClean="0"/>
              <a:t>11/15/2022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7440450-F335-4A95-BE97-6CD55D61C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1710728-AF67-41D3-940F-FF4A6997A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8389C-6274-4595-9193-E59B96144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084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120731-5E51-41FB-94ED-4EBBD7C21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C9AD893-485B-4088-96E1-EE2275C97E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2E8EC45-92F5-4C77-8121-BAF7F39FB2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9A954E1-CEAA-4B22-B69E-F5B2F938A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EECD3-992A-47AE-8D22-3F1161A55C13}" type="datetime1">
              <a:rPr lang="en-US" smtClean="0"/>
              <a:t>11/15/2022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C73B901-8682-4718-ABBF-1673690AD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AADF868-504E-4E23-94AC-FE3B6922D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8389C-6274-4595-9193-E59B96144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108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7BFFC0D-2184-4AFD-BAC6-259E92DC4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9596436-4D5A-4F10-A2B4-155D79DFF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FA55FA-66C8-4CC1-8D0A-F4A21C7143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73E1B1-F47A-4B7C-B1D9-A3E655E9BEDE}" type="datetime1">
              <a:rPr lang="en-US" smtClean="0"/>
              <a:t>11/15/2022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1FD5C8-CAC4-4B69-AC15-23FDDF6581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2565EC-C0B1-4825-982B-EFB4C85E7C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18389C-6274-4595-9193-E59B96144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154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1.png"/><Relationship Id="rId7" Type="http://schemas.openxmlformats.org/officeDocument/2006/relationships/image" Target="../media/image3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1.png"/><Relationship Id="rId7" Type="http://schemas.openxmlformats.org/officeDocument/2006/relationships/image" Target="../media/image3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1.png"/><Relationship Id="rId7" Type="http://schemas.openxmlformats.org/officeDocument/2006/relationships/image" Target="../media/image44.png"/><Relationship Id="rId12" Type="http://schemas.openxmlformats.org/officeDocument/2006/relationships/image" Target="../media/image49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11" Type="http://schemas.openxmlformats.org/officeDocument/2006/relationships/image" Target="../media/image48.png"/><Relationship Id="rId5" Type="http://schemas.openxmlformats.org/officeDocument/2006/relationships/image" Target="../media/image42.png"/><Relationship Id="rId10" Type="http://schemas.openxmlformats.org/officeDocument/2006/relationships/image" Target="../media/image47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1.png"/><Relationship Id="rId7" Type="http://schemas.openxmlformats.org/officeDocument/2006/relationships/image" Target="../media/image53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11" Type="http://schemas.openxmlformats.org/officeDocument/2006/relationships/image" Target="../media/image57.png"/><Relationship Id="rId5" Type="http://schemas.openxmlformats.org/officeDocument/2006/relationships/image" Target="../media/image51.png"/><Relationship Id="rId10" Type="http://schemas.openxmlformats.org/officeDocument/2006/relationships/image" Target="../media/image56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1.png"/><Relationship Id="rId7" Type="http://schemas.openxmlformats.org/officeDocument/2006/relationships/image" Target="../media/image6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10" Type="http://schemas.openxmlformats.org/officeDocument/2006/relationships/image" Target="../media/image64.png"/><Relationship Id="rId4" Type="http://schemas.openxmlformats.org/officeDocument/2006/relationships/image" Target="../media/image58.png"/><Relationship Id="rId9" Type="http://schemas.openxmlformats.org/officeDocument/2006/relationships/image" Target="../media/image6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next7it.com/insights/64-bit-32-bit-mean/" TargetMode="Externa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691B066F-89ED-437F-9873-8E821D1D47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6256" y="817244"/>
            <a:ext cx="3459487" cy="82296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FE95F83-0903-42AC-8AA2-79322AC1772D}"/>
              </a:ext>
            </a:extLst>
          </p:cNvPr>
          <p:cNvSpPr txBox="1"/>
          <p:nvPr/>
        </p:nvSpPr>
        <p:spPr>
          <a:xfrm>
            <a:off x="3444031" y="2057400"/>
            <a:ext cx="53039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Programming for Engineers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9818EBFF-30E8-4432-B288-39F139FF2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8389C-6274-4595-9193-E59B961447B6}" type="slidenum">
              <a:rPr lang="en-US" smtClean="0"/>
              <a:t>1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3E822A-4E32-7D1C-A71C-06DBB5F35A6E}"/>
              </a:ext>
            </a:extLst>
          </p:cNvPr>
          <p:cNvSpPr txBox="1"/>
          <p:nvPr/>
        </p:nvSpPr>
        <p:spPr>
          <a:xfrm>
            <a:off x="3373939" y="3160435"/>
            <a:ext cx="5444119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Week 12 Lecture 1</a:t>
            </a: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Nov. 15, 2022</a:t>
            </a:r>
          </a:p>
          <a:p>
            <a:pPr algn="ctr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Lecturer: Dr. Mohammad Mahdi Javidan</a:t>
            </a:r>
          </a:p>
          <a:p>
            <a:pPr algn="ctr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of Engineering, Sungkyunkwan University</a:t>
            </a: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Fall Semester 2022</a:t>
            </a:r>
          </a:p>
        </p:txBody>
      </p:sp>
    </p:spTree>
    <p:extLst>
      <p:ext uri="{BB962C8B-B14F-4D97-AF65-F5344CB8AC3E}">
        <p14:creationId xmlns:p14="http://schemas.microsoft.com/office/powerpoint/2010/main" val="11186537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F2FC6DF-8A6F-403A-AA02-B6B4C90677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657" y="312420"/>
            <a:ext cx="1929944" cy="4591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810AD5-3DC8-4063-B4A1-183D1E07F9AC}"/>
              </a:ext>
            </a:extLst>
          </p:cNvPr>
          <p:cNvSpPr txBox="1"/>
          <p:nvPr/>
        </p:nvSpPr>
        <p:spPr>
          <a:xfrm>
            <a:off x="685800" y="6419850"/>
            <a:ext cx="44021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of Engineering, Sungkyunkwan University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1C98A4CD-21DD-4BE6-9253-67C2B946A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5796" y="6352037"/>
            <a:ext cx="2743200" cy="365125"/>
          </a:xfrm>
        </p:spPr>
        <p:txBody>
          <a:bodyPr/>
          <a:lstStyle/>
          <a:p>
            <a:fld id="{9318389C-6274-4595-9193-E59B961447B6}" type="slidenum">
              <a:rPr lang="en-US" smtClean="0"/>
              <a:t>10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98D0B5-1690-432A-9B7E-97A8D1030D27}"/>
              </a:ext>
            </a:extLst>
          </p:cNvPr>
          <p:cNvSpPr txBox="1"/>
          <p:nvPr/>
        </p:nvSpPr>
        <p:spPr>
          <a:xfrm>
            <a:off x="685800" y="541973"/>
            <a:ext cx="41529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Floating-Point Representation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F266B02-DADA-00F1-5BE4-DE1C1FA86A26}"/>
                  </a:ext>
                </a:extLst>
              </p:cNvPr>
              <p:cNvSpPr txBox="1"/>
              <p:nvPr/>
            </p:nvSpPr>
            <p:spPr>
              <a:xfrm>
                <a:off x="685800" y="1513429"/>
                <a:ext cx="5049396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sz="2000" b="0" i="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0  </m:t>
                        </m:r>
                        <m:r>
                          <m:rPr>
                            <m:nor/>
                          </m:rPr>
                          <a:rPr lang="en-US" sz="2000"/>
                          <m:t>10000000010</m:t>
                        </m:r>
                        <m:r>
                          <m:rPr>
                            <m:nor/>
                          </m:rPr>
                          <a:rPr lang="en-US" sz="2000" b="0" i="0" smtClean="0"/>
                          <m:t>  111000</m:t>
                        </m:r>
                        <m:r>
                          <a:rPr lang="en-US" sz="2000" b="0" i="1" smtClean="0"/>
                          <m:t>…0</m:t>
                        </m:r>
                      </m:e>
                    </m:d>
                  </m:oMath>
                </a14:m>
                <a:r>
                  <a:rPr lang="en-US" sz="2000" b="0" i="1" dirty="0">
                    <a:latin typeface="Cambria Math" panose="02040503050406030204" pitchFamily="18" charset="0"/>
                  </a:rPr>
                  <a:t>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(IEEE754)</a:t>
                </a:r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=15.0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(base 10)</a:t>
                </a: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F266B02-DADA-00F1-5BE4-DE1C1FA86A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1513429"/>
                <a:ext cx="5049396" cy="707886"/>
              </a:xfrm>
              <a:prstGeom prst="rect">
                <a:avLst/>
              </a:prstGeom>
              <a:blipFill>
                <a:blip r:embed="rId3"/>
                <a:stretch>
                  <a:fillRect t="-4310" r="-604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6EA2AAB-797C-F953-EE0C-FCDE7035CDDF}"/>
                  </a:ext>
                </a:extLst>
              </p:cNvPr>
              <p:cNvSpPr txBox="1"/>
              <p:nvPr/>
            </p:nvSpPr>
            <p:spPr>
              <a:xfrm>
                <a:off x="772106" y="2595074"/>
                <a:ext cx="5192062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0" i="0" dirty="0">
                    <a:solidFill>
                      <a:srgbClr val="333333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What is the smallest number larger than 15.0?</a:t>
                </a:r>
              </a:p>
              <a:p>
                <a:endParaRPr lang="en-US" sz="2000" b="0" i="1" dirty="0">
                  <a:solidFill>
                    <a:srgbClr val="333333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sz="2000" b="0" i="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0  </m:t>
                        </m:r>
                        <m:r>
                          <m:rPr>
                            <m:nor/>
                          </m:rPr>
                          <a:rPr lang="en-US" sz="2000"/>
                          <m:t>10000000010</m:t>
                        </m:r>
                        <m:r>
                          <m:rPr>
                            <m:nor/>
                          </m:rPr>
                          <a:rPr lang="en-US" sz="2000" b="0" i="0" smtClean="0"/>
                          <m:t>  111000</m:t>
                        </m:r>
                        <m:r>
                          <a:rPr lang="en-US" sz="2000" b="0" i="1" smtClean="0"/>
                          <m:t>…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01</m:t>
                        </m:r>
                      </m:e>
                    </m:d>
                  </m:oMath>
                </a14:m>
                <a:r>
                  <a:rPr lang="en-US" sz="2000" b="0" i="1" dirty="0">
                    <a:latin typeface="Cambria Math" panose="02040503050406030204" pitchFamily="18" charset="0"/>
                  </a:rPr>
                  <a:t>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(IEEE754)</a:t>
                </a:r>
              </a:p>
              <a:p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000" b="0" i="1" dirty="0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15.0000000000000017763568394003</m:t>
                    </m:r>
                  </m:oMath>
                </a14:m>
                <a:r>
                  <a:rPr lang="en-US" sz="2000" b="0" i="1" dirty="0">
                    <a:latin typeface="Cambria Math" panose="02040503050406030204" pitchFamily="18" charset="0"/>
                  </a:rPr>
                  <a:t> </a:t>
                </a:r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6EA2AAB-797C-F953-EE0C-FCDE7035CD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106" y="2595074"/>
                <a:ext cx="5192062" cy="1323439"/>
              </a:xfrm>
              <a:prstGeom prst="rect">
                <a:avLst/>
              </a:prstGeom>
              <a:blipFill>
                <a:blip r:embed="rId4"/>
                <a:stretch>
                  <a:fillRect l="-1293" t="-2765" r="-5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4DCD55A-20CB-7BA2-EA06-C30867EE09DD}"/>
                  </a:ext>
                </a:extLst>
              </p:cNvPr>
              <p:cNvSpPr txBox="1"/>
              <p:nvPr/>
            </p:nvSpPr>
            <p:spPr>
              <a:xfrm>
                <a:off x="772106" y="4461295"/>
                <a:ext cx="5115183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0" i="0" dirty="0">
                    <a:solidFill>
                      <a:srgbClr val="333333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What is the largest number smaller than 15.0?</a:t>
                </a:r>
                <a:endParaRPr lang="en-US" sz="2000" b="0" i="1" dirty="0">
                  <a:solidFill>
                    <a:srgbClr val="333333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sz="2000" b="0" i="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0  </m:t>
                        </m:r>
                        <m:r>
                          <m:rPr>
                            <m:nor/>
                          </m:rPr>
                          <a:rPr lang="en-US" sz="2000"/>
                          <m:t>10000000010</m:t>
                        </m:r>
                        <m:r>
                          <m:rPr>
                            <m:nor/>
                          </m:rPr>
                          <a:rPr lang="en-US" sz="2000" b="0" i="0" smtClean="0"/>
                          <m:t>  110111</m:t>
                        </m:r>
                        <m:r>
                          <a:rPr lang="en-US" sz="2000" b="0" i="1" smtClean="0"/>
                          <m:t>…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2000" b="0" i="1" dirty="0">
                    <a:latin typeface="Cambria Math" panose="02040503050406030204" pitchFamily="18" charset="0"/>
                  </a:rPr>
                  <a:t>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(IEEE754)</a:t>
                </a:r>
              </a:p>
              <a:p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000" b="0" i="1" dirty="0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14.9999999999999982236431605997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4DCD55A-20CB-7BA2-EA06-C30867EE09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106" y="4461295"/>
                <a:ext cx="5115183" cy="1015663"/>
              </a:xfrm>
              <a:prstGeom prst="rect">
                <a:avLst/>
              </a:prstGeom>
              <a:blipFill>
                <a:blip r:embed="rId5"/>
                <a:stretch>
                  <a:fillRect l="-1311" t="-36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24420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9483FA03-1589-8202-EF67-1E153D304F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1107" y="910786"/>
            <a:ext cx="6584295" cy="550906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F2FC6DF-8A6F-403A-AA02-B6B4C90677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657" y="312420"/>
            <a:ext cx="1929944" cy="4591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810AD5-3DC8-4063-B4A1-183D1E07F9AC}"/>
              </a:ext>
            </a:extLst>
          </p:cNvPr>
          <p:cNvSpPr txBox="1"/>
          <p:nvPr/>
        </p:nvSpPr>
        <p:spPr>
          <a:xfrm>
            <a:off x="685800" y="6419850"/>
            <a:ext cx="44021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of Engineering, Sungkyunkwan University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1C98A4CD-21DD-4BE6-9253-67C2B946A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5796" y="6352037"/>
            <a:ext cx="2743200" cy="365125"/>
          </a:xfrm>
        </p:spPr>
        <p:txBody>
          <a:bodyPr/>
          <a:lstStyle/>
          <a:p>
            <a:fld id="{9318389C-6274-4595-9193-E59B961447B6}" type="slidenum">
              <a:rPr lang="en-US" smtClean="0"/>
              <a:t>11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FF838D2-30CD-9ED9-B7B2-089F59A917B1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36471" y="1203706"/>
            <a:ext cx="1476375" cy="533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33C4689-D99D-A14F-4036-67B6DE9F7848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63909" y="1906995"/>
            <a:ext cx="6206116" cy="52321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17BFC67-409A-0013-79E3-1F9D339084A0}"/>
              </a:ext>
            </a:extLst>
          </p:cNvPr>
          <p:cNvSpPr txBox="1"/>
          <p:nvPr/>
        </p:nvSpPr>
        <p:spPr>
          <a:xfrm>
            <a:off x="685800" y="541973"/>
            <a:ext cx="41529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Floating-Point Representation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121A2CD-8411-AF79-8A5B-E9848684B859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63909" y="3093042"/>
            <a:ext cx="1781175" cy="3333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08150E7-19D2-C4A6-3A2E-D383544B828B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CFCFC"/>
              </a:clrFrom>
              <a:clrTo>
                <a:srgbClr val="FCFCFC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63909" y="3872629"/>
            <a:ext cx="2009775" cy="24765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F00D230-587E-2E4F-579B-BA8ADE946F14}"/>
              </a:ext>
            </a:extLst>
          </p:cNvPr>
          <p:cNvSpPr txBox="1"/>
          <p:nvPr/>
        </p:nvSpPr>
        <p:spPr>
          <a:xfrm>
            <a:off x="772106" y="3093042"/>
            <a:ext cx="2287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Gap</a:t>
            </a:r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between numbers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230C151-9E0D-1044-7212-7CE0BE0C8010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36471" y="3413145"/>
            <a:ext cx="1562100" cy="35242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22251686-6798-A627-DA55-805222277509}"/>
              </a:ext>
            </a:extLst>
          </p:cNvPr>
          <p:cNvPicPr>
            <a:picLocks noChangeAspect="1"/>
          </p:cNvPicPr>
          <p:nvPr/>
        </p:nvPicPr>
        <p:blipFill>
          <a:blip r:embed="rId9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36471" y="4629605"/>
            <a:ext cx="2838450" cy="28575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ABE4FE6D-B3E9-F29F-7E86-7BF997708F46}"/>
              </a:ext>
            </a:extLst>
          </p:cNvPr>
          <p:cNvPicPr>
            <a:picLocks noChangeAspect="1"/>
          </p:cNvPicPr>
          <p:nvPr/>
        </p:nvPicPr>
        <p:blipFill>
          <a:blip r:embed="rId10">
            <a:clrChange>
              <a:clrFrom>
                <a:srgbClr val="FCFCFC"/>
              </a:clrFrom>
              <a:clrTo>
                <a:srgbClr val="FCFCFC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56459" y="4915355"/>
            <a:ext cx="1000125" cy="3810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4551F377-69D2-8BD8-87A3-EDC62031A865}"/>
              </a:ext>
            </a:extLst>
          </p:cNvPr>
          <p:cNvSpPr txBox="1"/>
          <p:nvPr/>
        </p:nvSpPr>
        <p:spPr>
          <a:xfrm>
            <a:off x="772107" y="4678376"/>
            <a:ext cx="3620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Any computation within this number and halfway between its immediate neighbors will be rounded </a:t>
            </a:r>
            <a:r>
              <a:rPr lang="en-US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  <a:cs typeface="Times New Roman" panose="02020603050405020304" pitchFamily="18" charset="0"/>
              </a:rPr>
              <a:t>1e9</a:t>
            </a:r>
          </a:p>
        </p:txBody>
      </p:sp>
    </p:spTree>
    <p:extLst>
      <p:ext uri="{BB962C8B-B14F-4D97-AF65-F5344CB8AC3E}">
        <p14:creationId xmlns:p14="http://schemas.microsoft.com/office/powerpoint/2010/main" val="24352009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9483FA03-1589-8202-EF67-1E153D304F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7966" y="910786"/>
            <a:ext cx="6584295" cy="550906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F2FC6DF-8A6F-403A-AA02-B6B4C90677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657" y="312420"/>
            <a:ext cx="1929944" cy="4591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810AD5-3DC8-4063-B4A1-183D1E07F9AC}"/>
              </a:ext>
            </a:extLst>
          </p:cNvPr>
          <p:cNvSpPr txBox="1"/>
          <p:nvPr/>
        </p:nvSpPr>
        <p:spPr>
          <a:xfrm>
            <a:off x="685800" y="6419850"/>
            <a:ext cx="44021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of Engineering, Sungkyunkwan University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1C98A4CD-21DD-4BE6-9253-67C2B946A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5796" y="6352037"/>
            <a:ext cx="2743200" cy="365125"/>
          </a:xfrm>
        </p:spPr>
        <p:txBody>
          <a:bodyPr/>
          <a:lstStyle/>
          <a:p>
            <a:fld id="{9318389C-6274-4595-9193-E59B961447B6}" type="slidenum">
              <a:rPr lang="en-US" smtClean="0"/>
              <a:t>12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7BFC67-409A-0013-79E3-1F9D339084A0}"/>
              </a:ext>
            </a:extLst>
          </p:cNvPr>
          <p:cNvSpPr txBox="1"/>
          <p:nvPr/>
        </p:nvSpPr>
        <p:spPr>
          <a:xfrm>
            <a:off x="685800" y="541973"/>
            <a:ext cx="41529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Floating-Point Representation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776DA6A-B438-CD98-8324-8E3D3543322D}"/>
                  </a:ext>
                </a:extLst>
              </p:cNvPr>
              <p:cNvSpPr txBox="1"/>
              <p:nvPr/>
            </p:nvSpPr>
            <p:spPr>
              <a:xfrm>
                <a:off x="772106" y="1415375"/>
                <a:ext cx="4066625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0" i="0" dirty="0">
                    <a:solidFill>
                      <a:srgbClr val="333333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Special cases:</a:t>
                </a:r>
              </a:p>
              <a:p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𝑒</m:t>
                    </m:r>
                    <m:r>
                      <a:rPr lang="en-US" b="0" i="1" dirty="0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= 0 </m:t>
                    </m:r>
                  </m:oMath>
                </a14:m>
                <a:r>
                  <a:rPr lang="en-US" b="0" i="0" dirty="0">
                    <a:solidFill>
                      <a:srgbClr val="333333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(i.e.,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333333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𝑒</m:t>
                    </m:r>
                    <m:r>
                      <a:rPr lang="en-US" i="1" dirty="0">
                        <a:solidFill>
                          <a:srgbClr val="333333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= 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00000000000</m:t>
                        </m:r>
                        <m:r>
                          <a:rPr lang="en-US" i="1" dirty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b>
                        <m:r>
                          <a:rPr lang="en-US" i="1" dirty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b="0" i="0" dirty="0">
                    <a:solidFill>
                      <a:srgbClr val="333333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r>
                  <a:rPr lang="en-US" b="1" i="1" dirty="0">
                    <a:solidFill>
                      <a:srgbClr val="33333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subnormal</a:t>
                </a:r>
                <a:r>
                  <a:rPr lang="en-US" dirty="0">
                    <a:solidFill>
                      <a:srgbClr val="33333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numbers</a:t>
                </a:r>
              </a:p>
              <a:p>
                <a:endParaRPr lang="en-US" b="0" i="0" dirty="0">
                  <a:solidFill>
                    <a:srgbClr val="333333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𝑒</m:t>
                    </m:r>
                    <m:r>
                      <a:rPr lang="en-US" b="0" i="1" dirty="0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= 2047</m:t>
                    </m:r>
                  </m:oMath>
                </a14:m>
                <a:r>
                  <a:rPr lang="en-US" b="0" i="0" dirty="0">
                    <a:solidFill>
                      <a:srgbClr val="333333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(i.e.,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𝑒</m:t>
                    </m:r>
                    <m:r>
                      <a:rPr lang="en-US" b="0" i="1" dirty="0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= 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i="1" dirty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11111111111</m:t>
                        </m:r>
                        <m:r>
                          <a:rPr lang="en-US" b="0" i="1" dirty="0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b="0" i="0" dirty="0">
                    <a:solidFill>
                      <a:srgbClr val="333333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r>
                  <a:rPr lang="en-US" b="1" i="1" dirty="0">
                    <a:solidFill>
                      <a:srgbClr val="333333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infinity</a:t>
                </a: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776DA6A-B438-CD98-8324-8E3D354332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106" y="1415375"/>
                <a:ext cx="4066625" cy="1754326"/>
              </a:xfrm>
              <a:prstGeom prst="rect">
                <a:avLst/>
              </a:prstGeom>
              <a:blipFill>
                <a:blip r:embed="rId4"/>
                <a:stretch>
                  <a:fillRect l="-1349" t="-1736" r="-150" b="-4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32CE388C-B5F7-08D1-7A54-3BEDE94CD062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303051" y="1415375"/>
            <a:ext cx="5295900" cy="4857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87DB10E-0D37-EA42-421D-F63B222D4D66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CFCFC"/>
              </a:clrFrom>
              <a:clrTo>
                <a:srgbClr val="FCFCFC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303051" y="1901150"/>
            <a:ext cx="2114550" cy="31432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91C226F-7473-5938-9240-6F4A051348AA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349870" y="2893577"/>
            <a:ext cx="1685925" cy="2667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4BEB580-F9F6-F074-5C49-D35ACBA24B58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CFCFC"/>
              </a:clrFrom>
              <a:clrTo>
                <a:srgbClr val="FCFCFC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320633" y="3148049"/>
            <a:ext cx="2114550" cy="31432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0EADCA1A-F9DE-41EE-5868-4564AA94DABC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329946" y="4159526"/>
            <a:ext cx="2771775" cy="4953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3E377623-065D-DD14-3D5B-91A07AFBA250}"/>
              </a:ext>
            </a:extLst>
          </p:cNvPr>
          <p:cNvPicPr>
            <a:picLocks noChangeAspect="1"/>
          </p:cNvPicPr>
          <p:nvPr/>
        </p:nvPicPr>
        <p:blipFill>
          <a:blip r:embed="rId9">
            <a:clrChange>
              <a:clrFrom>
                <a:srgbClr val="FCFCFC"/>
              </a:clrFrom>
              <a:clrTo>
                <a:srgbClr val="FCFCFC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349870" y="4709273"/>
            <a:ext cx="2133600" cy="28575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340F8D99-58E2-FEFF-D99A-15780CAA6B5E}"/>
              </a:ext>
            </a:extLst>
          </p:cNvPr>
          <p:cNvPicPr>
            <a:picLocks noChangeAspect="1"/>
          </p:cNvPicPr>
          <p:nvPr/>
        </p:nvPicPr>
        <p:blipFill>
          <a:blip r:embed="rId10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383210" y="5049470"/>
            <a:ext cx="1924050" cy="333375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D752C95A-A66A-526F-3576-28868D28B03A}"/>
              </a:ext>
            </a:extLst>
          </p:cNvPr>
          <p:cNvPicPr>
            <a:picLocks noChangeAspect="1"/>
          </p:cNvPicPr>
          <p:nvPr/>
        </p:nvPicPr>
        <p:blipFill>
          <a:blip r:embed="rId9">
            <a:clrChange>
              <a:clrFrom>
                <a:srgbClr val="FCFCFC"/>
              </a:clrFrom>
              <a:clrTo>
                <a:srgbClr val="FCFCFC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349870" y="5351978"/>
            <a:ext cx="2133600" cy="28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5558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9483FA03-1589-8202-EF67-1E153D304F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7966" y="910786"/>
            <a:ext cx="6584295" cy="550906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F2FC6DF-8A6F-403A-AA02-B6B4C90677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657" y="312420"/>
            <a:ext cx="1929944" cy="4591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810AD5-3DC8-4063-B4A1-183D1E07F9AC}"/>
              </a:ext>
            </a:extLst>
          </p:cNvPr>
          <p:cNvSpPr txBox="1"/>
          <p:nvPr/>
        </p:nvSpPr>
        <p:spPr>
          <a:xfrm>
            <a:off x="685800" y="6419850"/>
            <a:ext cx="44021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of Engineering, Sungkyunkwan University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1C98A4CD-21DD-4BE6-9253-67C2B946A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5796" y="6352037"/>
            <a:ext cx="2743200" cy="365125"/>
          </a:xfrm>
        </p:spPr>
        <p:txBody>
          <a:bodyPr/>
          <a:lstStyle/>
          <a:p>
            <a:fld id="{9318389C-6274-4595-9193-E59B961447B6}" type="slidenum">
              <a:rPr lang="en-US" smtClean="0"/>
              <a:t>13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7BFC67-409A-0013-79E3-1F9D339084A0}"/>
              </a:ext>
            </a:extLst>
          </p:cNvPr>
          <p:cNvSpPr txBox="1"/>
          <p:nvPr/>
        </p:nvSpPr>
        <p:spPr>
          <a:xfrm>
            <a:off x="685800" y="541973"/>
            <a:ext cx="41529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Floating-Point Representation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7FCE871-FCF1-3B8E-5B7C-0BA885DEA1CF}"/>
              </a:ext>
            </a:extLst>
          </p:cNvPr>
          <p:cNvSpPr txBox="1"/>
          <p:nvPr/>
        </p:nvSpPr>
        <p:spPr>
          <a:xfrm>
            <a:off x="772106" y="1361098"/>
            <a:ext cx="43158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Numbers greater than the maximum number result in </a:t>
            </a:r>
            <a:r>
              <a:rPr lang="en-US" b="1" i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overflow </a:t>
            </a:r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(Python assigns </a:t>
            </a:r>
            <a:r>
              <a:rPr lang="en-US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  <a:cs typeface="Times New Roman" panose="02020603050405020304" pitchFamily="18" charset="0"/>
              </a:rPr>
              <a:t>inf</a:t>
            </a:r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b="1" i="1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i="1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i="1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Numbers less than the minimum number result in </a:t>
            </a:r>
            <a:r>
              <a:rPr lang="en-US" b="1" i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underflow </a:t>
            </a:r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(Python assigns </a:t>
            </a:r>
            <a:r>
              <a:rPr lang="en-US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  <a:cs typeface="Times New Roman" panose="02020603050405020304" pitchFamily="18" charset="0"/>
              </a:rPr>
              <a:t>0</a:t>
            </a:r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b="1" i="1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i="1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i="1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9EDD5C-45F8-830B-5A2B-4651FB910EA1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398714" y="1243925"/>
            <a:ext cx="4048125" cy="3429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C510789-A019-5D8B-3A85-AD9738EF7A7D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CFCFC"/>
              </a:clrFrom>
              <a:clrTo>
                <a:srgbClr val="FCFCFC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398714" y="1609237"/>
            <a:ext cx="1114425" cy="33337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02FF262-E497-7C59-899C-756923171F38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398714" y="2226049"/>
            <a:ext cx="3676650" cy="3619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6EF3359-C386-6D07-F584-C641E9F769F7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CFCFC"/>
              </a:clrFrom>
              <a:clrTo>
                <a:srgbClr val="FCFCFC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398714" y="2581836"/>
            <a:ext cx="1609725" cy="37147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CFA3BA7-1071-9A1D-F411-9647F7D9D216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417764" y="4886813"/>
            <a:ext cx="1019175" cy="36195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1795097-7B2C-0BE7-687F-19C9FE4AF46D}"/>
                  </a:ext>
                </a:extLst>
              </p:cNvPr>
              <p:cNvSpPr txBox="1"/>
              <p:nvPr/>
            </p:nvSpPr>
            <p:spPr>
              <a:xfrm>
                <a:off x="592812" y="3851646"/>
                <a:ext cx="4066625" cy="379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rgbClr val="333333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333333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(−1)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333333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p>
                      </m:sSup>
                      <m:sSup>
                        <m:sSupPr>
                          <m:ctrlPr>
                            <a:rPr lang="en-US" i="1" smtClean="0">
                              <a:solidFill>
                                <a:srgbClr val="333333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333333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333333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1−1023</m:t>
                          </m:r>
                        </m:sup>
                      </m:sSup>
                      <m:sSup>
                        <m:sSupPr>
                          <m:ctrlPr>
                            <a:rPr lang="en-US" i="1" smtClean="0">
                              <a:solidFill>
                                <a:srgbClr val="333333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333333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333333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−52</m:t>
                          </m:r>
                        </m:sup>
                      </m:sSup>
                      <m:r>
                        <a:rPr lang="en-US" b="0" i="1" smtClean="0">
                          <a:solidFill>
                            <a:srgbClr val="333333"/>
                          </a:solidFill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b="0" i="1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1074</m:t>
                          </m:r>
                        </m:sup>
                      </m:sSup>
                    </m:oMath>
                  </m:oMathPara>
                </a14:m>
                <a:endParaRPr lang="en-US" i="1" dirty="0">
                  <a:solidFill>
                    <a:srgbClr val="333333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1795097-7B2C-0BE7-687F-19C9FE4AF4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812" y="3851646"/>
                <a:ext cx="4066625" cy="379656"/>
              </a:xfrm>
              <a:prstGeom prst="rect">
                <a:avLst/>
              </a:prstGeom>
              <a:blipFill>
                <a:blip r:embed="rId9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5" name="Picture 24">
            <a:extLst>
              <a:ext uri="{FF2B5EF4-FFF2-40B4-BE49-F238E27FC236}">
                <a16:creationId xmlns:a16="http://schemas.microsoft.com/office/drawing/2014/main" id="{E138BD60-66DF-A90F-0BB5-180318BAA873}"/>
              </a:ext>
            </a:extLst>
          </p:cNvPr>
          <p:cNvPicPr>
            <a:picLocks noChangeAspect="1"/>
          </p:cNvPicPr>
          <p:nvPr/>
        </p:nvPicPr>
        <p:blipFill>
          <a:blip r:embed="rId10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417764" y="3945552"/>
            <a:ext cx="1095375" cy="28575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F4E0398C-0B17-3425-294D-DCC27D324C83}"/>
              </a:ext>
            </a:extLst>
          </p:cNvPr>
          <p:cNvPicPr>
            <a:picLocks noChangeAspect="1"/>
          </p:cNvPicPr>
          <p:nvPr/>
        </p:nvPicPr>
        <p:blipFill>
          <a:blip r:embed="rId11">
            <a:clrChange>
              <a:clrFrom>
                <a:srgbClr val="FCFCFC"/>
              </a:clrFrom>
              <a:clrTo>
                <a:srgbClr val="FCFCFC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417764" y="4391304"/>
            <a:ext cx="1219200" cy="295275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BA793E31-B683-6A38-5271-A7758E368428}"/>
              </a:ext>
            </a:extLst>
          </p:cNvPr>
          <p:cNvPicPr>
            <a:picLocks noChangeAspect="1"/>
          </p:cNvPicPr>
          <p:nvPr/>
        </p:nvPicPr>
        <p:blipFill>
          <a:blip r:embed="rId12">
            <a:clrChange>
              <a:clrFrom>
                <a:srgbClr val="FCFCFC"/>
              </a:clrFrom>
              <a:clrTo>
                <a:srgbClr val="FCFCFC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453265" y="5291381"/>
            <a:ext cx="685800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9265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9483FA03-1589-8202-EF67-1E153D304F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7966" y="910786"/>
            <a:ext cx="6584295" cy="550906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F2FC6DF-8A6F-403A-AA02-B6B4C90677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657" y="312420"/>
            <a:ext cx="1929944" cy="4591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810AD5-3DC8-4063-B4A1-183D1E07F9AC}"/>
              </a:ext>
            </a:extLst>
          </p:cNvPr>
          <p:cNvSpPr txBox="1"/>
          <p:nvPr/>
        </p:nvSpPr>
        <p:spPr>
          <a:xfrm>
            <a:off x="685800" y="6419850"/>
            <a:ext cx="44021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of Engineering, Sungkyunkwan University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1C98A4CD-21DD-4BE6-9253-67C2B946A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5796" y="6352037"/>
            <a:ext cx="2743200" cy="365125"/>
          </a:xfrm>
        </p:spPr>
        <p:txBody>
          <a:bodyPr/>
          <a:lstStyle/>
          <a:p>
            <a:fld id="{9318389C-6274-4595-9193-E59B961447B6}" type="slidenum">
              <a:rPr lang="en-US" smtClean="0"/>
              <a:t>14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7BFC67-409A-0013-79E3-1F9D339084A0}"/>
              </a:ext>
            </a:extLst>
          </p:cNvPr>
          <p:cNvSpPr txBox="1"/>
          <p:nvPr/>
        </p:nvSpPr>
        <p:spPr>
          <a:xfrm>
            <a:off x="685800" y="541973"/>
            <a:ext cx="2461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Round-Off Error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7FCE871-FCF1-3B8E-5B7C-0BA885DEA1CF}"/>
              </a:ext>
            </a:extLst>
          </p:cNvPr>
          <p:cNvSpPr txBox="1"/>
          <p:nvPr/>
        </p:nvSpPr>
        <p:spPr>
          <a:xfrm>
            <a:off x="772106" y="4617329"/>
            <a:ext cx="43158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  <a:cs typeface="Times New Roman" panose="02020603050405020304" pitchFamily="18" charset="0"/>
              </a:rPr>
              <a:t>round(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  <a:cs typeface="Times New Roman" panose="02020603050405020304" pitchFamily="18" charset="0"/>
              </a:rPr>
              <a:t>number,digits</a:t>
            </a:r>
            <a:r>
              <a:rPr lang="en-US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  <a:cs typeface="Times New Roman" panose="02020603050405020304" pitchFamily="18" charset="0"/>
              </a:rPr>
              <a:t>)</a:t>
            </a:r>
            <a:endParaRPr lang="en-US" b="1" i="1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i="1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digits</a:t>
            </a: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the number of decimals</a:t>
            </a:r>
            <a:endParaRPr lang="en-US" b="1" i="1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988230F-B87D-296E-AA26-162EFC83648A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516495" y="1365580"/>
            <a:ext cx="2124075" cy="3429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C55C818-A194-DADC-9402-F26A226E38F2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CFCFC"/>
              </a:clrFrom>
              <a:clrTo>
                <a:srgbClr val="FCFCFC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516495" y="1708480"/>
            <a:ext cx="1000125" cy="3333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B2CDA10-2B5F-2220-43BF-928A2FCBF15B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516495" y="2322145"/>
            <a:ext cx="1323975" cy="3429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00D70DC-D27A-7C48-E5AD-1553767C2FBF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CFCFC"/>
              </a:clrFrom>
              <a:clrTo>
                <a:srgbClr val="FCFCFC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508372" y="2689876"/>
            <a:ext cx="2124075" cy="24765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86EC4B5-34A4-8604-4DE8-70CA1001C21E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516495" y="3395047"/>
            <a:ext cx="2381250" cy="3810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C1AA74D2-0534-E647-6F64-4C59BE4C9256}"/>
              </a:ext>
            </a:extLst>
          </p:cNvPr>
          <p:cNvPicPr>
            <a:picLocks noChangeAspect="1"/>
          </p:cNvPicPr>
          <p:nvPr/>
        </p:nvPicPr>
        <p:blipFill>
          <a:blip r:embed="rId9">
            <a:clrChange>
              <a:clrFrom>
                <a:srgbClr val="FCFCFC"/>
              </a:clrFrom>
              <a:clrTo>
                <a:srgbClr val="FCFCFC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516495" y="3776047"/>
            <a:ext cx="1476375" cy="3810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CBA6FC1E-5628-A7B8-4140-150DF0911552}"/>
              </a:ext>
            </a:extLst>
          </p:cNvPr>
          <p:cNvPicPr>
            <a:picLocks noChangeAspect="1"/>
          </p:cNvPicPr>
          <p:nvPr/>
        </p:nvPicPr>
        <p:blipFill>
          <a:blip r:embed="rId10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508372" y="4526116"/>
            <a:ext cx="4067175" cy="352425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881BEB23-D3B9-C29F-6219-E072721C4183}"/>
              </a:ext>
            </a:extLst>
          </p:cNvPr>
          <p:cNvPicPr>
            <a:picLocks noChangeAspect="1"/>
          </p:cNvPicPr>
          <p:nvPr/>
        </p:nvPicPr>
        <p:blipFill>
          <a:blip r:embed="rId11">
            <a:clrChange>
              <a:clrFrom>
                <a:srgbClr val="FCFCFC"/>
              </a:clrFrom>
              <a:clrTo>
                <a:srgbClr val="FCFCFC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516495" y="4907544"/>
            <a:ext cx="17907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203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9483FA03-1589-8202-EF67-1E153D304F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7966" y="910786"/>
            <a:ext cx="6584295" cy="550906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F2FC6DF-8A6F-403A-AA02-B6B4C90677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657" y="312420"/>
            <a:ext cx="1929944" cy="4591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810AD5-3DC8-4063-B4A1-183D1E07F9AC}"/>
              </a:ext>
            </a:extLst>
          </p:cNvPr>
          <p:cNvSpPr txBox="1"/>
          <p:nvPr/>
        </p:nvSpPr>
        <p:spPr>
          <a:xfrm>
            <a:off x="685800" y="6419850"/>
            <a:ext cx="44021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of Engineering, Sungkyunkwan University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1C98A4CD-21DD-4BE6-9253-67C2B946A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5796" y="6352037"/>
            <a:ext cx="2743200" cy="365125"/>
          </a:xfrm>
        </p:spPr>
        <p:txBody>
          <a:bodyPr/>
          <a:lstStyle/>
          <a:p>
            <a:fld id="{9318389C-6274-4595-9193-E59B961447B6}" type="slidenum">
              <a:rPr lang="en-US" smtClean="0"/>
              <a:t>15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7BFC67-409A-0013-79E3-1F9D339084A0}"/>
              </a:ext>
            </a:extLst>
          </p:cNvPr>
          <p:cNvSpPr txBox="1"/>
          <p:nvPr/>
        </p:nvSpPr>
        <p:spPr>
          <a:xfrm>
            <a:off x="685800" y="541973"/>
            <a:ext cx="2461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Round-Off Error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7FCE871-FCF1-3B8E-5B7C-0BA885DEA1CF}"/>
              </a:ext>
            </a:extLst>
          </p:cNvPr>
          <p:cNvSpPr txBox="1"/>
          <p:nvPr/>
        </p:nvSpPr>
        <p:spPr>
          <a:xfrm>
            <a:off x="772106" y="2250450"/>
            <a:ext cx="4315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Accumulation of round-off error</a:t>
            </a:r>
            <a:endParaRPr lang="en-US" b="1" i="1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6462B6-D0EC-E1D1-D50E-504532C2DD8B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339883" y="1158436"/>
            <a:ext cx="2085975" cy="4953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C3AE6C1-D56A-830D-AA7B-37C9FA79DE1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CFCFC"/>
              </a:clrFrom>
              <a:clrTo>
                <a:srgbClr val="FCFCFC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339883" y="1679762"/>
            <a:ext cx="809625" cy="3619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463F2EF-4635-7E07-066D-B43D6074E679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305218" y="2250450"/>
            <a:ext cx="3019425" cy="19050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6D1DF86-F175-B02A-F7AD-1BF1158B7FE6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339883" y="4187974"/>
            <a:ext cx="2619375" cy="52387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FD7DBEF-70D3-F65C-26B8-B6A8DCB8E6C7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CFCFC"/>
              </a:clrFrom>
              <a:clrTo>
                <a:srgbClr val="FCFCFC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339883" y="4733925"/>
            <a:ext cx="1876425" cy="3048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56CF85F-06CA-40CC-8148-95325F326B4B}"/>
              </a:ext>
            </a:extLst>
          </p:cNvPr>
          <p:cNvPicPr>
            <a:picLocks noChangeAspect="1"/>
          </p:cNvPicPr>
          <p:nvPr/>
        </p:nvPicPr>
        <p:blipFill>
          <a:blip r:embed="rId9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401795" y="5253037"/>
            <a:ext cx="2495550" cy="47625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524630E5-38D9-3E1F-0E10-8D8704DC6CDC}"/>
              </a:ext>
            </a:extLst>
          </p:cNvPr>
          <p:cNvPicPr>
            <a:picLocks noChangeAspect="1"/>
          </p:cNvPicPr>
          <p:nvPr/>
        </p:nvPicPr>
        <p:blipFill>
          <a:blip r:embed="rId10">
            <a:clrChange>
              <a:clrFrom>
                <a:srgbClr val="FCFCFC"/>
              </a:clrFrom>
              <a:clrTo>
                <a:srgbClr val="FCFCFC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401795" y="5791199"/>
            <a:ext cx="1857375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303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F2FC6DF-8A6F-403A-AA02-B6B4C90677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657" y="312420"/>
            <a:ext cx="1929944" cy="4591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810AD5-3DC8-4063-B4A1-183D1E07F9AC}"/>
              </a:ext>
            </a:extLst>
          </p:cNvPr>
          <p:cNvSpPr txBox="1"/>
          <p:nvPr/>
        </p:nvSpPr>
        <p:spPr>
          <a:xfrm>
            <a:off x="685800" y="6419850"/>
            <a:ext cx="44021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of Engineering, Sungkyunkwan University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1C98A4CD-21DD-4BE6-9253-67C2B946A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5796" y="6352037"/>
            <a:ext cx="2743200" cy="365125"/>
          </a:xfrm>
        </p:spPr>
        <p:txBody>
          <a:bodyPr/>
          <a:lstStyle/>
          <a:p>
            <a:fld id="{9318389C-6274-4595-9193-E59B961447B6}" type="slidenum">
              <a:rPr lang="en-US" smtClean="0"/>
              <a:t>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95DA42-3FA4-43B2-21F4-1D33B800424A}"/>
              </a:ext>
            </a:extLst>
          </p:cNvPr>
          <p:cNvSpPr txBox="1"/>
          <p:nvPr/>
        </p:nvSpPr>
        <p:spPr>
          <a:xfrm>
            <a:off x="685800" y="541973"/>
            <a:ext cx="38050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Representation of Numbers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8FC5DD1-A3A9-4452-6D98-9B51AFFDCDFD}"/>
              </a:ext>
            </a:extLst>
          </p:cNvPr>
          <p:cNvSpPr txBox="1"/>
          <p:nvPr/>
        </p:nvSpPr>
        <p:spPr>
          <a:xfrm>
            <a:off x="685800" y="1203706"/>
            <a:ext cx="41542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Decimal system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 10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 number is represented by a list of digits from 0 to 9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A73656C-9B31-1490-4257-A75F789A2C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2050105"/>
            <a:ext cx="3933825" cy="4286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267D846-AB83-B561-0000-FBF78B806B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2834127"/>
            <a:ext cx="5695950" cy="3238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A4AB53B-CA9A-E74B-2A9C-50EC734A7D17}"/>
              </a:ext>
            </a:extLst>
          </p:cNvPr>
          <p:cNvSpPr txBox="1"/>
          <p:nvPr/>
        </p:nvSpPr>
        <p:spPr>
          <a:xfrm>
            <a:off x="685800" y="3693973"/>
            <a:ext cx="41542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Binary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 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is a very important representation of numbers for computers.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Digits in a binary number are also known as a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FB01B89-F86C-594A-29A9-4D8B973759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800" y="5201856"/>
            <a:ext cx="8410575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291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F2FC6DF-8A6F-403A-AA02-B6B4C90677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657" y="312420"/>
            <a:ext cx="1929944" cy="4591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810AD5-3DC8-4063-B4A1-183D1E07F9AC}"/>
              </a:ext>
            </a:extLst>
          </p:cNvPr>
          <p:cNvSpPr txBox="1"/>
          <p:nvPr/>
        </p:nvSpPr>
        <p:spPr>
          <a:xfrm>
            <a:off x="685800" y="6419850"/>
            <a:ext cx="44021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of Engineering, Sungkyunkwan University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1C98A4CD-21DD-4BE6-9253-67C2B946A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5796" y="6352037"/>
            <a:ext cx="2743200" cy="365125"/>
          </a:xfrm>
        </p:spPr>
        <p:txBody>
          <a:bodyPr/>
          <a:lstStyle/>
          <a:p>
            <a:fld id="{9318389C-6274-4595-9193-E59B961447B6}" type="slidenum">
              <a:rPr lang="en-US" smtClean="0"/>
              <a:t>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95DA42-3FA4-43B2-21F4-1D33B800424A}"/>
              </a:ext>
            </a:extLst>
          </p:cNvPr>
          <p:cNvSpPr txBox="1"/>
          <p:nvPr/>
        </p:nvSpPr>
        <p:spPr>
          <a:xfrm>
            <a:off x="685800" y="541973"/>
            <a:ext cx="26821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Base-N and Binary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9CC1FC0-19CE-555C-B69E-2493D203E34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1876" b="49359"/>
          <a:stretch/>
        </p:blipFill>
        <p:spPr>
          <a:xfrm>
            <a:off x="685800" y="1728658"/>
            <a:ext cx="1238061" cy="314172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A36416D-D518-2349-516F-46D866C709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692" y="1194698"/>
            <a:ext cx="1438275" cy="3429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58604E5-275B-68A1-FD2D-A038E291D6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40421" y="1537598"/>
            <a:ext cx="5473574" cy="412811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B2CE6BC-6872-FCFC-7057-7BC6C858428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0641" r="75853"/>
          <a:stretch/>
        </p:blipFill>
        <p:spPr>
          <a:xfrm>
            <a:off x="2297920" y="1754444"/>
            <a:ext cx="1063002" cy="3062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861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F2FC6DF-8A6F-403A-AA02-B6B4C90677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657" y="312420"/>
            <a:ext cx="1929944" cy="4591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810AD5-3DC8-4063-B4A1-183D1E07F9AC}"/>
              </a:ext>
            </a:extLst>
          </p:cNvPr>
          <p:cNvSpPr txBox="1"/>
          <p:nvPr/>
        </p:nvSpPr>
        <p:spPr>
          <a:xfrm>
            <a:off x="685800" y="6419850"/>
            <a:ext cx="44021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of Engineering, Sungkyunkwan University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1C98A4CD-21DD-4BE6-9253-67C2B946A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5796" y="6352037"/>
            <a:ext cx="2743200" cy="365125"/>
          </a:xfrm>
        </p:spPr>
        <p:txBody>
          <a:bodyPr/>
          <a:lstStyle/>
          <a:p>
            <a:fld id="{9318389C-6274-4595-9193-E59B961447B6}" type="slidenum">
              <a:rPr lang="en-US" smtClean="0"/>
              <a:t>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95DA42-3FA4-43B2-21F4-1D33B800424A}"/>
              </a:ext>
            </a:extLst>
          </p:cNvPr>
          <p:cNvSpPr txBox="1"/>
          <p:nvPr/>
        </p:nvSpPr>
        <p:spPr>
          <a:xfrm>
            <a:off x="685800" y="541973"/>
            <a:ext cx="26821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Base-N and Binary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F81C2C0-C8DD-C113-4163-540138ECED50}"/>
              </a:ext>
            </a:extLst>
          </p:cNvPr>
          <p:cNvSpPr txBox="1"/>
          <p:nvPr/>
        </p:nvSpPr>
        <p:spPr>
          <a:xfrm>
            <a:off x="685800" y="1479691"/>
            <a:ext cx="8359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32-bit computer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represent and process 32-digit binary numbers and no more. </a:t>
            </a:r>
            <a:endParaRPr 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C983B3D-0BD3-6D0E-8576-CBDA96F43BE7}"/>
                  </a:ext>
                </a:extLst>
              </p:cNvPr>
              <p:cNvSpPr txBox="1"/>
              <p:nvPr/>
            </p:nvSpPr>
            <p:spPr>
              <a:xfrm>
                <a:off x="685800" y="2389146"/>
                <a:ext cx="2494016" cy="8487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C983B3D-0BD3-6D0E-8576-CBDA96F43B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2389146"/>
                <a:ext cx="2494016" cy="84875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E65121C-D6F1-C70E-9A5E-2C3C733E7C5A}"/>
                  </a:ext>
                </a:extLst>
              </p:cNvPr>
              <p:cNvSpPr txBox="1"/>
              <p:nvPr/>
            </p:nvSpPr>
            <p:spPr>
              <a:xfrm>
                <a:off x="685800" y="3866447"/>
                <a:ext cx="4639219" cy="3859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:r>
                  <a:rPr lang="en-US" b="0" dirty="0"/>
                  <a:t>Maximum number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31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4,294,967,295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E65121C-D6F1-C70E-9A5E-2C3C733E7C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3866447"/>
                <a:ext cx="4639219" cy="385939"/>
              </a:xfrm>
              <a:prstGeom prst="rect">
                <a:avLst/>
              </a:prstGeom>
              <a:blipFill>
                <a:blip r:embed="rId4"/>
                <a:stretch>
                  <a:fillRect l="-1183" t="-109375" b="-17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01BE1013-E068-1FC0-D2EE-75135CD7BE12}"/>
              </a:ext>
            </a:extLst>
          </p:cNvPr>
          <p:cNvSpPr txBox="1"/>
          <p:nvPr/>
        </p:nvSpPr>
        <p:spPr>
          <a:xfrm>
            <a:off x="685800" y="4880929"/>
            <a:ext cx="105111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Today, most computers have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64-bit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processors. Even phones have largely moved to 64-bit; Apple’s iPhone 5s, released in 2013, was the first smartphone to have a 64-bit chip *.</a:t>
            </a:r>
            <a:endParaRPr 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BE5DD4C-C0F9-0AA4-71E0-4F08CFCB2425}"/>
              </a:ext>
            </a:extLst>
          </p:cNvPr>
          <p:cNvSpPr txBox="1"/>
          <p:nvPr/>
        </p:nvSpPr>
        <p:spPr>
          <a:xfrm>
            <a:off x="685800" y="5835055"/>
            <a:ext cx="51681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https://www.next7it.com/insights/64-bit-32-bit-mean/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7532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F2FC6DF-8A6F-403A-AA02-B6B4C90677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657" y="312420"/>
            <a:ext cx="1929944" cy="4591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810AD5-3DC8-4063-B4A1-183D1E07F9AC}"/>
              </a:ext>
            </a:extLst>
          </p:cNvPr>
          <p:cNvSpPr txBox="1"/>
          <p:nvPr/>
        </p:nvSpPr>
        <p:spPr>
          <a:xfrm>
            <a:off x="685800" y="6419850"/>
            <a:ext cx="44021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of Engineering, Sungkyunkwan University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1C98A4CD-21DD-4BE6-9253-67C2B946A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5796" y="6352037"/>
            <a:ext cx="2743200" cy="365125"/>
          </a:xfrm>
        </p:spPr>
        <p:txBody>
          <a:bodyPr/>
          <a:lstStyle/>
          <a:p>
            <a:fld id="{9318389C-6274-4595-9193-E59B961447B6}" type="slidenum">
              <a:rPr lang="en-US" smtClean="0"/>
              <a:t>5</a:t>
            </a:fld>
            <a:endParaRPr 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683FA8F-F50D-4CD5-9C0B-30B66E1037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5109" y="2904383"/>
            <a:ext cx="895350" cy="39052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7E04D73-E67F-4D87-B042-B40140A5585D}"/>
              </a:ext>
            </a:extLst>
          </p:cNvPr>
          <p:cNvSpPr txBox="1"/>
          <p:nvPr/>
        </p:nvSpPr>
        <p:spPr>
          <a:xfrm>
            <a:off x="899890" y="1903416"/>
            <a:ext cx="3576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Mantissa, Significands, or Fraction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A42B5F-F481-450B-8E6E-9C2AD0EC5864}"/>
              </a:ext>
            </a:extLst>
          </p:cNvPr>
          <p:cNvSpPr txBox="1"/>
          <p:nvPr/>
        </p:nvSpPr>
        <p:spPr>
          <a:xfrm>
            <a:off x="2170934" y="3740197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7D70993-342E-4F4E-873D-A0C03FE65481}"/>
              </a:ext>
            </a:extLst>
          </p:cNvPr>
          <p:cNvSpPr txBox="1"/>
          <p:nvPr/>
        </p:nvSpPr>
        <p:spPr>
          <a:xfrm>
            <a:off x="3724803" y="249837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Exponent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AD5CD669-8319-47E5-8FC9-57B873F7670E}"/>
              </a:ext>
            </a:extLst>
          </p:cNvPr>
          <p:cNvCxnSpPr>
            <a:cxnSpLocks/>
            <a:stCxn id="15" idx="1"/>
          </p:cNvCxnSpPr>
          <p:nvPr/>
        </p:nvCxnSpPr>
        <p:spPr>
          <a:xfrm flipH="1">
            <a:off x="3117256" y="2683040"/>
            <a:ext cx="607547" cy="2933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E218B36-31F4-4EA1-89E4-B2CA98F3E2D1}"/>
              </a:ext>
            </a:extLst>
          </p:cNvPr>
          <p:cNvCxnSpPr>
            <a:cxnSpLocks/>
            <a:stCxn id="13" idx="2"/>
          </p:cNvCxnSpPr>
          <p:nvPr/>
        </p:nvCxnSpPr>
        <p:spPr>
          <a:xfrm flipH="1">
            <a:off x="2588936" y="2272748"/>
            <a:ext cx="99264" cy="703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31EE18C3-510F-4136-A9C3-B03BA19D6478}"/>
              </a:ext>
            </a:extLst>
          </p:cNvPr>
          <p:cNvCxnSpPr>
            <a:cxnSpLocks/>
            <a:stCxn id="14" idx="0"/>
          </p:cNvCxnSpPr>
          <p:nvPr/>
        </p:nvCxnSpPr>
        <p:spPr>
          <a:xfrm flipV="1">
            <a:off x="2491695" y="3294908"/>
            <a:ext cx="422361" cy="445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그림 28">
            <a:extLst>
              <a:ext uri="{FF2B5EF4-FFF2-40B4-BE49-F238E27FC236}">
                <a16:creationId xmlns:a16="http://schemas.microsoft.com/office/drawing/2014/main" id="{AE23012B-8052-4927-9E77-18887B4665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4185" y="2637965"/>
            <a:ext cx="1543050" cy="361950"/>
          </a:xfrm>
          <a:prstGeom prst="rect">
            <a:avLst/>
          </a:prstGeom>
        </p:spPr>
      </p:pic>
      <p:sp>
        <p:nvSpPr>
          <p:cNvPr id="30" name="화살표: 오른쪽 29">
            <a:extLst>
              <a:ext uri="{FF2B5EF4-FFF2-40B4-BE49-F238E27FC236}">
                <a16:creationId xmlns:a16="http://schemas.microsoft.com/office/drawing/2014/main" id="{4E9DAD34-4DB2-493A-9F04-2465773A8A33}"/>
              </a:ext>
            </a:extLst>
          </p:cNvPr>
          <p:cNvSpPr/>
          <p:nvPr/>
        </p:nvSpPr>
        <p:spPr>
          <a:xfrm>
            <a:off x="7067092" y="2389973"/>
            <a:ext cx="330200" cy="857934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8FB824B2-EBCD-4C85-8822-8EC3A023C3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85095" y="2547478"/>
            <a:ext cx="1733550" cy="542925"/>
          </a:xfrm>
          <a:prstGeom prst="rect">
            <a:avLst/>
          </a:prstGeom>
        </p:spPr>
      </p:pic>
      <p:sp>
        <p:nvSpPr>
          <p:cNvPr id="32" name="화살표: 오른쪽 31">
            <a:extLst>
              <a:ext uri="{FF2B5EF4-FFF2-40B4-BE49-F238E27FC236}">
                <a16:creationId xmlns:a16="http://schemas.microsoft.com/office/drawing/2014/main" id="{2CA3C733-A10D-43DB-8DD0-DB427AE4C4CA}"/>
              </a:ext>
            </a:extLst>
          </p:cNvPr>
          <p:cNvSpPr/>
          <p:nvPr/>
        </p:nvSpPr>
        <p:spPr>
          <a:xfrm>
            <a:off x="9306448" y="2389973"/>
            <a:ext cx="330200" cy="857934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8015872E-5C99-4715-853E-A30B5BC673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24451" y="2534426"/>
            <a:ext cx="1781175" cy="59055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AFA63398-ED45-4F37-8FF6-908E6B405104}"/>
              </a:ext>
            </a:extLst>
          </p:cNvPr>
          <p:cNvSpPr txBox="1"/>
          <p:nvPr/>
        </p:nvSpPr>
        <p:spPr>
          <a:xfrm>
            <a:off x="9972522" y="3673345"/>
            <a:ext cx="1285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Normalized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C9B25BC-B389-4EB0-B3ED-64D2C7EB2C7B}"/>
              </a:ext>
            </a:extLst>
          </p:cNvPr>
          <p:cNvSpPr txBox="1"/>
          <p:nvPr/>
        </p:nvSpPr>
        <p:spPr>
          <a:xfrm>
            <a:off x="6267357" y="3244334"/>
            <a:ext cx="4169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Storing when 4 decimal points are allowed</a:t>
            </a: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A690AE58-D96E-4AFB-AC6E-D0EE2536CA1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88243" y="4102356"/>
            <a:ext cx="1571625" cy="847725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2391B9FF-FEF0-45F1-8405-4CD49AF91D58}"/>
              </a:ext>
            </a:extLst>
          </p:cNvPr>
          <p:cNvSpPr txBox="1"/>
          <p:nvPr/>
        </p:nvSpPr>
        <p:spPr>
          <a:xfrm>
            <a:off x="7760114" y="4343930"/>
            <a:ext cx="2247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Mantissa is limited to:</a:t>
            </a: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94C14CC2-0332-4B2B-ABC8-AD6D88A15F8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2777" y="4528735"/>
            <a:ext cx="4895363" cy="157257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4EB458E-9040-32EE-2FE7-F93C65A0F2EE}"/>
              </a:ext>
            </a:extLst>
          </p:cNvPr>
          <p:cNvSpPr txBox="1"/>
          <p:nvPr/>
        </p:nvSpPr>
        <p:spPr>
          <a:xfrm>
            <a:off x="685800" y="541973"/>
            <a:ext cx="33473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Floating Point Numbers</a:t>
            </a:r>
          </a:p>
        </p:txBody>
      </p:sp>
    </p:spTree>
    <p:extLst>
      <p:ext uri="{BB962C8B-B14F-4D97-AF65-F5344CB8AC3E}">
        <p14:creationId xmlns:p14="http://schemas.microsoft.com/office/powerpoint/2010/main" val="903100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F2FC6DF-8A6F-403A-AA02-B6B4C90677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657" y="312420"/>
            <a:ext cx="1929944" cy="4591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810AD5-3DC8-4063-B4A1-183D1E07F9AC}"/>
              </a:ext>
            </a:extLst>
          </p:cNvPr>
          <p:cNvSpPr txBox="1"/>
          <p:nvPr/>
        </p:nvSpPr>
        <p:spPr>
          <a:xfrm>
            <a:off x="685800" y="6419850"/>
            <a:ext cx="44021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of Engineering, Sungkyunkwan University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1C98A4CD-21DD-4BE6-9253-67C2B946A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5796" y="6352037"/>
            <a:ext cx="2743200" cy="365125"/>
          </a:xfrm>
        </p:spPr>
        <p:txBody>
          <a:bodyPr/>
          <a:lstStyle/>
          <a:p>
            <a:fld id="{9318389C-6274-4595-9193-E59B961447B6}" type="slidenum">
              <a:rPr lang="en-US" smtClean="0"/>
              <a:t>6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98D0B5-1690-432A-9B7E-97A8D1030D27}"/>
              </a:ext>
            </a:extLst>
          </p:cNvPr>
          <p:cNvSpPr txBox="1"/>
          <p:nvPr/>
        </p:nvSpPr>
        <p:spPr>
          <a:xfrm>
            <a:off x="685800" y="541973"/>
            <a:ext cx="41529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Floating-Point Representation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32477A7-C10B-4024-B188-67FFCB6A203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3F3F4"/>
              </a:clrFrom>
              <a:clrTo>
                <a:srgbClr val="F3F3F4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85800" y="3236764"/>
            <a:ext cx="4924425" cy="28194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9F4D2BD5-9084-4A8A-AAFC-983A04222A42}"/>
              </a:ext>
            </a:extLst>
          </p:cNvPr>
          <p:cNvSpPr txBox="1"/>
          <p:nvPr/>
        </p:nvSpPr>
        <p:spPr>
          <a:xfrm>
            <a:off x="685800" y="1189504"/>
            <a:ext cx="532992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Let’s assume we have a hypothetical floating-point set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the first bit be the sign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 3 bits for the sign and magnitude of the exponent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Last 3 bits for the magnitude of mantissa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ECFC008-B775-4F12-A7D9-046CB9080B8F}"/>
              </a:ext>
            </a:extLst>
          </p:cNvPr>
          <p:cNvSpPr txBox="1"/>
          <p:nvPr/>
        </p:nvSpPr>
        <p:spPr>
          <a:xfrm>
            <a:off x="685800" y="2753519"/>
            <a:ext cx="4249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Smallest positive number: 0.0625 (base-10)</a:t>
            </a:r>
          </a:p>
        </p:txBody>
      </p:sp>
    </p:spTree>
    <p:extLst>
      <p:ext uri="{BB962C8B-B14F-4D97-AF65-F5344CB8AC3E}">
        <p14:creationId xmlns:p14="http://schemas.microsoft.com/office/powerpoint/2010/main" val="3056315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F2FC6DF-8A6F-403A-AA02-B6B4C90677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657" y="312420"/>
            <a:ext cx="1929944" cy="4591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810AD5-3DC8-4063-B4A1-183D1E07F9AC}"/>
              </a:ext>
            </a:extLst>
          </p:cNvPr>
          <p:cNvSpPr txBox="1"/>
          <p:nvPr/>
        </p:nvSpPr>
        <p:spPr>
          <a:xfrm>
            <a:off x="685800" y="6419850"/>
            <a:ext cx="44021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of Engineering, Sungkyunkwan University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1C98A4CD-21DD-4BE6-9253-67C2B946A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5796" y="6352037"/>
            <a:ext cx="2743200" cy="365125"/>
          </a:xfrm>
        </p:spPr>
        <p:txBody>
          <a:bodyPr/>
          <a:lstStyle/>
          <a:p>
            <a:fld id="{9318389C-6274-4595-9193-E59B961447B6}" type="slidenum">
              <a:rPr lang="en-US" smtClean="0"/>
              <a:t>7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98D0B5-1690-432A-9B7E-97A8D1030D27}"/>
              </a:ext>
            </a:extLst>
          </p:cNvPr>
          <p:cNvSpPr txBox="1"/>
          <p:nvPr/>
        </p:nvSpPr>
        <p:spPr>
          <a:xfrm>
            <a:off x="685800" y="541973"/>
            <a:ext cx="41529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Floating-Point Representation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EE556EC-A067-44ED-9B99-3D183E1539C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" r="366" b="2591"/>
          <a:stretch/>
        </p:blipFill>
        <p:spPr>
          <a:xfrm>
            <a:off x="2929589" y="2388907"/>
            <a:ext cx="6309662" cy="244503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29320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F2FC6DF-8A6F-403A-AA02-B6B4C90677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657" y="312420"/>
            <a:ext cx="1929944" cy="4591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810AD5-3DC8-4063-B4A1-183D1E07F9AC}"/>
              </a:ext>
            </a:extLst>
          </p:cNvPr>
          <p:cNvSpPr txBox="1"/>
          <p:nvPr/>
        </p:nvSpPr>
        <p:spPr>
          <a:xfrm>
            <a:off x="685800" y="6419850"/>
            <a:ext cx="44021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of Engineering, Sungkyunkwan University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1C98A4CD-21DD-4BE6-9253-67C2B946A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5796" y="6352037"/>
            <a:ext cx="2743200" cy="365125"/>
          </a:xfrm>
        </p:spPr>
        <p:txBody>
          <a:bodyPr/>
          <a:lstStyle/>
          <a:p>
            <a:fld id="{9318389C-6274-4595-9193-E59B961447B6}" type="slidenum">
              <a:rPr lang="en-US" smtClean="0"/>
              <a:t>8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98D0B5-1690-432A-9B7E-97A8D1030D27}"/>
              </a:ext>
            </a:extLst>
          </p:cNvPr>
          <p:cNvSpPr txBox="1"/>
          <p:nvPr/>
        </p:nvSpPr>
        <p:spPr>
          <a:xfrm>
            <a:off x="685800" y="541973"/>
            <a:ext cx="41529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Floating-Point Representation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70E2A5E-38D9-46F6-A51D-4FDEBA9B2C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6690" y="1926609"/>
            <a:ext cx="5156729" cy="166401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36C13FD-E85E-4735-8237-07FCDEE634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3596" y="3654038"/>
            <a:ext cx="5128333" cy="167536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0A60AB9-B390-4C45-82D5-314D54934C49}"/>
              </a:ext>
            </a:extLst>
          </p:cNvPr>
          <p:cNvSpPr txBox="1"/>
          <p:nvPr/>
        </p:nvSpPr>
        <p:spPr>
          <a:xfrm>
            <a:off x="2168111" y="2005315"/>
            <a:ext cx="1717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 precision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B1F61-C2ED-434E-AE13-26AB2C5F0656}"/>
              </a:ext>
            </a:extLst>
          </p:cNvPr>
          <p:cNvSpPr txBox="1"/>
          <p:nvPr/>
        </p:nvSpPr>
        <p:spPr>
          <a:xfrm>
            <a:off x="2063916" y="3705320"/>
            <a:ext cx="1806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Double precision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DF26EA-8E08-48C7-A72B-B8622D59CABE}"/>
              </a:ext>
            </a:extLst>
          </p:cNvPr>
          <p:cNvSpPr txBox="1"/>
          <p:nvPr/>
        </p:nvSpPr>
        <p:spPr>
          <a:xfrm>
            <a:off x="2063916" y="1247558"/>
            <a:ext cx="1909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IEEE754 Standard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CBE947C-8B0E-96F6-4427-21DA82056E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63916" y="5541354"/>
            <a:ext cx="3286125" cy="47625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8C65947-A373-343F-823A-5CEC932F602B}"/>
              </a:ext>
            </a:extLst>
          </p:cNvPr>
          <p:cNvSpPr txBox="1"/>
          <p:nvPr/>
        </p:nvSpPr>
        <p:spPr>
          <a:xfrm>
            <a:off x="2359509" y="5062585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Bias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0922C15-2BA9-320D-1101-0EC468E9F1A2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2967368" y="5247251"/>
            <a:ext cx="537832" cy="363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58470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F2FC6DF-8A6F-403A-AA02-B6B4C90677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657" y="312420"/>
            <a:ext cx="1929944" cy="4591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810AD5-3DC8-4063-B4A1-183D1E07F9AC}"/>
              </a:ext>
            </a:extLst>
          </p:cNvPr>
          <p:cNvSpPr txBox="1"/>
          <p:nvPr/>
        </p:nvSpPr>
        <p:spPr>
          <a:xfrm>
            <a:off x="685800" y="6419850"/>
            <a:ext cx="44021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of Engineering, Sungkyunkwan University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1C98A4CD-21DD-4BE6-9253-67C2B946A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5796" y="6352037"/>
            <a:ext cx="2743200" cy="365125"/>
          </a:xfrm>
        </p:spPr>
        <p:txBody>
          <a:bodyPr/>
          <a:lstStyle/>
          <a:p>
            <a:fld id="{9318389C-6274-4595-9193-E59B961447B6}" type="slidenum">
              <a:rPr lang="en-US" smtClean="0"/>
              <a:t>9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98D0B5-1690-432A-9B7E-97A8D1030D27}"/>
              </a:ext>
            </a:extLst>
          </p:cNvPr>
          <p:cNvSpPr txBox="1"/>
          <p:nvPr/>
        </p:nvSpPr>
        <p:spPr>
          <a:xfrm>
            <a:off x="685800" y="541973"/>
            <a:ext cx="41529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Floating-Point Representation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299E628-5B3D-C117-BADE-74C4C44AF750}"/>
                  </a:ext>
                </a:extLst>
              </p:cNvPr>
              <p:cNvSpPr txBox="1"/>
              <p:nvPr/>
            </p:nvSpPr>
            <p:spPr>
              <a:xfrm>
                <a:off x="685800" y="1139667"/>
                <a:ext cx="9695283" cy="22467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0" i="0" dirty="0">
                    <a:solidFill>
                      <a:srgbClr val="333333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What is the number</a:t>
                </a:r>
              </a:p>
              <a:p>
                <a:r>
                  <a:rPr lang="it-IT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 10000000010 1000000000000000000000000000000000000000000000000000 (IEEE754)</a:t>
                </a:r>
              </a:p>
              <a:p>
                <a:r>
                  <a:rPr lang="it-IT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base10?</a:t>
                </a: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000" b="0" i="0" dirty="0">
                  <a:solidFill>
                    <a:srgbClr val="333333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000" b="0" i="0" dirty="0">
                    <a:solidFill>
                      <a:srgbClr val="333333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Exponent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sup>
                    </m:sSup>
                    <m:r>
                      <a:rPr lang="en-US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000" i="1">
                        <a:solidFill>
                          <a:srgbClr val="333333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sz="2000" i="1">
                        <a:solidFill>
                          <a:srgbClr val="33333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sSup>
                      <m:sSupPr>
                        <m:ctrlPr>
                          <a:rPr lang="en-US" sz="2000" i="1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i="1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p>
                    </m:sSup>
                    <m:r>
                      <a:rPr lang="en-US" sz="2000" b="0" i="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−1023</m:t>
                    </m:r>
                    <m:r>
                      <a:rPr lang="en-US" sz="2000" b="0" i="0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=3</m:t>
                    </m:r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000" b="0" i="0" dirty="0">
                    <a:solidFill>
                      <a:srgbClr val="333333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Fraction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  <m:r>
                      <a:rPr lang="en-US" sz="2000" b="0" i="0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=0.5</m:t>
                    </m:r>
                  </m:oMath>
                </a14:m>
                <a:br>
                  <a:rPr lang="en-US" sz="2000" b="0" i="0" dirty="0">
                    <a:solidFill>
                      <a:srgbClr val="333333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</a:b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sz="2000" b="0" i="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(−1)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p>
                    </m:sSup>
                    <m:r>
                      <a:rPr lang="en-US" sz="2000" b="0" i="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p>
                    <m:r>
                      <a:rPr lang="en-US" sz="2000" b="0" i="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1+0.5</m:t>
                        </m:r>
                      </m:e>
                    </m:d>
                    <m:r>
                      <a:rPr lang="en-US" sz="2000" b="0" i="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=−12.0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(base 10)</a:t>
                </a: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299E628-5B3D-C117-BADE-74C4C44AF7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1139667"/>
                <a:ext cx="9695283" cy="2246769"/>
              </a:xfrm>
              <a:prstGeom prst="rect">
                <a:avLst/>
              </a:prstGeom>
              <a:blipFill>
                <a:blip r:embed="rId3"/>
                <a:stretch>
                  <a:fillRect l="-692" t="-1626" b="-37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F266B02-DADA-00F1-5BE4-DE1C1FA86A26}"/>
                  </a:ext>
                </a:extLst>
              </p:cNvPr>
              <p:cNvSpPr txBox="1"/>
              <p:nvPr/>
            </p:nvSpPr>
            <p:spPr>
              <a:xfrm>
                <a:off x="685800" y="3719332"/>
                <a:ext cx="7146957" cy="23807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0" i="0" dirty="0">
                    <a:solidFill>
                      <a:srgbClr val="333333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What is 15.0 (base 10) in IEEE754?</a:t>
                </a:r>
              </a:p>
              <a:p>
                <a:endParaRPr lang="en-US" sz="2000" b="0" i="0" dirty="0">
                  <a:solidFill>
                    <a:srgbClr val="333333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000" b="0" i="0" dirty="0">
                    <a:solidFill>
                      <a:srgbClr val="333333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Sign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endParaRPr lang="en-US" sz="2000" b="0" i="0" dirty="0">
                  <a:solidFill>
                    <a:srgbClr val="333333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000" b="0" i="0" dirty="0">
                    <a:solidFill>
                      <a:srgbClr val="333333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Exponent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  <m:r>
                      <a:rPr lang="en-US" sz="2000" b="0" i="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+1023</m:t>
                    </m:r>
                    <m:r>
                      <a:rPr lang="en-US" sz="2000" b="0" i="0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=1026=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2000"/>
                          <m:t>10000000010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000" b="0" i="0" dirty="0">
                    <a:solidFill>
                      <a:srgbClr val="333333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Fraction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15</m:t>
                        </m:r>
                      </m:num>
                      <m:den>
                        <m:r>
                          <a:rPr lang="en-US" sz="2000" b="0" i="0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8</m:t>
                        </m:r>
                      </m:den>
                    </m:f>
                    <m:r>
                      <a:rPr lang="en-US" sz="2000" b="0" i="0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−1</m:t>
                    </m:r>
                    <m:r>
                      <a:rPr lang="en-US" sz="2000" b="0" i="0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=0.875=</m:t>
                    </m:r>
                    <m:r>
                      <a:rPr lang="en-US" sz="2000" i="1">
                        <a:solidFill>
                          <a:srgbClr val="333333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sz="2000" i="1">
                        <a:solidFill>
                          <a:srgbClr val="33333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sSup>
                      <m:sSupPr>
                        <m:ctrlPr>
                          <a:rPr lang="en-US" sz="2000" i="1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i="1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  <m:r>
                      <a:rPr lang="en-US" sz="2000" b="0" i="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000" i="1">
                        <a:solidFill>
                          <a:srgbClr val="333333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sz="2000" i="1">
                        <a:solidFill>
                          <a:srgbClr val="33333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sSup>
                      <m:sSupPr>
                        <m:ctrlPr>
                          <a:rPr lang="en-US" sz="2000" i="1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i="1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2000" b="0" i="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000" i="1">
                        <a:solidFill>
                          <a:srgbClr val="333333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sz="2000" i="1">
                        <a:solidFill>
                          <a:srgbClr val="33333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sSup>
                      <m:sSupPr>
                        <m:ctrlPr>
                          <a:rPr lang="en-US" sz="2000" i="1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i="1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2000" b="0" i="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p>
                    <m:r>
                      <a:rPr lang="en-US" sz="2000" b="0" i="0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=0.111</m:t>
                    </m:r>
                  </m:oMath>
                </a14:m>
                <a:br>
                  <a:rPr lang="en-US" sz="2000" b="0" i="0" dirty="0">
                    <a:solidFill>
                      <a:srgbClr val="333333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</a:b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sz="2000" b="0" i="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0  </m:t>
                        </m:r>
                        <m:r>
                          <m:rPr>
                            <m:nor/>
                          </m:rPr>
                          <a:rPr lang="en-US" sz="2000"/>
                          <m:t>10000000010</m:t>
                        </m:r>
                        <m:r>
                          <m:rPr>
                            <m:nor/>
                          </m:rPr>
                          <a:rPr lang="en-US" sz="2000" b="0" i="0" smtClean="0"/>
                          <m:t>  111000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…0</m:t>
                        </m:r>
                      </m:e>
                    </m:d>
                  </m:oMath>
                </a14:m>
                <a:r>
                  <a:rPr lang="en-US" sz="2000" b="0" i="1" dirty="0">
                    <a:latin typeface="Cambria Math" panose="02040503050406030204" pitchFamily="18" charset="0"/>
                  </a:rPr>
                  <a:t>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(IEEE754)</a:t>
                </a:r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=15.0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(base 10)</a:t>
                </a: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F266B02-DADA-00F1-5BE4-DE1C1FA86A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3719332"/>
                <a:ext cx="7146957" cy="2380780"/>
              </a:xfrm>
              <a:prstGeom prst="rect">
                <a:avLst/>
              </a:prstGeom>
              <a:blipFill>
                <a:blip r:embed="rId4"/>
                <a:stretch>
                  <a:fillRect l="-939" t="-1279" b="-3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43479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9577</TotalTime>
  <Words>585</Words>
  <Application>Microsoft Office PowerPoint</Application>
  <PresentationFormat>Widescreen</PresentationFormat>
  <Paragraphs>113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Consolas</vt:lpstr>
      <vt:lpstr>Times New Roman</vt:lpstr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SDR Lab</dc:creator>
  <cp:lastModifiedBy>Javidan</cp:lastModifiedBy>
  <cp:revision>1889</cp:revision>
  <dcterms:created xsi:type="dcterms:W3CDTF">2021-08-21T18:03:36Z</dcterms:created>
  <dcterms:modified xsi:type="dcterms:W3CDTF">2022-11-15T07:09:16Z</dcterms:modified>
</cp:coreProperties>
</file>