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505" r:id="rId3"/>
    <p:sldId id="506" r:id="rId4"/>
    <p:sldId id="507" r:id="rId5"/>
    <p:sldId id="489" r:id="rId6"/>
    <p:sldId id="504" r:id="rId7"/>
    <p:sldId id="508" r:id="rId8"/>
    <p:sldId id="509" r:id="rId9"/>
    <p:sldId id="51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08151"/>
    <a:srgbClr val="FAFAFA"/>
    <a:srgbClr val="C7EB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17" autoAdjust="0"/>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A945AC-70EB-403B-9610-C4726E471E92}" type="datetimeFigureOut">
              <a:rPr lang="en-US" smtClean="0"/>
              <a:t>11/22/2022</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AC35B-8408-491B-A108-F394427E8AC8}" type="slidenum">
              <a:rPr lang="en-US" smtClean="0"/>
              <a:t>‹#›</a:t>
            </a:fld>
            <a:endParaRPr lang="en-US"/>
          </a:p>
        </p:txBody>
      </p:sp>
    </p:spTree>
    <p:extLst>
      <p:ext uri="{BB962C8B-B14F-4D97-AF65-F5344CB8AC3E}">
        <p14:creationId xmlns:p14="http://schemas.microsoft.com/office/powerpoint/2010/main" val="4156728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E05235-C90D-43D1-A99E-09C1FA2B9283}"/>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부제목 2">
            <a:extLst>
              <a:ext uri="{FF2B5EF4-FFF2-40B4-BE49-F238E27FC236}">
                <a16:creationId xmlns:a16="http://schemas.microsoft.com/office/drawing/2014/main" id="{F8FB438F-12A3-45FC-A2D2-D09D3CBDF5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날짜 개체 틀 3">
            <a:extLst>
              <a:ext uri="{FF2B5EF4-FFF2-40B4-BE49-F238E27FC236}">
                <a16:creationId xmlns:a16="http://schemas.microsoft.com/office/drawing/2014/main" id="{ABBB3ECC-E171-4BDA-9F8D-5745C2985F70}"/>
              </a:ext>
            </a:extLst>
          </p:cNvPr>
          <p:cNvSpPr>
            <a:spLocks noGrp="1"/>
          </p:cNvSpPr>
          <p:nvPr>
            <p:ph type="dt" sz="half" idx="10"/>
          </p:nvPr>
        </p:nvSpPr>
        <p:spPr/>
        <p:txBody>
          <a:bodyPr/>
          <a:lstStyle/>
          <a:p>
            <a:fld id="{6BAAB186-9E99-4F38-BB4F-99E52B20A6CC}" type="datetime1">
              <a:rPr lang="en-US" smtClean="0"/>
              <a:t>11/22/2022</a:t>
            </a:fld>
            <a:endParaRPr lang="en-US"/>
          </a:p>
        </p:txBody>
      </p:sp>
      <p:sp>
        <p:nvSpPr>
          <p:cNvPr id="5" name="바닥글 개체 틀 4">
            <a:extLst>
              <a:ext uri="{FF2B5EF4-FFF2-40B4-BE49-F238E27FC236}">
                <a16:creationId xmlns:a16="http://schemas.microsoft.com/office/drawing/2014/main" id="{12828820-2255-4B09-8268-94B4E5D93ECE}"/>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89B7EDF1-5C59-43EC-BAAD-8538DDB44870}"/>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65952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5CFB0C-3B7C-460F-9B19-1B4A870F203C}"/>
              </a:ext>
            </a:extLst>
          </p:cNvPr>
          <p:cNvSpPr>
            <a:spLocks noGrp="1"/>
          </p:cNvSpPr>
          <p:nvPr>
            <p:ph type="title"/>
          </p:nvPr>
        </p:nvSpPr>
        <p:spPr/>
        <p:txBody>
          <a:bodyPr/>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AEB22493-849C-4465-9916-D4DD35334095}"/>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7B87396B-EE16-49F0-A0F2-19931D5454CF}"/>
              </a:ext>
            </a:extLst>
          </p:cNvPr>
          <p:cNvSpPr>
            <a:spLocks noGrp="1"/>
          </p:cNvSpPr>
          <p:nvPr>
            <p:ph type="dt" sz="half" idx="10"/>
          </p:nvPr>
        </p:nvSpPr>
        <p:spPr/>
        <p:txBody>
          <a:bodyPr/>
          <a:lstStyle/>
          <a:p>
            <a:fld id="{B0FA7BCA-710D-4544-97A1-B0A8F8D85794}" type="datetime1">
              <a:rPr lang="en-US" smtClean="0"/>
              <a:t>11/22/2022</a:t>
            </a:fld>
            <a:endParaRPr lang="en-US"/>
          </a:p>
        </p:txBody>
      </p:sp>
      <p:sp>
        <p:nvSpPr>
          <p:cNvPr id="5" name="바닥글 개체 틀 4">
            <a:extLst>
              <a:ext uri="{FF2B5EF4-FFF2-40B4-BE49-F238E27FC236}">
                <a16:creationId xmlns:a16="http://schemas.microsoft.com/office/drawing/2014/main" id="{5A5F7850-30EA-4652-B073-29091A87BFD7}"/>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E2011B95-2897-4380-A97B-8CD461CEB489}"/>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4025742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89AB76D-C2E4-419D-B74C-249CC24BB21C}"/>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05EC11C0-F868-44E0-AF30-F21CE977D103}"/>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BDF8A859-218F-42C6-B0CC-88085028E79E}"/>
              </a:ext>
            </a:extLst>
          </p:cNvPr>
          <p:cNvSpPr>
            <a:spLocks noGrp="1"/>
          </p:cNvSpPr>
          <p:nvPr>
            <p:ph type="dt" sz="half" idx="10"/>
          </p:nvPr>
        </p:nvSpPr>
        <p:spPr/>
        <p:txBody>
          <a:bodyPr/>
          <a:lstStyle/>
          <a:p>
            <a:fld id="{F3FE12C4-866D-4D1E-BFDD-37C1ADBA272B}" type="datetime1">
              <a:rPr lang="en-US" smtClean="0"/>
              <a:t>11/22/2022</a:t>
            </a:fld>
            <a:endParaRPr lang="en-US"/>
          </a:p>
        </p:txBody>
      </p:sp>
      <p:sp>
        <p:nvSpPr>
          <p:cNvPr id="5" name="바닥글 개체 틀 4">
            <a:extLst>
              <a:ext uri="{FF2B5EF4-FFF2-40B4-BE49-F238E27FC236}">
                <a16:creationId xmlns:a16="http://schemas.microsoft.com/office/drawing/2014/main" id="{76338E48-85E3-4D6D-922C-BE384C3A16B4}"/>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EEDF5124-B222-44D8-8770-419FEE09F9E9}"/>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924325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EE65AE8-C0BF-4A0A-9983-E611C1C5DB88}"/>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1E05FC18-737B-4B30-B243-27139C1EC92B}"/>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079B9C5B-6357-4BBC-A3C1-332403F2FBC5}"/>
              </a:ext>
            </a:extLst>
          </p:cNvPr>
          <p:cNvSpPr>
            <a:spLocks noGrp="1"/>
          </p:cNvSpPr>
          <p:nvPr>
            <p:ph type="dt" sz="half" idx="10"/>
          </p:nvPr>
        </p:nvSpPr>
        <p:spPr/>
        <p:txBody>
          <a:bodyPr/>
          <a:lstStyle/>
          <a:p>
            <a:fld id="{9623E461-9596-41A8-9C84-FDB592432A9F}" type="datetime1">
              <a:rPr lang="en-US" smtClean="0"/>
              <a:t>11/22/2022</a:t>
            </a:fld>
            <a:endParaRPr lang="en-US"/>
          </a:p>
        </p:txBody>
      </p:sp>
      <p:sp>
        <p:nvSpPr>
          <p:cNvPr id="5" name="바닥글 개체 틀 4">
            <a:extLst>
              <a:ext uri="{FF2B5EF4-FFF2-40B4-BE49-F238E27FC236}">
                <a16:creationId xmlns:a16="http://schemas.microsoft.com/office/drawing/2014/main" id="{A6D9A77B-AEE6-4E5F-9F5D-355D7F97283E}"/>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CDBC4974-7B27-452D-936A-1C2ECC8D78CA}"/>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3105574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BFC82B-8FB0-4C98-AC02-C8A3D675E79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7ED66EFF-5C50-40EB-B85F-9F622C8ECA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4A61B797-F7CF-4769-AAE9-4FC009F90BE5}"/>
              </a:ext>
            </a:extLst>
          </p:cNvPr>
          <p:cNvSpPr>
            <a:spLocks noGrp="1"/>
          </p:cNvSpPr>
          <p:nvPr>
            <p:ph type="dt" sz="half" idx="10"/>
          </p:nvPr>
        </p:nvSpPr>
        <p:spPr/>
        <p:txBody>
          <a:bodyPr/>
          <a:lstStyle/>
          <a:p>
            <a:fld id="{5998576D-E5C4-4209-82BF-E60523340835}" type="datetime1">
              <a:rPr lang="en-US" smtClean="0"/>
              <a:t>11/22/2022</a:t>
            </a:fld>
            <a:endParaRPr lang="en-US"/>
          </a:p>
        </p:txBody>
      </p:sp>
      <p:sp>
        <p:nvSpPr>
          <p:cNvPr id="5" name="바닥글 개체 틀 4">
            <a:extLst>
              <a:ext uri="{FF2B5EF4-FFF2-40B4-BE49-F238E27FC236}">
                <a16:creationId xmlns:a16="http://schemas.microsoft.com/office/drawing/2014/main" id="{62D46F9B-D8C6-4D3B-9351-E9C66517DE42}"/>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7CE2E016-7D7A-4C38-AB0F-6577DED79C7C}"/>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3047083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E45729-2D9D-4A6A-A43E-241649947926}"/>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4979376E-4BB6-4AFC-BD54-8FCD75BFC724}"/>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내용 개체 틀 3">
            <a:extLst>
              <a:ext uri="{FF2B5EF4-FFF2-40B4-BE49-F238E27FC236}">
                <a16:creationId xmlns:a16="http://schemas.microsoft.com/office/drawing/2014/main" id="{B27A1BD4-4CA5-433C-9CF4-0D6B2F205B56}"/>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날짜 개체 틀 4">
            <a:extLst>
              <a:ext uri="{FF2B5EF4-FFF2-40B4-BE49-F238E27FC236}">
                <a16:creationId xmlns:a16="http://schemas.microsoft.com/office/drawing/2014/main" id="{24ECB013-7671-4959-998D-98C89BD0C095}"/>
              </a:ext>
            </a:extLst>
          </p:cNvPr>
          <p:cNvSpPr>
            <a:spLocks noGrp="1"/>
          </p:cNvSpPr>
          <p:nvPr>
            <p:ph type="dt" sz="half" idx="10"/>
          </p:nvPr>
        </p:nvSpPr>
        <p:spPr/>
        <p:txBody>
          <a:bodyPr/>
          <a:lstStyle/>
          <a:p>
            <a:fld id="{844969E6-C4FA-4089-8241-15DC0309B506}" type="datetime1">
              <a:rPr lang="en-US" smtClean="0"/>
              <a:t>11/22/2022</a:t>
            </a:fld>
            <a:endParaRPr lang="en-US"/>
          </a:p>
        </p:txBody>
      </p:sp>
      <p:sp>
        <p:nvSpPr>
          <p:cNvPr id="6" name="바닥글 개체 틀 5">
            <a:extLst>
              <a:ext uri="{FF2B5EF4-FFF2-40B4-BE49-F238E27FC236}">
                <a16:creationId xmlns:a16="http://schemas.microsoft.com/office/drawing/2014/main" id="{7AA4B89C-5664-4EDA-AACA-467B1707C809}"/>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D94D2654-0AB7-43A7-9003-707A853B34FD}"/>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2741609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C399D8-6DB4-4AE8-A7FD-279FDB0F2E17}"/>
              </a:ext>
            </a:extLst>
          </p:cNvPr>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4028289E-E467-4DEB-963D-C395E1C1AD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B1D1431F-B5D7-4F13-B59F-527524E66C45}"/>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텍스트 개체 틀 4">
            <a:extLst>
              <a:ext uri="{FF2B5EF4-FFF2-40B4-BE49-F238E27FC236}">
                <a16:creationId xmlns:a16="http://schemas.microsoft.com/office/drawing/2014/main" id="{908F0251-2E16-4AF9-A82F-724E9AF239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985CBA81-B4EE-446E-9A80-F237BE1BD302}"/>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날짜 개체 틀 6">
            <a:extLst>
              <a:ext uri="{FF2B5EF4-FFF2-40B4-BE49-F238E27FC236}">
                <a16:creationId xmlns:a16="http://schemas.microsoft.com/office/drawing/2014/main" id="{93A3743D-DA38-44DE-8CD0-2AE0046658ED}"/>
              </a:ext>
            </a:extLst>
          </p:cNvPr>
          <p:cNvSpPr>
            <a:spLocks noGrp="1"/>
          </p:cNvSpPr>
          <p:nvPr>
            <p:ph type="dt" sz="half" idx="10"/>
          </p:nvPr>
        </p:nvSpPr>
        <p:spPr/>
        <p:txBody>
          <a:bodyPr/>
          <a:lstStyle/>
          <a:p>
            <a:fld id="{8D3DA843-449B-4064-96F1-0462FF7E142A}" type="datetime1">
              <a:rPr lang="en-US" smtClean="0"/>
              <a:t>11/22/2022</a:t>
            </a:fld>
            <a:endParaRPr lang="en-US"/>
          </a:p>
        </p:txBody>
      </p:sp>
      <p:sp>
        <p:nvSpPr>
          <p:cNvPr id="8" name="바닥글 개체 틀 7">
            <a:extLst>
              <a:ext uri="{FF2B5EF4-FFF2-40B4-BE49-F238E27FC236}">
                <a16:creationId xmlns:a16="http://schemas.microsoft.com/office/drawing/2014/main" id="{F67C055D-CA78-4272-9493-EB2792F87DD7}"/>
              </a:ext>
            </a:extLst>
          </p:cNvPr>
          <p:cNvSpPr>
            <a:spLocks noGrp="1"/>
          </p:cNvSpPr>
          <p:nvPr>
            <p:ph type="ftr" sz="quarter" idx="11"/>
          </p:nvPr>
        </p:nvSpPr>
        <p:spPr/>
        <p:txBody>
          <a:bodyPr/>
          <a:lstStyle/>
          <a:p>
            <a:endParaRPr lang="en-US"/>
          </a:p>
        </p:txBody>
      </p:sp>
      <p:sp>
        <p:nvSpPr>
          <p:cNvPr id="9" name="슬라이드 번호 개체 틀 8">
            <a:extLst>
              <a:ext uri="{FF2B5EF4-FFF2-40B4-BE49-F238E27FC236}">
                <a16:creationId xmlns:a16="http://schemas.microsoft.com/office/drawing/2014/main" id="{E890E074-24FB-4C90-9592-240897BAB333}"/>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3969602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DD02A3-1F3D-4364-83D6-46BB79A2D373}"/>
              </a:ext>
            </a:extLst>
          </p:cNvPr>
          <p:cNvSpPr>
            <a:spLocks noGrp="1"/>
          </p:cNvSpPr>
          <p:nvPr>
            <p:ph type="title"/>
          </p:nvPr>
        </p:nvSpPr>
        <p:spPr/>
        <p:txBody>
          <a:bodyPr/>
          <a:lstStyle/>
          <a:p>
            <a:r>
              <a:rPr lang="ko-KR" altLang="en-US"/>
              <a:t>마스터 제목 스타일 편집</a:t>
            </a:r>
            <a:endParaRPr lang="en-US"/>
          </a:p>
        </p:txBody>
      </p:sp>
      <p:sp>
        <p:nvSpPr>
          <p:cNvPr id="3" name="날짜 개체 틀 2">
            <a:extLst>
              <a:ext uri="{FF2B5EF4-FFF2-40B4-BE49-F238E27FC236}">
                <a16:creationId xmlns:a16="http://schemas.microsoft.com/office/drawing/2014/main" id="{1E430BD0-3980-4781-8F63-64694879D565}"/>
              </a:ext>
            </a:extLst>
          </p:cNvPr>
          <p:cNvSpPr>
            <a:spLocks noGrp="1"/>
          </p:cNvSpPr>
          <p:nvPr>
            <p:ph type="dt" sz="half" idx="10"/>
          </p:nvPr>
        </p:nvSpPr>
        <p:spPr/>
        <p:txBody>
          <a:bodyPr/>
          <a:lstStyle/>
          <a:p>
            <a:fld id="{70BE43CC-F5E0-430E-ACFC-0898CE012FE2}" type="datetime1">
              <a:rPr lang="en-US" smtClean="0"/>
              <a:t>11/22/2022</a:t>
            </a:fld>
            <a:endParaRPr lang="en-US"/>
          </a:p>
        </p:txBody>
      </p:sp>
      <p:sp>
        <p:nvSpPr>
          <p:cNvPr id="4" name="바닥글 개체 틀 3">
            <a:extLst>
              <a:ext uri="{FF2B5EF4-FFF2-40B4-BE49-F238E27FC236}">
                <a16:creationId xmlns:a16="http://schemas.microsoft.com/office/drawing/2014/main" id="{7BA29E72-52DE-432D-B152-B70C2BF7C3F4}"/>
              </a:ext>
            </a:extLst>
          </p:cNvPr>
          <p:cNvSpPr>
            <a:spLocks noGrp="1"/>
          </p:cNvSpPr>
          <p:nvPr>
            <p:ph type="ftr" sz="quarter" idx="11"/>
          </p:nvPr>
        </p:nvSpPr>
        <p:spPr/>
        <p:txBody>
          <a:bodyPr/>
          <a:lstStyle/>
          <a:p>
            <a:endParaRPr lang="en-US"/>
          </a:p>
        </p:txBody>
      </p:sp>
      <p:sp>
        <p:nvSpPr>
          <p:cNvPr id="5" name="슬라이드 번호 개체 틀 4">
            <a:extLst>
              <a:ext uri="{FF2B5EF4-FFF2-40B4-BE49-F238E27FC236}">
                <a16:creationId xmlns:a16="http://schemas.microsoft.com/office/drawing/2014/main" id="{CDBD68EE-2461-48B4-AD2B-A208611029D7}"/>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146733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792D689-03BD-4FCA-8EAD-81CB9C1D0565}"/>
              </a:ext>
            </a:extLst>
          </p:cNvPr>
          <p:cNvSpPr>
            <a:spLocks noGrp="1"/>
          </p:cNvSpPr>
          <p:nvPr>
            <p:ph type="dt" sz="half" idx="10"/>
          </p:nvPr>
        </p:nvSpPr>
        <p:spPr/>
        <p:txBody>
          <a:bodyPr/>
          <a:lstStyle/>
          <a:p>
            <a:fld id="{FD990634-3648-4E88-9B2C-3D3D590AB872}" type="datetime1">
              <a:rPr lang="en-US" smtClean="0"/>
              <a:t>11/22/2022</a:t>
            </a:fld>
            <a:endParaRPr lang="en-US"/>
          </a:p>
        </p:txBody>
      </p:sp>
      <p:sp>
        <p:nvSpPr>
          <p:cNvPr id="3" name="바닥글 개체 틀 2">
            <a:extLst>
              <a:ext uri="{FF2B5EF4-FFF2-40B4-BE49-F238E27FC236}">
                <a16:creationId xmlns:a16="http://schemas.microsoft.com/office/drawing/2014/main" id="{6EF15286-B76A-44AB-85E1-6E81E56A65D1}"/>
              </a:ext>
            </a:extLst>
          </p:cNvPr>
          <p:cNvSpPr>
            <a:spLocks noGrp="1"/>
          </p:cNvSpPr>
          <p:nvPr>
            <p:ph type="ftr" sz="quarter" idx="11"/>
          </p:nvPr>
        </p:nvSpPr>
        <p:spPr/>
        <p:txBody>
          <a:bodyPr/>
          <a:lstStyle/>
          <a:p>
            <a:endParaRPr lang="en-US"/>
          </a:p>
        </p:txBody>
      </p:sp>
      <p:sp>
        <p:nvSpPr>
          <p:cNvPr id="4" name="슬라이드 번호 개체 틀 3">
            <a:extLst>
              <a:ext uri="{FF2B5EF4-FFF2-40B4-BE49-F238E27FC236}">
                <a16:creationId xmlns:a16="http://schemas.microsoft.com/office/drawing/2014/main" id="{B045A0B8-2089-449A-ADDD-295250D20E5C}"/>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31544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006293-0A5C-4991-A5F9-04D3A5C1E27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2ACF6FFB-B1B1-4CBF-AD86-C4C99A6350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텍스트 개체 틀 3">
            <a:extLst>
              <a:ext uri="{FF2B5EF4-FFF2-40B4-BE49-F238E27FC236}">
                <a16:creationId xmlns:a16="http://schemas.microsoft.com/office/drawing/2014/main" id="{44ABFFCC-5480-41AC-9B8A-ADAB2215E6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1607398-6585-438B-862A-4701B2187A0A}"/>
              </a:ext>
            </a:extLst>
          </p:cNvPr>
          <p:cNvSpPr>
            <a:spLocks noGrp="1"/>
          </p:cNvSpPr>
          <p:nvPr>
            <p:ph type="dt" sz="half" idx="10"/>
          </p:nvPr>
        </p:nvSpPr>
        <p:spPr/>
        <p:txBody>
          <a:bodyPr/>
          <a:lstStyle/>
          <a:p>
            <a:fld id="{A886E98E-C578-44AD-8AD2-CAB080A26467}" type="datetime1">
              <a:rPr lang="en-US" smtClean="0"/>
              <a:t>11/22/2022</a:t>
            </a:fld>
            <a:endParaRPr lang="en-US"/>
          </a:p>
        </p:txBody>
      </p:sp>
      <p:sp>
        <p:nvSpPr>
          <p:cNvPr id="6" name="바닥글 개체 틀 5">
            <a:extLst>
              <a:ext uri="{FF2B5EF4-FFF2-40B4-BE49-F238E27FC236}">
                <a16:creationId xmlns:a16="http://schemas.microsoft.com/office/drawing/2014/main" id="{A7440450-F335-4A95-BE97-6CD55D61C790}"/>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01710728-AF67-41D3-940F-FF4A6997AC27}"/>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4255084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120731-5E51-41FB-94ED-4EBBD7C2160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그림 개체 틀 2">
            <a:extLst>
              <a:ext uri="{FF2B5EF4-FFF2-40B4-BE49-F238E27FC236}">
                <a16:creationId xmlns:a16="http://schemas.microsoft.com/office/drawing/2014/main" id="{6C9AD893-485B-4088-96E1-EE2275C97E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a:extLst>
              <a:ext uri="{FF2B5EF4-FFF2-40B4-BE49-F238E27FC236}">
                <a16:creationId xmlns:a16="http://schemas.microsoft.com/office/drawing/2014/main" id="{E2E8EC45-92F5-4C77-8121-BAF7F39FB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9A954E1-CEAA-4B22-B69E-F5B2F938AA33}"/>
              </a:ext>
            </a:extLst>
          </p:cNvPr>
          <p:cNvSpPr>
            <a:spLocks noGrp="1"/>
          </p:cNvSpPr>
          <p:nvPr>
            <p:ph type="dt" sz="half" idx="10"/>
          </p:nvPr>
        </p:nvSpPr>
        <p:spPr/>
        <p:txBody>
          <a:bodyPr/>
          <a:lstStyle/>
          <a:p>
            <a:fld id="{2E6EECD3-992A-47AE-8D22-3F1161A55C13}" type="datetime1">
              <a:rPr lang="en-US" smtClean="0"/>
              <a:t>11/22/2022</a:t>
            </a:fld>
            <a:endParaRPr lang="en-US"/>
          </a:p>
        </p:txBody>
      </p:sp>
      <p:sp>
        <p:nvSpPr>
          <p:cNvPr id="6" name="바닥글 개체 틀 5">
            <a:extLst>
              <a:ext uri="{FF2B5EF4-FFF2-40B4-BE49-F238E27FC236}">
                <a16:creationId xmlns:a16="http://schemas.microsoft.com/office/drawing/2014/main" id="{9C73B901-8682-4718-ABBF-1673690ADFF9}"/>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1AADF868-504E-4E23-94AC-FE3B6922D26D}"/>
              </a:ext>
            </a:extLst>
          </p:cNvPr>
          <p:cNvSpPr>
            <a:spLocks noGrp="1"/>
          </p:cNvSpPr>
          <p:nvPr>
            <p:ph type="sldNum" sz="quarter" idx="12"/>
          </p:nvPr>
        </p:nvSpPr>
        <p:spPr/>
        <p:txBody>
          <a:bodyPr/>
          <a:lstStyle/>
          <a:p>
            <a:fld id="{9318389C-6274-4595-9193-E59B961447B6}" type="slidenum">
              <a:rPr lang="en-US" smtClean="0"/>
              <a:t>‹#›</a:t>
            </a:fld>
            <a:endParaRPr lang="en-US"/>
          </a:p>
        </p:txBody>
      </p:sp>
    </p:spTree>
    <p:extLst>
      <p:ext uri="{BB962C8B-B14F-4D97-AF65-F5344CB8AC3E}">
        <p14:creationId xmlns:p14="http://schemas.microsoft.com/office/powerpoint/2010/main" val="423410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7BFFC0D-2184-4AFD-BAC6-259E92DC41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59596436-4D5A-4F10-A2B4-155D79DFF4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1DFA55FA-66C8-4CC1-8D0A-F4A21C7143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73E1B1-F47A-4B7C-B1D9-A3E655E9BEDE}" type="datetime1">
              <a:rPr lang="en-US" smtClean="0"/>
              <a:t>11/22/2022</a:t>
            </a:fld>
            <a:endParaRPr lang="en-US"/>
          </a:p>
        </p:txBody>
      </p:sp>
      <p:sp>
        <p:nvSpPr>
          <p:cNvPr id="5" name="바닥글 개체 틀 4">
            <a:extLst>
              <a:ext uri="{FF2B5EF4-FFF2-40B4-BE49-F238E27FC236}">
                <a16:creationId xmlns:a16="http://schemas.microsoft.com/office/drawing/2014/main" id="{FD1FD5C8-CAC4-4B69-AC15-23FDDF6581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a:extLst>
              <a:ext uri="{FF2B5EF4-FFF2-40B4-BE49-F238E27FC236}">
                <a16:creationId xmlns:a16="http://schemas.microsoft.com/office/drawing/2014/main" id="{F12565EC-C0B1-4825-982B-EFB4C85E7C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8389C-6274-4595-9193-E59B961447B6}" type="slidenum">
              <a:rPr lang="en-US" smtClean="0"/>
              <a:t>‹#›</a:t>
            </a:fld>
            <a:endParaRPr lang="en-US"/>
          </a:p>
        </p:txBody>
      </p:sp>
    </p:spTree>
    <p:extLst>
      <p:ext uri="{BB962C8B-B14F-4D97-AF65-F5344CB8AC3E}">
        <p14:creationId xmlns:p14="http://schemas.microsoft.com/office/powerpoint/2010/main" val="2306154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en.wikipedia.org/wiki/Fractal" TargetMode="External"/><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691B066F-89ED-437F-9873-8E821D1D4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6256" y="817244"/>
            <a:ext cx="3459487" cy="822962"/>
          </a:xfrm>
          <a:prstGeom prst="rect">
            <a:avLst/>
          </a:prstGeom>
        </p:spPr>
      </p:pic>
      <p:sp>
        <p:nvSpPr>
          <p:cNvPr id="8" name="TextBox 7">
            <a:extLst>
              <a:ext uri="{FF2B5EF4-FFF2-40B4-BE49-F238E27FC236}">
                <a16:creationId xmlns:a16="http://schemas.microsoft.com/office/drawing/2014/main" id="{EFE95F83-0903-42AC-8AA2-79322AC1772D}"/>
              </a:ext>
            </a:extLst>
          </p:cNvPr>
          <p:cNvSpPr txBox="1"/>
          <p:nvPr/>
        </p:nvSpPr>
        <p:spPr>
          <a:xfrm>
            <a:off x="3444031" y="2057400"/>
            <a:ext cx="5303951"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Computer Programming for Engineers</a:t>
            </a:r>
          </a:p>
        </p:txBody>
      </p:sp>
      <p:sp>
        <p:nvSpPr>
          <p:cNvPr id="10" name="슬라이드 번호 개체 틀 9">
            <a:extLst>
              <a:ext uri="{FF2B5EF4-FFF2-40B4-BE49-F238E27FC236}">
                <a16:creationId xmlns:a16="http://schemas.microsoft.com/office/drawing/2014/main" id="{9818EBFF-30E8-4432-B288-39F139FF236C}"/>
              </a:ext>
            </a:extLst>
          </p:cNvPr>
          <p:cNvSpPr>
            <a:spLocks noGrp="1"/>
          </p:cNvSpPr>
          <p:nvPr>
            <p:ph type="sldNum" sz="quarter" idx="12"/>
          </p:nvPr>
        </p:nvSpPr>
        <p:spPr/>
        <p:txBody>
          <a:bodyPr/>
          <a:lstStyle/>
          <a:p>
            <a:fld id="{9318389C-6274-4595-9193-E59B961447B6}" type="slidenum">
              <a:rPr lang="en-US" smtClean="0"/>
              <a:t>1</a:t>
            </a:fld>
            <a:endParaRPr lang="en-US"/>
          </a:p>
        </p:txBody>
      </p:sp>
      <p:sp>
        <p:nvSpPr>
          <p:cNvPr id="2" name="TextBox 1">
            <a:extLst>
              <a:ext uri="{FF2B5EF4-FFF2-40B4-BE49-F238E27FC236}">
                <a16:creationId xmlns:a16="http://schemas.microsoft.com/office/drawing/2014/main" id="{6A3E822A-4E32-7D1C-A71C-06DBB5F35A6E}"/>
              </a:ext>
            </a:extLst>
          </p:cNvPr>
          <p:cNvSpPr txBox="1"/>
          <p:nvPr/>
        </p:nvSpPr>
        <p:spPr>
          <a:xfrm>
            <a:off x="3373939" y="3160435"/>
            <a:ext cx="5444119" cy="2554545"/>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Week 13 Lecture 1</a:t>
            </a:r>
          </a:p>
          <a:p>
            <a:pPr algn="ctr"/>
            <a:r>
              <a:rPr lang="en-US" sz="2000" dirty="0">
                <a:latin typeface="Times New Roman" panose="02020603050405020304" pitchFamily="18" charset="0"/>
                <a:cs typeface="Times New Roman" panose="02020603050405020304" pitchFamily="18" charset="0"/>
              </a:rPr>
              <a:t>Nov. 22, 2022</a:t>
            </a: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Lecturer: Dr. Mohammad Mahdi Javidan</a:t>
            </a: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College of Engineering, Sungkyunkwan University</a:t>
            </a:r>
          </a:p>
          <a:p>
            <a:pPr algn="ctr"/>
            <a:r>
              <a:rPr lang="en-US" sz="2000" dirty="0">
                <a:latin typeface="Times New Roman" panose="02020603050405020304" pitchFamily="18" charset="0"/>
                <a:cs typeface="Times New Roman" panose="02020603050405020304" pitchFamily="18" charset="0"/>
              </a:rPr>
              <a:t>Fall Semester 2022</a:t>
            </a:r>
          </a:p>
        </p:txBody>
      </p:sp>
    </p:spTree>
    <p:extLst>
      <p:ext uri="{BB962C8B-B14F-4D97-AF65-F5344CB8AC3E}">
        <p14:creationId xmlns:p14="http://schemas.microsoft.com/office/powerpoint/2010/main" val="1118653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2</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1</a:t>
            </a:r>
          </a:p>
        </p:txBody>
      </p:sp>
      <p:sp>
        <p:nvSpPr>
          <p:cNvPr id="2" name="TextBox 1">
            <a:extLst>
              <a:ext uri="{FF2B5EF4-FFF2-40B4-BE49-F238E27FC236}">
                <a16:creationId xmlns:a16="http://schemas.microsoft.com/office/drawing/2014/main" id="{9D999470-675F-10CE-2CFC-18DA9EDB489D}"/>
              </a:ext>
            </a:extLst>
          </p:cNvPr>
          <p:cNvSpPr txBox="1"/>
          <p:nvPr/>
        </p:nvSpPr>
        <p:spPr>
          <a:xfrm>
            <a:off x="685800" y="1039943"/>
            <a:ext cx="10421471" cy="2308324"/>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Make the class </a:t>
            </a:r>
            <a:r>
              <a:rPr lang="en-US" dirty="0">
                <a:solidFill>
                  <a:srgbClr val="202124"/>
                </a:solidFill>
                <a:latin typeface="Consolas" panose="020B0609020204030204" pitchFamily="49" charset="0"/>
                <a:cs typeface="Times New Roman" panose="02020603050405020304" pitchFamily="18" charset="0"/>
              </a:rPr>
              <a:t>Triangle</a:t>
            </a:r>
            <a:r>
              <a:rPr lang="en-US" dirty="0">
                <a:solidFill>
                  <a:srgbClr val="202124"/>
                </a:solidFill>
                <a:latin typeface="Times New Roman" panose="02020603050405020304" pitchFamily="18" charset="0"/>
                <a:cs typeface="Times New Roman" panose="02020603050405020304" pitchFamily="18" charset="0"/>
              </a:rPr>
              <a:t> which defines a triangle as depicted below.</a:t>
            </a:r>
          </a:p>
          <a:p>
            <a:pPr algn="just"/>
            <a:r>
              <a:rPr lang="en-US" dirty="0">
                <a:solidFill>
                  <a:srgbClr val="202124"/>
                </a:solidFill>
                <a:latin typeface="Times New Roman" panose="02020603050405020304" pitchFamily="18" charset="0"/>
                <a:cs typeface="Times New Roman" panose="02020603050405020304" pitchFamily="18" charset="0"/>
              </a:rPr>
              <a:t>The object Triangle receives a list of three tuples </a:t>
            </a:r>
            <a:r>
              <a:rPr lang="en-US" dirty="0">
                <a:solidFill>
                  <a:srgbClr val="202124"/>
                </a:solidFill>
                <a:latin typeface="Consolas" panose="020B0609020204030204" pitchFamily="49" charset="0"/>
                <a:cs typeface="Times New Roman" panose="02020603050405020304" pitchFamily="18" charset="0"/>
              </a:rPr>
              <a:t>V</a:t>
            </a:r>
            <a:r>
              <a:rPr lang="en-US" dirty="0">
                <a:solidFill>
                  <a:srgbClr val="202124"/>
                </a:solidFill>
                <a:latin typeface="Times New Roman" panose="02020603050405020304" pitchFamily="18" charset="0"/>
                <a:cs typeface="Times New Roman" panose="02020603050405020304" pitchFamily="18" charset="0"/>
              </a:rPr>
              <a:t> which are the coordinates of a triangle vertices.</a:t>
            </a:r>
          </a:p>
          <a:p>
            <a:pPr algn="just"/>
            <a:r>
              <a:rPr lang="en-US" dirty="0">
                <a:latin typeface="Times New Roman" panose="02020603050405020304" pitchFamily="18" charset="0"/>
                <a:cs typeface="Times New Roman" panose="02020603050405020304" pitchFamily="18" charset="0"/>
              </a:rPr>
              <a:t>Methods:</a:t>
            </a:r>
          </a:p>
          <a:p>
            <a:pPr marL="742950" lvl="1" indent="-285750" algn="just">
              <a:buFont typeface="Arial" panose="020B0604020202020204" pitchFamily="34" charset="0"/>
              <a:buChar char="•"/>
            </a:pPr>
            <a:r>
              <a:rPr lang="en-US" dirty="0">
                <a:latin typeface="Consolas" panose="020B0609020204030204" pitchFamily="49" charset="0"/>
                <a:cs typeface="Times New Roman" panose="02020603050405020304" pitchFamily="18" charset="0"/>
              </a:rPr>
              <a:t>vertex(n)</a:t>
            </a:r>
            <a:r>
              <a:rPr lang="en-US" dirty="0">
                <a:latin typeface="Times New Roman" panose="02020603050405020304" pitchFamily="18" charset="0"/>
                <a:cs typeface="Times New Roman" panose="02020603050405020304" pitchFamily="18" charset="0"/>
              </a:rPr>
              <a:t> gives the coordinates of the nth vertex</a:t>
            </a:r>
          </a:p>
          <a:p>
            <a:pPr marL="742950" lvl="1" indent="-285750" algn="just">
              <a:buFont typeface="Arial" panose="020B0604020202020204" pitchFamily="34" charset="0"/>
              <a:buChar char="•"/>
            </a:pPr>
            <a:r>
              <a:rPr lang="en-US" dirty="0">
                <a:latin typeface="Consolas" panose="020B0609020204030204" pitchFamily="49" charset="0"/>
                <a:cs typeface="Times New Roman" panose="02020603050405020304" pitchFamily="18" charset="0"/>
              </a:rPr>
              <a:t>side(n)</a:t>
            </a:r>
            <a:r>
              <a:rPr lang="en-US" dirty="0">
                <a:latin typeface="Times New Roman" panose="02020603050405020304" pitchFamily="18" charset="0"/>
                <a:cs typeface="Times New Roman" panose="02020603050405020304" pitchFamily="18" charset="0"/>
              </a:rPr>
              <a:t> returns the coordinates of the vertices related to the nth side</a:t>
            </a:r>
          </a:p>
          <a:p>
            <a:pPr marL="742950" lvl="1" indent="-285750" algn="just">
              <a:buFont typeface="Arial" panose="020B0604020202020204" pitchFamily="34" charset="0"/>
              <a:buChar char="•"/>
            </a:pPr>
            <a:r>
              <a:rPr lang="en-US" dirty="0">
                <a:latin typeface="Consolas" panose="020B0609020204030204" pitchFamily="49" charset="0"/>
                <a:cs typeface="Times New Roman" panose="02020603050405020304" pitchFamily="18" charset="0"/>
              </a:rPr>
              <a:t>midpoint(n) </a:t>
            </a:r>
            <a:r>
              <a:rPr lang="en-US" dirty="0">
                <a:latin typeface="Times New Roman" panose="02020603050405020304" pitchFamily="18" charset="0"/>
                <a:cs typeface="Times New Roman" panose="02020603050405020304" pitchFamily="18" charset="0"/>
              </a:rPr>
              <a:t>returns the midpoint of the nth side</a:t>
            </a:r>
          </a:p>
          <a:p>
            <a:pPr marL="742950" lvl="1" indent="-285750" algn="just">
              <a:buFont typeface="Arial" panose="020B0604020202020204" pitchFamily="34" charset="0"/>
              <a:buChar char="•"/>
            </a:pPr>
            <a:r>
              <a:rPr lang="en-US" dirty="0">
                <a:latin typeface="Consolas" panose="020B0609020204030204" pitchFamily="49" charset="0"/>
                <a:cs typeface="Times New Roman" panose="02020603050405020304" pitchFamily="18" charset="0"/>
              </a:rPr>
              <a:t>show(color=‘k’) </a:t>
            </a:r>
            <a:r>
              <a:rPr lang="en-US" dirty="0">
                <a:latin typeface="Times New Roman" panose="02020603050405020304" pitchFamily="18" charset="0"/>
                <a:cs typeface="Times New Roman" panose="02020603050405020304" pitchFamily="18" charset="0"/>
              </a:rPr>
              <a:t>plots the triangle</a:t>
            </a:r>
          </a:p>
          <a:p>
            <a:pPr marL="742950" lvl="1" indent="-285750" algn="just">
              <a:buFont typeface="Arial" panose="020B0604020202020204" pitchFamily="34" charset="0"/>
              <a:buChar char="•"/>
            </a:pPr>
            <a:r>
              <a:rPr lang="en-US" dirty="0">
                <a:latin typeface="Consolas" panose="020B0609020204030204" pitchFamily="49" charset="0"/>
                <a:cs typeface="Times New Roman" panose="02020603050405020304" pitchFamily="18" charset="0"/>
              </a:rPr>
              <a:t>__str__() </a:t>
            </a:r>
            <a:r>
              <a:rPr lang="en-US" dirty="0">
                <a:latin typeface="Times New Roman" panose="02020603050405020304" pitchFamily="18" charset="0"/>
                <a:cs typeface="Times New Roman" panose="02020603050405020304" pitchFamily="18" charset="0"/>
              </a:rPr>
              <a:t>returns the coordinates of vertices as a string</a:t>
            </a:r>
          </a:p>
        </p:txBody>
      </p:sp>
      <p:sp>
        <p:nvSpPr>
          <p:cNvPr id="3" name="Rectangle 2">
            <a:extLst>
              <a:ext uri="{FF2B5EF4-FFF2-40B4-BE49-F238E27FC236}">
                <a16:creationId xmlns:a16="http://schemas.microsoft.com/office/drawing/2014/main" id="{CCFDD840-1960-AF61-04B0-03ABCF202ADA}"/>
              </a:ext>
            </a:extLst>
          </p:cNvPr>
          <p:cNvSpPr/>
          <p:nvPr/>
        </p:nvSpPr>
        <p:spPr>
          <a:xfrm>
            <a:off x="685800" y="3606021"/>
            <a:ext cx="2489200" cy="3754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Triangle</a:t>
            </a:r>
          </a:p>
        </p:txBody>
      </p:sp>
      <p:sp>
        <p:nvSpPr>
          <p:cNvPr id="7" name="Rectangle 6">
            <a:extLst>
              <a:ext uri="{FF2B5EF4-FFF2-40B4-BE49-F238E27FC236}">
                <a16:creationId xmlns:a16="http://schemas.microsoft.com/office/drawing/2014/main" id="{27CA9218-20BD-C805-1F85-05C64D10E138}"/>
              </a:ext>
            </a:extLst>
          </p:cNvPr>
          <p:cNvSpPr/>
          <p:nvPr/>
        </p:nvSpPr>
        <p:spPr>
          <a:xfrm>
            <a:off x="685800" y="3972872"/>
            <a:ext cx="2489200" cy="3754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V : List</a:t>
            </a:r>
          </a:p>
        </p:txBody>
      </p:sp>
      <p:sp>
        <p:nvSpPr>
          <p:cNvPr id="9" name="Rectangle 8">
            <a:extLst>
              <a:ext uri="{FF2B5EF4-FFF2-40B4-BE49-F238E27FC236}">
                <a16:creationId xmlns:a16="http://schemas.microsoft.com/office/drawing/2014/main" id="{CF56919F-DFE9-6F62-15FB-59F2EBA700AC}"/>
              </a:ext>
            </a:extLst>
          </p:cNvPr>
          <p:cNvSpPr/>
          <p:nvPr/>
        </p:nvSpPr>
        <p:spPr>
          <a:xfrm>
            <a:off x="685800" y="4339722"/>
            <a:ext cx="2489200" cy="1765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__</a:t>
            </a:r>
            <a:r>
              <a:rPr lang="en-US" dirty="0" err="1"/>
              <a:t>init</a:t>
            </a:r>
            <a:r>
              <a:rPr lang="en-US" dirty="0"/>
              <a:t>__(</a:t>
            </a:r>
            <a:r>
              <a:rPr lang="en-US" dirty="0" err="1"/>
              <a:t>V:List</a:t>
            </a:r>
            <a:r>
              <a:rPr lang="en-US" dirty="0"/>
              <a:t>)</a:t>
            </a:r>
          </a:p>
          <a:p>
            <a:r>
              <a:rPr lang="en-US" dirty="0"/>
              <a:t>+ vertex(n)</a:t>
            </a:r>
          </a:p>
          <a:p>
            <a:r>
              <a:rPr lang="en-US" dirty="0"/>
              <a:t>+ side(n)</a:t>
            </a:r>
          </a:p>
          <a:p>
            <a:r>
              <a:rPr lang="en-US" dirty="0"/>
              <a:t>+ midpoint(n) </a:t>
            </a:r>
          </a:p>
          <a:p>
            <a:r>
              <a:rPr lang="en-US" dirty="0"/>
              <a:t>+ show(</a:t>
            </a:r>
            <a:r>
              <a:rPr lang="en-US" dirty="0" err="1"/>
              <a:t>color:str</a:t>
            </a:r>
            <a:r>
              <a:rPr lang="en-US" dirty="0"/>
              <a:t> = ‘k’)</a:t>
            </a:r>
          </a:p>
          <a:p>
            <a:r>
              <a:rPr lang="en-US" dirty="0"/>
              <a:t>- __str__()</a:t>
            </a:r>
          </a:p>
        </p:txBody>
      </p:sp>
      <p:sp>
        <p:nvSpPr>
          <p:cNvPr id="10" name="TextBox 9">
            <a:extLst>
              <a:ext uri="{FF2B5EF4-FFF2-40B4-BE49-F238E27FC236}">
                <a16:creationId xmlns:a16="http://schemas.microsoft.com/office/drawing/2014/main" id="{45964143-1EB9-41EE-25AE-A30850B1D63E}"/>
              </a:ext>
            </a:extLst>
          </p:cNvPr>
          <p:cNvSpPr txBox="1"/>
          <p:nvPr/>
        </p:nvSpPr>
        <p:spPr>
          <a:xfrm>
            <a:off x="4213942" y="3509734"/>
            <a:ext cx="1100165" cy="369332"/>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Test case</a:t>
            </a:r>
            <a:endParaRPr lang="en-US"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8DAC9AD5-96F3-3B2A-FDEA-3D89ADA98D4A}"/>
              </a:ext>
            </a:extLst>
          </p:cNvPr>
          <p:cNvPicPr>
            <a:picLocks noChangeAspect="1"/>
          </p:cNvPicPr>
          <p:nvPr/>
        </p:nvPicPr>
        <p:blipFill>
          <a:blip r:embed="rId3">
            <a:clrChange>
              <a:clrFrom>
                <a:srgbClr val="F7F7F7"/>
              </a:clrFrom>
              <a:clrTo>
                <a:srgbClr val="F7F7F7">
                  <a:alpha val="0"/>
                </a:srgbClr>
              </a:clrTo>
            </a:clrChange>
          </a:blip>
          <a:stretch>
            <a:fillRect/>
          </a:stretch>
        </p:blipFill>
        <p:spPr>
          <a:xfrm>
            <a:off x="4277442" y="3952862"/>
            <a:ext cx="3057525" cy="1247775"/>
          </a:xfrm>
          <a:prstGeom prst="rect">
            <a:avLst/>
          </a:prstGeom>
        </p:spPr>
      </p:pic>
      <p:pic>
        <p:nvPicPr>
          <p:cNvPr id="18" name="Picture 17">
            <a:extLst>
              <a:ext uri="{FF2B5EF4-FFF2-40B4-BE49-F238E27FC236}">
                <a16:creationId xmlns:a16="http://schemas.microsoft.com/office/drawing/2014/main" id="{A313DEEA-FCF6-1A7B-A1FC-749880CC64BA}"/>
              </a:ext>
            </a:extLst>
          </p:cNvPr>
          <p:cNvPicPr>
            <a:picLocks noChangeAspect="1"/>
          </p:cNvPicPr>
          <p:nvPr/>
        </p:nvPicPr>
        <p:blipFill>
          <a:blip r:embed="rId4"/>
          <a:stretch>
            <a:fillRect/>
          </a:stretch>
        </p:blipFill>
        <p:spPr>
          <a:xfrm>
            <a:off x="4277442" y="5257200"/>
            <a:ext cx="2305050" cy="914400"/>
          </a:xfrm>
          <a:prstGeom prst="rect">
            <a:avLst/>
          </a:prstGeom>
        </p:spPr>
      </p:pic>
      <p:pic>
        <p:nvPicPr>
          <p:cNvPr id="20" name="Picture 19">
            <a:extLst>
              <a:ext uri="{FF2B5EF4-FFF2-40B4-BE49-F238E27FC236}">
                <a16:creationId xmlns:a16="http://schemas.microsoft.com/office/drawing/2014/main" id="{AE467BC0-B9F8-EF20-920D-3BE4E22A6882}"/>
              </a:ext>
            </a:extLst>
          </p:cNvPr>
          <p:cNvPicPr>
            <a:picLocks noChangeAspect="1"/>
          </p:cNvPicPr>
          <p:nvPr/>
        </p:nvPicPr>
        <p:blipFill>
          <a:blip r:embed="rId5"/>
          <a:stretch>
            <a:fillRect/>
          </a:stretch>
        </p:blipFill>
        <p:spPr>
          <a:xfrm>
            <a:off x="7957671" y="3827928"/>
            <a:ext cx="3149600" cy="2343672"/>
          </a:xfrm>
          <a:prstGeom prst="rect">
            <a:avLst/>
          </a:prstGeom>
        </p:spPr>
      </p:pic>
    </p:spTree>
    <p:extLst>
      <p:ext uri="{BB962C8B-B14F-4D97-AF65-F5344CB8AC3E}">
        <p14:creationId xmlns:p14="http://schemas.microsoft.com/office/powerpoint/2010/main" val="315544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3</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1</a:t>
            </a:r>
          </a:p>
        </p:txBody>
      </p:sp>
      <p:pic>
        <p:nvPicPr>
          <p:cNvPr id="11" name="Picture 10">
            <a:extLst>
              <a:ext uri="{FF2B5EF4-FFF2-40B4-BE49-F238E27FC236}">
                <a16:creationId xmlns:a16="http://schemas.microsoft.com/office/drawing/2014/main" id="{12C22C8D-17B2-D44B-C325-C8EDA400FFFE}"/>
              </a:ext>
            </a:extLst>
          </p:cNvPr>
          <p:cNvPicPr>
            <a:picLocks noChangeAspect="1"/>
          </p:cNvPicPr>
          <p:nvPr/>
        </p:nvPicPr>
        <p:blipFill>
          <a:blip r:embed="rId3"/>
          <a:stretch>
            <a:fillRect/>
          </a:stretch>
        </p:blipFill>
        <p:spPr>
          <a:xfrm>
            <a:off x="4721107" y="910786"/>
            <a:ext cx="6584295" cy="5509063"/>
          </a:xfrm>
          <a:prstGeom prst="rect">
            <a:avLst/>
          </a:prstGeom>
        </p:spPr>
      </p:pic>
      <p:pic>
        <p:nvPicPr>
          <p:cNvPr id="13" name="Picture 12">
            <a:extLst>
              <a:ext uri="{FF2B5EF4-FFF2-40B4-BE49-F238E27FC236}">
                <a16:creationId xmlns:a16="http://schemas.microsoft.com/office/drawing/2014/main" id="{68FDC565-757C-4E9F-6622-C860CF21CEDC}"/>
              </a:ext>
            </a:extLst>
          </p:cNvPr>
          <p:cNvPicPr>
            <a:picLocks noChangeAspect="1"/>
          </p:cNvPicPr>
          <p:nvPr/>
        </p:nvPicPr>
        <p:blipFill>
          <a:blip r:embed="rId4">
            <a:clrChange>
              <a:clrFrom>
                <a:srgbClr val="F7F7F7"/>
              </a:clrFrom>
              <a:clrTo>
                <a:srgbClr val="F7F7F7">
                  <a:alpha val="0"/>
                </a:srgbClr>
              </a:clrTo>
            </a:clrChange>
          </a:blip>
          <a:stretch>
            <a:fillRect/>
          </a:stretch>
        </p:blipFill>
        <p:spPr>
          <a:xfrm>
            <a:off x="4946204" y="1878812"/>
            <a:ext cx="6134100" cy="3505200"/>
          </a:xfrm>
          <a:prstGeom prst="rect">
            <a:avLst/>
          </a:prstGeom>
        </p:spPr>
      </p:pic>
      <p:sp>
        <p:nvSpPr>
          <p:cNvPr id="14" name="TextBox 13">
            <a:extLst>
              <a:ext uri="{FF2B5EF4-FFF2-40B4-BE49-F238E27FC236}">
                <a16:creationId xmlns:a16="http://schemas.microsoft.com/office/drawing/2014/main" id="{9BA1F098-13AE-09EF-DF59-16F637347501}"/>
              </a:ext>
            </a:extLst>
          </p:cNvPr>
          <p:cNvSpPr txBox="1"/>
          <p:nvPr/>
        </p:nvSpPr>
        <p:spPr>
          <a:xfrm>
            <a:off x="685800" y="2939565"/>
            <a:ext cx="2997200" cy="646331"/>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Type checking  and number of given coordinates</a:t>
            </a:r>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3055082-8F2F-0515-9379-36C91A9A4007}"/>
              </a:ext>
            </a:extLst>
          </p:cNvPr>
          <p:cNvSpPr txBox="1"/>
          <p:nvPr/>
        </p:nvSpPr>
        <p:spPr>
          <a:xfrm>
            <a:off x="685800" y="2430901"/>
            <a:ext cx="2590800" cy="369332"/>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The constructor function</a:t>
            </a:r>
            <a:endParaRPr lang="en-US"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029067B0-A997-6758-AB25-A853282FF178}"/>
              </a:ext>
            </a:extLst>
          </p:cNvPr>
          <p:cNvSpPr txBox="1"/>
          <p:nvPr/>
        </p:nvSpPr>
        <p:spPr>
          <a:xfrm>
            <a:off x="685800" y="3799557"/>
            <a:ext cx="3200400" cy="369332"/>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Functions </a:t>
            </a:r>
            <a:r>
              <a:rPr lang="en-US" dirty="0">
                <a:solidFill>
                  <a:srgbClr val="202124"/>
                </a:solidFill>
                <a:latin typeface="Consolas" panose="020B0609020204030204" pitchFamily="49" charset="0"/>
                <a:cs typeface="Times New Roman" panose="02020603050405020304" pitchFamily="18" charset="0"/>
              </a:rPr>
              <a:t>all()</a:t>
            </a:r>
            <a:r>
              <a:rPr lang="en-US" dirty="0">
                <a:solidFill>
                  <a:srgbClr val="202124"/>
                </a:solidFill>
                <a:latin typeface="Times New Roman" panose="02020603050405020304" pitchFamily="18" charset="0"/>
                <a:cs typeface="Times New Roman" panose="02020603050405020304" pitchFamily="18" charset="0"/>
              </a:rPr>
              <a:t> and </a:t>
            </a:r>
            <a:r>
              <a:rPr lang="en-US" dirty="0">
                <a:solidFill>
                  <a:srgbClr val="202124"/>
                </a:solidFill>
                <a:latin typeface="Consolas" panose="020B0609020204030204" pitchFamily="49" charset="0"/>
                <a:cs typeface="Times New Roman" panose="02020603050405020304" pitchFamily="18" charset="0"/>
              </a:rPr>
              <a:t>any()</a:t>
            </a:r>
            <a:endParaRPr lang="en-US"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125597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4</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1</a:t>
            </a:r>
          </a:p>
        </p:txBody>
      </p:sp>
      <p:pic>
        <p:nvPicPr>
          <p:cNvPr id="11" name="Picture 10">
            <a:extLst>
              <a:ext uri="{FF2B5EF4-FFF2-40B4-BE49-F238E27FC236}">
                <a16:creationId xmlns:a16="http://schemas.microsoft.com/office/drawing/2014/main" id="{12C22C8D-17B2-D44B-C325-C8EDA400FFFE}"/>
              </a:ext>
            </a:extLst>
          </p:cNvPr>
          <p:cNvPicPr>
            <a:picLocks noChangeAspect="1"/>
          </p:cNvPicPr>
          <p:nvPr/>
        </p:nvPicPr>
        <p:blipFill>
          <a:blip r:embed="rId3"/>
          <a:stretch>
            <a:fillRect/>
          </a:stretch>
        </p:blipFill>
        <p:spPr>
          <a:xfrm>
            <a:off x="4721107" y="910786"/>
            <a:ext cx="6584295" cy="5509063"/>
          </a:xfrm>
          <a:prstGeom prst="rect">
            <a:avLst/>
          </a:prstGeom>
        </p:spPr>
      </p:pic>
      <p:sp>
        <p:nvSpPr>
          <p:cNvPr id="14" name="TextBox 13">
            <a:extLst>
              <a:ext uri="{FF2B5EF4-FFF2-40B4-BE49-F238E27FC236}">
                <a16:creationId xmlns:a16="http://schemas.microsoft.com/office/drawing/2014/main" id="{9BA1F098-13AE-09EF-DF59-16F637347501}"/>
              </a:ext>
            </a:extLst>
          </p:cNvPr>
          <p:cNvSpPr txBox="1"/>
          <p:nvPr/>
        </p:nvSpPr>
        <p:spPr>
          <a:xfrm>
            <a:off x="685800" y="2633500"/>
            <a:ext cx="2997200" cy="646331"/>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List comprehension to make the codes shorter</a:t>
            </a:r>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3055082-8F2F-0515-9379-36C91A9A4007}"/>
              </a:ext>
            </a:extLst>
          </p:cNvPr>
          <p:cNvSpPr txBox="1"/>
          <p:nvPr/>
        </p:nvSpPr>
        <p:spPr>
          <a:xfrm>
            <a:off x="685800" y="1548202"/>
            <a:ext cx="3683000" cy="646331"/>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A trick to help in next parts but not necessarily meaningful</a:t>
            </a:r>
            <a:endParaRPr lang="en-US"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029067B0-A997-6758-AB25-A853282FF178}"/>
              </a:ext>
            </a:extLst>
          </p:cNvPr>
          <p:cNvSpPr txBox="1"/>
          <p:nvPr/>
        </p:nvSpPr>
        <p:spPr>
          <a:xfrm>
            <a:off x="685800" y="4340302"/>
            <a:ext cx="3200400" cy="646331"/>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The function fill() is used for drawing a polygon</a:t>
            </a:r>
            <a:endParaRPr lang="en-US" dirty="0">
              <a:latin typeface="Consolas" panose="020B0609020204030204" pitchFamily="49" charset="0"/>
              <a:cs typeface="Times New Roman" panose="02020603050405020304" pitchFamily="18" charset="0"/>
            </a:endParaRPr>
          </a:p>
        </p:txBody>
      </p:sp>
      <p:pic>
        <p:nvPicPr>
          <p:cNvPr id="3" name="Picture 2">
            <a:extLst>
              <a:ext uri="{FF2B5EF4-FFF2-40B4-BE49-F238E27FC236}">
                <a16:creationId xmlns:a16="http://schemas.microsoft.com/office/drawing/2014/main" id="{596F5A12-BD67-09FF-CF61-35EBCA5D92A5}"/>
              </a:ext>
            </a:extLst>
          </p:cNvPr>
          <p:cNvPicPr>
            <a:picLocks noChangeAspect="1"/>
          </p:cNvPicPr>
          <p:nvPr/>
        </p:nvPicPr>
        <p:blipFill>
          <a:blip r:embed="rId4">
            <a:clrChange>
              <a:clrFrom>
                <a:srgbClr val="F7F7F7"/>
              </a:clrFrom>
              <a:clrTo>
                <a:srgbClr val="F7F7F7">
                  <a:alpha val="0"/>
                </a:srgbClr>
              </a:clrTo>
            </a:clrChange>
          </a:blip>
          <a:stretch>
            <a:fillRect/>
          </a:stretch>
        </p:blipFill>
        <p:spPr>
          <a:xfrm>
            <a:off x="4893816" y="1265294"/>
            <a:ext cx="6238875" cy="4029075"/>
          </a:xfrm>
          <a:prstGeom prst="rect">
            <a:avLst/>
          </a:prstGeom>
        </p:spPr>
      </p:pic>
      <p:cxnSp>
        <p:nvCxnSpPr>
          <p:cNvPr id="9" name="Straight Arrow Connector 8">
            <a:extLst>
              <a:ext uri="{FF2B5EF4-FFF2-40B4-BE49-F238E27FC236}">
                <a16:creationId xmlns:a16="http://schemas.microsoft.com/office/drawing/2014/main" id="{B8EA040C-D2EB-5E28-1A7D-0058B1AC3BBC}"/>
              </a:ext>
            </a:extLst>
          </p:cNvPr>
          <p:cNvCxnSpPr>
            <a:cxnSpLocks/>
            <a:stCxn id="15" idx="3"/>
          </p:cNvCxnSpPr>
          <p:nvPr/>
        </p:nvCxnSpPr>
        <p:spPr>
          <a:xfrm flipV="1">
            <a:off x="4368800" y="1701800"/>
            <a:ext cx="2498476" cy="169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3AF0B49-7CC3-8172-7920-7F25AA9E73C0}"/>
              </a:ext>
            </a:extLst>
          </p:cNvPr>
          <p:cNvSpPr txBox="1"/>
          <p:nvPr/>
        </p:nvSpPr>
        <p:spPr>
          <a:xfrm>
            <a:off x="685800" y="3407596"/>
            <a:ext cx="2997200" cy="369332"/>
          </a:xfrm>
          <a:prstGeom prst="rect">
            <a:avLst/>
          </a:prstGeom>
          <a:noFill/>
        </p:spPr>
        <p:txBody>
          <a:bodyPr wrap="square" rtlCol="0">
            <a:spAutoFit/>
          </a:bodyPr>
          <a:lstStyle/>
          <a:p>
            <a:pPr algn="just"/>
            <a:r>
              <a:rPr lang="en-US" dirty="0">
                <a:solidFill>
                  <a:srgbClr val="202124"/>
                </a:solidFill>
                <a:latin typeface="Times New Roman" panose="02020603050405020304" pitchFamily="18" charset="0"/>
                <a:cs typeface="Times New Roman" panose="02020603050405020304" pitchFamily="18" charset="0"/>
              </a:rPr>
              <a:t>Using default black color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9781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5</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2</a:t>
            </a:r>
          </a:p>
        </p:txBody>
      </p:sp>
      <p:sp>
        <p:nvSpPr>
          <p:cNvPr id="2" name="TextBox 1">
            <a:extLst>
              <a:ext uri="{FF2B5EF4-FFF2-40B4-BE49-F238E27FC236}">
                <a16:creationId xmlns:a16="http://schemas.microsoft.com/office/drawing/2014/main" id="{9D999470-675F-10CE-2CFC-18DA9EDB489D}"/>
              </a:ext>
            </a:extLst>
          </p:cNvPr>
          <p:cNvSpPr txBox="1"/>
          <p:nvPr/>
        </p:nvSpPr>
        <p:spPr>
          <a:xfrm>
            <a:off x="685800" y="1221672"/>
            <a:ext cx="10421471" cy="584775"/>
          </a:xfrm>
          <a:prstGeom prst="rect">
            <a:avLst/>
          </a:prstGeom>
          <a:noFill/>
        </p:spPr>
        <p:txBody>
          <a:bodyPr wrap="square" rtlCol="0">
            <a:spAutoFit/>
          </a:bodyPr>
          <a:lstStyle/>
          <a:p>
            <a:pPr algn="just"/>
            <a:r>
              <a:rPr lang="en-US" sz="1600" b="0" i="0" dirty="0">
                <a:solidFill>
                  <a:srgbClr val="202124"/>
                </a:solidFill>
                <a:effectLst/>
                <a:latin typeface="Times New Roman" panose="02020603050405020304" pitchFamily="18" charset="0"/>
                <a:cs typeface="Times New Roman" panose="02020603050405020304" pitchFamily="18" charset="0"/>
              </a:rPr>
              <a:t>A curve or geometric figure,  in which similar patterns recur at progressively smaller scales, and they are useful in modeling and describing partly random or chaotic phenomena such as crystal growth, fluid turbulence, and galaxy formation.</a:t>
            </a:r>
            <a:endParaRPr lang="en-US" sz="1600"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CBF3AAE6-93D7-2BA4-11A6-B8DCC6B14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7553" y="2160027"/>
            <a:ext cx="2695681" cy="28035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98C6605-544B-2AE6-8DB2-4CBE5CD23B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468" y="2160027"/>
            <a:ext cx="4213410" cy="28071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5799AFD-2B31-DE2F-3512-FCB4DC0DBF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7966" y="2160027"/>
            <a:ext cx="3088532" cy="280350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57F7BDD-622F-496D-9DFE-ECF10D0E57E9}"/>
              </a:ext>
            </a:extLst>
          </p:cNvPr>
          <p:cNvSpPr txBox="1"/>
          <p:nvPr/>
        </p:nvSpPr>
        <p:spPr>
          <a:xfrm>
            <a:off x="8899230" y="5159431"/>
            <a:ext cx="1772326" cy="338554"/>
          </a:xfrm>
          <a:prstGeom prst="rect">
            <a:avLst/>
          </a:prstGeom>
          <a:noFill/>
        </p:spPr>
        <p:txBody>
          <a:bodyPr wrap="square" rtlCol="0">
            <a:spAutoFit/>
          </a:bodyPr>
          <a:lstStyle/>
          <a:p>
            <a:pPr algn="ctr"/>
            <a:r>
              <a:rPr lang="en-US" sz="1600" b="0" i="0" dirty="0">
                <a:solidFill>
                  <a:srgbClr val="202124"/>
                </a:solidFill>
                <a:effectLst/>
                <a:latin typeface="Times New Roman" panose="02020603050405020304" pitchFamily="18" charset="0"/>
                <a:cs typeface="Times New Roman" panose="02020603050405020304" pitchFamily="18" charset="0"/>
              </a:rPr>
              <a:t>A Koch snowflake</a:t>
            </a:r>
            <a:endParaRPr lang="en-US"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1D20558-4EC8-1A0F-2342-40E316CC4B04}"/>
              </a:ext>
            </a:extLst>
          </p:cNvPr>
          <p:cNvSpPr txBox="1"/>
          <p:nvPr/>
        </p:nvSpPr>
        <p:spPr>
          <a:xfrm>
            <a:off x="5027966" y="5159431"/>
            <a:ext cx="3208531" cy="584775"/>
          </a:xfrm>
          <a:prstGeom prst="rect">
            <a:avLst/>
          </a:prstGeom>
          <a:noFill/>
        </p:spPr>
        <p:txBody>
          <a:bodyPr wrap="square" rtlCol="0">
            <a:spAutoFit/>
          </a:bodyPr>
          <a:lstStyle/>
          <a:p>
            <a:pPr algn="ctr"/>
            <a:r>
              <a:rPr lang="en-US" sz="1600" b="0" i="0" dirty="0">
                <a:solidFill>
                  <a:srgbClr val="202124"/>
                </a:solidFill>
                <a:effectLst/>
                <a:latin typeface="Times New Roman" panose="02020603050405020304" pitchFamily="18" charset="0"/>
                <a:cs typeface="Times New Roman" panose="02020603050405020304" pitchFamily="18" charset="0"/>
              </a:rPr>
              <a:t>High-voltage breakdown within a 100 mm block of acrylic glass </a:t>
            </a:r>
            <a:endParaRPr lang="en-US" sz="1600"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B8BF7363-804B-C58A-B885-C220A5DEFBA2}"/>
              </a:ext>
            </a:extLst>
          </p:cNvPr>
          <p:cNvSpPr txBox="1"/>
          <p:nvPr/>
        </p:nvSpPr>
        <p:spPr>
          <a:xfrm>
            <a:off x="744468" y="5159431"/>
            <a:ext cx="4213410" cy="338554"/>
          </a:xfrm>
          <a:prstGeom prst="rect">
            <a:avLst/>
          </a:prstGeom>
          <a:noFill/>
        </p:spPr>
        <p:txBody>
          <a:bodyPr wrap="square" rtlCol="0">
            <a:spAutoFit/>
          </a:bodyPr>
          <a:lstStyle/>
          <a:p>
            <a:pPr algn="ctr"/>
            <a:r>
              <a:rPr lang="en-US" sz="1600" b="0" i="0" dirty="0">
                <a:solidFill>
                  <a:srgbClr val="202124"/>
                </a:solidFill>
                <a:effectLst/>
                <a:latin typeface="Times New Roman" panose="02020603050405020304" pitchFamily="18" charset="0"/>
                <a:cs typeface="Times New Roman" panose="02020603050405020304" pitchFamily="18" charset="0"/>
              </a:rPr>
              <a:t>Frost crystals occurring naturally on cold glass</a:t>
            </a:r>
            <a:endParaRPr lang="en-US"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3F1EF29-4684-A34E-882B-5008B7C63E5C}"/>
              </a:ext>
            </a:extLst>
          </p:cNvPr>
          <p:cNvSpPr txBox="1"/>
          <p:nvPr/>
        </p:nvSpPr>
        <p:spPr>
          <a:xfrm>
            <a:off x="721080" y="5928140"/>
            <a:ext cx="3644153" cy="307777"/>
          </a:xfrm>
          <a:prstGeom prst="rect">
            <a:avLst/>
          </a:prstGeom>
          <a:noFill/>
        </p:spPr>
        <p:txBody>
          <a:bodyPr wrap="square" rtlCol="0">
            <a:spAutoFit/>
          </a:bodyPr>
          <a:lstStyle/>
          <a:p>
            <a:pPr algn="just"/>
            <a:r>
              <a:rPr lang="en-US" sz="1400" b="0" i="0" dirty="0">
                <a:solidFill>
                  <a:srgbClr val="202124"/>
                </a:solidFill>
                <a:effectLst/>
                <a:latin typeface="Times New Roman" panose="02020603050405020304" pitchFamily="18" charset="0"/>
                <a:cs typeface="Times New Roman" panose="02020603050405020304" pitchFamily="18" charset="0"/>
                <a:hlinkClick r:id="rId6"/>
              </a:rPr>
              <a:t>https://en.wikipedia.org/wiki/Fractal</a:t>
            </a:r>
            <a:endParaRPr lang="en-US" sz="1400" b="0" i="0" dirty="0">
              <a:solidFill>
                <a:srgbClr val="2021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553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6</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2</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D999470-675F-10CE-2CFC-18DA9EDB489D}"/>
                  </a:ext>
                </a:extLst>
              </p:cNvPr>
              <p:cNvSpPr txBox="1"/>
              <p:nvPr/>
            </p:nvSpPr>
            <p:spPr>
              <a:xfrm>
                <a:off x="685800" y="1173377"/>
                <a:ext cx="10421471" cy="830997"/>
              </a:xfrm>
              <a:prstGeom prst="rect">
                <a:avLst/>
              </a:prstGeom>
              <a:noFill/>
            </p:spPr>
            <p:txBody>
              <a:bodyPr wrap="square" rtlCol="0">
                <a:spAutoFit/>
              </a:bodyPr>
              <a:lstStyle/>
              <a:p>
                <a:pPr algn="just"/>
                <a:r>
                  <a:rPr lang="en-US" sz="1600" b="0" i="0" dirty="0">
                    <a:solidFill>
                      <a:srgbClr val="202124"/>
                    </a:solidFill>
                    <a:effectLst/>
                    <a:latin typeface="Times New Roman" panose="02020603050405020304" pitchFamily="18" charset="0"/>
                    <a:cs typeface="Times New Roman" panose="02020603050405020304" pitchFamily="18" charset="0"/>
                  </a:rPr>
                  <a:t>The </a:t>
                </a:r>
                <a:r>
                  <a:rPr lang="en-US" sz="1600" b="0" i="0" dirty="0" err="1">
                    <a:solidFill>
                      <a:srgbClr val="202124"/>
                    </a:solidFill>
                    <a:effectLst/>
                    <a:latin typeface="Times New Roman" panose="02020603050405020304" pitchFamily="18" charset="0"/>
                    <a:cs typeface="Times New Roman" panose="02020603050405020304" pitchFamily="18" charset="0"/>
                  </a:rPr>
                  <a:t>Sierpiński</a:t>
                </a:r>
                <a:r>
                  <a:rPr lang="en-US" sz="1600" b="0" i="0" dirty="0">
                    <a:solidFill>
                      <a:srgbClr val="202124"/>
                    </a:solidFill>
                    <a:effectLst/>
                    <a:latin typeface="Times New Roman" panose="02020603050405020304" pitchFamily="18" charset="0"/>
                    <a:cs typeface="Times New Roman" panose="02020603050405020304" pitchFamily="18" charset="0"/>
                  </a:rPr>
                  <a:t> triangle is a fractal with the overall shape of an equilateral triangle, subdivided recursively into smaller equilateral triangles. With the help of </a:t>
                </a:r>
                <a:r>
                  <a:rPr lang="en-US" sz="1600" dirty="0">
                    <a:solidFill>
                      <a:srgbClr val="202124"/>
                    </a:solidFill>
                    <a:latin typeface="Times New Roman" panose="02020603050405020304" pitchFamily="18" charset="0"/>
                    <a:cs typeface="Times New Roman" panose="02020603050405020304" pitchFamily="18" charset="0"/>
                  </a:rPr>
                  <a:t>the class </a:t>
                </a:r>
                <a:r>
                  <a:rPr lang="en-US" sz="1600" dirty="0">
                    <a:solidFill>
                      <a:srgbClr val="202124"/>
                    </a:solidFill>
                    <a:latin typeface="Consolas" panose="020B0609020204030204" pitchFamily="49" charset="0"/>
                    <a:cs typeface="Times New Roman" panose="02020603050405020304" pitchFamily="18" charset="0"/>
                  </a:rPr>
                  <a:t>Triangle</a:t>
                </a:r>
                <a:r>
                  <a:rPr lang="en-US" sz="1600" dirty="0">
                    <a:solidFill>
                      <a:srgbClr val="202124"/>
                    </a:solidFill>
                    <a:latin typeface="Times New Roman" panose="02020603050405020304" pitchFamily="18" charset="0"/>
                    <a:cs typeface="Times New Roman" panose="02020603050405020304" pitchFamily="18" charset="0"/>
                  </a:rPr>
                  <a:t>, write a function </a:t>
                </a:r>
                <a:r>
                  <a:rPr lang="en-US" sz="1600" dirty="0" err="1">
                    <a:solidFill>
                      <a:srgbClr val="202124"/>
                    </a:solidFill>
                    <a:latin typeface="Consolas" panose="020B0609020204030204" pitchFamily="49" charset="0"/>
                    <a:cs typeface="Times New Roman" panose="02020603050405020304" pitchFamily="18" charset="0"/>
                  </a:rPr>
                  <a:t>Sierpinski_triangle</a:t>
                </a:r>
                <a:r>
                  <a:rPr lang="en-US" sz="1600" dirty="0">
                    <a:solidFill>
                      <a:srgbClr val="202124"/>
                    </a:solidFill>
                    <a:latin typeface="Consolas" panose="020B0609020204030204" pitchFamily="49" charset="0"/>
                    <a:cs typeface="Times New Roman" panose="02020603050405020304" pitchFamily="18" charset="0"/>
                  </a:rPr>
                  <a:t>(triangle, n)</a:t>
                </a:r>
                <a:r>
                  <a:rPr lang="en-US" sz="1600" dirty="0">
                    <a:solidFill>
                      <a:srgbClr val="202124"/>
                    </a:solidFill>
                    <a:latin typeface="Times New Roman" panose="02020603050405020304" pitchFamily="18" charset="0"/>
                    <a:cs typeface="Times New Roman" panose="02020603050405020304" pitchFamily="18" charset="0"/>
                  </a:rPr>
                  <a:t> which receives a </a:t>
                </a:r>
                <a:r>
                  <a:rPr lang="en-US" sz="1600" dirty="0">
                    <a:solidFill>
                      <a:srgbClr val="202124"/>
                    </a:solidFill>
                    <a:latin typeface="Consolas" panose="020B0609020204030204" pitchFamily="49" charset="0"/>
                    <a:cs typeface="Times New Roman" panose="02020603050405020304" pitchFamily="18" charset="0"/>
                  </a:rPr>
                  <a:t>Triangle</a:t>
                </a:r>
                <a:r>
                  <a:rPr lang="en-US" sz="1600" dirty="0">
                    <a:solidFill>
                      <a:srgbClr val="202124"/>
                    </a:solidFill>
                    <a:latin typeface="Times New Roman" panose="02020603050405020304" pitchFamily="18" charset="0"/>
                    <a:cs typeface="Times New Roman" panose="02020603050405020304" pitchFamily="18" charset="0"/>
                  </a:rPr>
                  <a:t> object and constructs the </a:t>
                </a:r>
                <a:r>
                  <a:rPr lang="en-US" sz="1600" b="0" i="0" dirty="0" err="1">
                    <a:solidFill>
                      <a:srgbClr val="202124"/>
                    </a:solidFill>
                    <a:effectLst/>
                    <a:latin typeface="Times New Roman" panose="02020603050405020304" pitchFamily="18" charset="0"/>
                    <a:cs typeface="Times New Roman" panose="02020603050405020304" pitchFamily="18" charset="0"/>
                  </a:rPr>
                  <a:t>Sierpiński</a:t>
                </a:r>
                <a:r>
                  <a:rPr lang="en-US" sz="1600" b="0" i="0" dirty="0">
                    <a:solidFill>
                      <a:srgbClr val="202124"/>
                    </a:solidFill>
                    <a:effectLst/>
                    <a:latin typeface="Times New Roman" panose="02020603050405020304" pitchFamily="18" charset="0"/>
                    <a:cs typeface="Times New Roman" panose="02020603050405020304" pitchFamily="18" charset="0"/>
                  </a:rPr>
                  <a:t> triangle using it after </a:t>
                </a:r>
                <a14:m>
                  <m:oMath xmlns:m="http://schemas.openxmlformats.org/officeDocument/2006/math">
                    <m:r>
                      <a:rPr lang="en-US" sz="1600" b="0" i="1" dirty="0" smtClean="0">
                        <a:solidFill>
                          <a:srgbClr val="202124"/>
                        </a:solidFill>
                        <a:effectLst/>
                        <a:latin typeface="Cambria Math" panose="02040503050406030204" pitchFamily="18" charset="0"/>
                        <a:cs typeface="Times New Roman" panose="02020603050405020304" pitchFamily="18" charset="0"/>
                      </a:rPr>
                      <m:t>𝑛</m:t>
                    </m:r>
                  </m:oMath>
                </a14:m>
                <a:r>
                  <a:rPr lang="en-US" sz="1600" b="0" i="0" dirty="0">
                    <a:solidFill>
                      <a:srgbClr val="202124"/>
                    </a:solidFill>
                    <a:effectLst/>
                    <a:latin typeface="Times New Roman" panose="02020603050405020304" pitchFamily="18" charset="0"/>
                    <a:cs typeface="Times New Roman" panose="02020603050405020304" pitchFamily="18" charset="0"/>
                  </a:rPr>
                  <a:t> subdivisions as shown below.</a:t>
                </a:r>
                <a:endParaRPr lang="en-US" sz="16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9D999470-675F-10CE-2CFC-18DA9EDB489D}"/>
                  </a:ext>
                </a:extLst>
              </p:cNvPr>
              <p:cNvSpPr txBox="1">
                <a:spLocks noRot="1" noChangeAspect="1" noMove="1" noResize="1" noEditPoints="1" noAdjustHandles="1" noChangeArrowheads="1" noChangeShapeType="1" noTextEdit="1"/>
              </p:cNvSpPr>
              <p:nvPr/>
            </p:nvSpPr>
            <p:spPr>
              <a:xfrm>
                <a:off x="685800" y="1173377"/>
                <a:ext cx="10421471" cy="830997"/>
              </a:xfrm>
              <a:prstGeom prst="rect">
                <a:avLst/>
              </a:prstGeom>
              <a:blipFill>
                <a:blip r:embed="rId3"/>
                <a:stretch>
                  <a:fillRect l="-351" t="-2190" r="-293" b="-8029"/>
                </a:stretch>
              </a:blipFill>
            </p:spPr>
            <p:txBody>
              <a:bodyPr/>
              <a:lstStyle/>
              <a:p>
                <a:r>
                  <a:rPr lang="en-US">
                    <a:noFill/>
                  </a:rPr>
                  <a:t> </a:t>
                </a:r>
              </a:p>
            </p:txBody>
          </p:sp>
        </mc:Fallback>
      </mc:AlternateContent>
      <p:pic>
        <p:nvPicPr>
          <p:cNvPr id="2054" name="Picture 6">
            <a:extLst>
              <a:ext uri="{FF2B5EF4-FFF2-40B4-BE49-F238E27FC236}">
                <a16:creationId xmlns:a16="http://schemas.microsoft.com/office/drawing/2014/main" id="{D52E1AFF-0A11-1F74-4923-78857885C0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1100" y="2702994"/>
            <a:ext cx="9829800" cy="160246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FC42953-8196-6804-BB96-9FC40F09998D}"/>
                  </a:ext>
                </a:extLst>
              </p:cNvPr>
              <p:cNvSpPr txBox="1"/>
              <p:nvPr/>
            </p:nvSpPr>
            <p:spPr>
              <a:xfrm>
                <a:off x="3505201" y="4848448"/>
                <a:ext cx="1181100" cy="338554"/>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n-US" sz="1600" b="0" i="1" dirty="0" smtClean="0">
                          <a:solidFill>
                            <a:srgbClr val="202124"/>
                          </a:solidFill>
                          <a:effectLst/>
                          <a:latin typeface="Cambria Math" panose="02040503050406030204" pitchFamily="18" charset="0"/>
                          <a:cs typeface="Times New Roman" panose="02020603050405020304" pitchFamily="18" charset="0"/>
                        </a:rPr>
                        <m:t>𝑛</m:t>
                      </m:r>
                      <m:r>
                        <a:rPr lang="en-US" sz="1600" b="0" i="1" dirty="0" smtClean="0">
                          <a:solidFill>
                            <a:srgbClr val="202124"/>
                          </a:solidFill>
                          <a:effectLst/>
                          <a:latin typeface="Cambria Math" panose="02040503050406030204" pitchFamily="18" charset="0"/>
                          <a:cs typeface="Times New Roman" panose="02020603050405020304" pitchFamily="18" charset="0"/>
                        </a:rPr>
                        <m:t>=1</m:t>
                      </m:r>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4FC42953-8196-6804-BB96-9FC40F09998D}"/>
                  </a:ext>
                </a:extLst>
              </p:cNvPr>
              <p:cNvSpPr txBox="1">
                <a:spLocks noRot="1" noChangeAspect="1" noMove="1" noResize="1" noEditPoints="1" noAdjustHandles="1" noChangeArrowheads="1" noChangeShapeType="1" noTextEdit="1"/>
              </p:cNvSpPr>
              <p:nvPr/>
            </p:nvSpPr>
            <p:spPr>
              <a:xfrm>
                <a:off x="3505201" y="4848448"/>
                <a:ext cx="1181100"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2F02237-E6DF-1390-344D-333E20AEE2C9}"/>
                  </a:ext>
                </a:extLst>
              </p:cNvPr>
              <p:cNvSpPr txBox="1"/>
              <p:nvPr/>
            </p:nvSpPr>
            <p:spPr>
              <a:xfrm>
                <a:off x="5505450" y="4848448"/>
                <a:ext cx="1181100" cy="338554"/>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n-US" sz="1600" b="0" i="1" dirty="0" smtClean="0">
                          <a:solidFill>
                            <a:srgbClr val="202124"/>
                          </a:solidFill>
                          <a:effectLst/>
                          <a:latin typeface="Cambria Math" panose="02040503050406030204" pitchFamily="18" charset="0"/>
                          <a:cs typeface="Times New Roman" panose="02020603050405020304" pitchFamily="18" charset="0"/>
                        </a:rPr>
                        <m:t>𝑛</m:t>
                      </m:r>
                      <m:r>
                        <a:rPr lang="en-US" sz="1600" b="0" i="1" dirty="0" smtClean="0">
                          <a:solidFill>
                            <a:srgbClr val="202124"/>
                          </a:solidFill>
                          <a:effectLst/>
                          <a:latin typeface="Cambria Math" panose="02040503050406030204" pitchFamily="18" charset="0"/>
                          <a:cs typeface="Times New Roman" panose="02020603050405020304" pitchFamily="18" charset="0"/>
                        </a:rPr>
                        <m:t>=2</m:t>
                      </m:r>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02F02237-E6DF-1390-344D-333E20AEE2C9}"/>
                  </a:ext>
                </a:extLst>
              </p:cNvPr>
              <p:cNvSpPr txBox="1">
                <a:spLocks noRot="1" noChangeAspect="1" noMove="1" noResize="1" noEditPoints="1" noAdjustHandles="1" noChangeArrowheads="1" noChangeShapeType="1" noTextEdit="1"/>
              </p:cNvSpPr>
              <p:nvPr/>
            </p:nvSpPr>
            <p:spPr>
              <a:xfrm>
                <a:off x="5505450" y="4848448"/>
                <a:ext cx="1181100"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F5D7955-C2B7-410A-AA80-17D477F60D30}"/>
                  </a:ext>
                </a:extLst>
              </p:cNvPr>
              <p:cNvSpPr txBox="1"/>
              <p:nvPr/>
            </p:nvSpPr>
            <p:spPr>
              <a:xfrm>
                <a:off x="7505699" y="4848448"/>
                <a:ext cx="1181100" cy="338554"/>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n-US" sz="1600" b="0" i="1" dirty="0" smtClean="0">
                          <a:solidFill>
                            <a:srgbClr val="202124"/>
                          </a:solidFill>
                          <a:effectLst/>
                          <a:latin typeface="Cambria Math" panose="02040503050406030204" pitchFamily="18" charset="0"/>
                          <a:cs typeface="Times New Roman" panose="02020603050405020304" pitchFamily="18" charset="0"/>
                        </a:rPr>
                        <m:t>𝑛</m:t>
                      </m:r>
                      <m:r>
                        <a:rPr lang="en-US" sz="1600" b="0" i="1" dirty="0" smtClean="0">
                          <a:solidFill>
                            <a:srgbClr val="202124"/>
                          </a:solidFill>
                          <a:effectLst/>
                          <a:latin typeface="Cambria Math" panose="02040503050406030204" pitchFamily="18" charset="0"/>
                          <a:cs typeface="Times New Roman" panose="02020603050405020304" pitchFamily="18" charset="0"/>
                        </a:rPr>
                        <m:t>=3</m:t>
                      </m:r>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EF5D7955-C2B7-410A-AA80-17D477F60D30}"/>
                  </a:ext>
                </a:extLst>
              </p:cNvPr>
              <p:cNvSpPr txBox="1">
                <a:spLocks noRot="1" noChangeAspect="1" noMove="1" noResize="1" noEditPoints="1" noAdjustHandles="1" noChangeArrowheads="1" noChangeShapeType="1" noTextEdit="1"/>
              </p:cNvSpPr>
              <p:nvPr/>
            </p:nvSpPr>
            <p:spPr>
              <a:xfrm>
                <a:off x="7505699" y="4848448"/>
                <a:ext cx="1181100" cy="3385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DAC22A1-6411-7486-8607-89043E30010E}"/>
                  </a:ext>
                </a:extLst>
              </p:cNvPr>
              <p:cNvSpPr txBox="1"/>
              <p:nvPr/>
            </p:nvSpPr>
            <p:spPr>
              <a:xfrm>
                <a:off x="9416846" y="4848448"/>
                <a:ext cx="1181100" cy="338554"/>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n-US" sz="1600" b="0" i="1" dirty="0" smtClean="0">
                          <a:solidFill>
                            <a:srgbClr val="202124"/>
                          </a:solidFill>
                          <a:effectLst/>
                          <a:latin typeface="Cambria Math" panose="02040503050406030204" pitchFamily="18" charset="0"/>
                          <a:cs typeface="Times New Roman" panose="02020603050405020304" pitchFamily="18" charset="0"/>
                        </a:rPr>
                        <m:t>𝑛</m:t>
                      </m:r>
                      <m:r>
                        <a:rPr lang="en-US" sz="1600" b="0" i="1" dirty="0" smtClean="0">
                          <a:solidFill>
                            <a:srgbClr val="202124"/>
                          </a:solidFill>
                          <a:effectLst/>
                          <a:latin typeface="Cambria Math" panose="02040503050406030204" pitchFamily="18" charset="0"/>
                          <a:cs typeface="Times New Roman" panose="02020603050405020304" pitchFamily="18" charset="0"/>
                        </a:rPr>
                        <m:t>=4</m:t>
                      </m:r>
                    </m:oMath>
                  </m:oMathPara>
                </a14:m>
                <a:endParaRPr lang="en-US" sz="160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9DAC22A1-6411-7486-8607-89043E30010E}"/>
                  </a:ext>
                </a:extLst>
              </p:cNvPr>
              <p:cNvSpPr txBox="1">
                <a:spLocks noRot="1" noChangeAspect="1" noMove="1" noResize="1" noEditPoints="1" noAdjustHandles="1" noChangeArrowheads="1" noChangeShapeType="1" noTextEdit="1"/>
              </p:cNvSpPr>
              <p:nvPr/>
            </p:nvSpPr>
            <p:spPr>
              <a:xfrm>
                <a:off x="9416846" y="4848448"/>
                <a:ext cx="1181100" cy="338554"/>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78005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7</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2</a:t>
            </a:r>
          </a:p>
        </p:txBody>
      </p:sp>
      <p:pic>
        <p:nvPicPr>
          <p:cNvPr id="11" name="Picture 10">
            <a:extLst>
              <a:ext uri="{FF2B5EF4-FFF2-40B4-BE49-F238E27FC236}">
                <a16:creationId xmlns:a16="http://schemas.microsoft.com/office/drawing/2014/main" id="{12C22C8D-17B2-D44B-C325-C8EDA400FFFE}"/>
              </a:ext>
            </a:extLst>
          </p:cNvPr>
          <p:cNvPicPr>
            <a:picLocks noChangeAspect="1"/>
          </p:cNvPicPr>
          <p:nvPr/>
        </p:nvPicPr>
        <p:blipFill>
          <a:blip r:embed="rId3"/>
          <a:stretch>
            <a:fillRect/>
          </a:stretch>
        </p:blipFill>
        <p:spPr>
          <a:xfrm>
            <a:off x="813004" y="1417198"/>
            <a:ext cx="10565992" cy="4289166"/>
          </a:xfrm>
          <a:prstGeom prst="rect">
            <a:avLst/>
          </a:prstGeom>
        </p:spPr>
      </p:pic>
      <p:pic>
        <p:nvPicPr>
          <p:cNvPr id="7" name="Picture 6">
            <a:extLst>
              <a:ext uri="{FF2B5EF4-FFF2-40B4-BE49-F238E27FC236}">
                <a16:creationId xmlns:a16="http://schemas.microsoft.com/office/drawing/2014/main" id="{C6C857A8-EE01-124B-4899-388281098DE9}"/>
              </a:ext>
            </a:extLst>
          </p:cNvPr>
          <p:cNvPicPr>
            <a:picLocks noChangeAspect="1"/>
          </p:cNvPicPr>
          <p:nvPr/>
        </p:nvPicPr>
        <p:blipFill>
          <a:blip r:embed="rId4">
            <a:clrChange>
              <a:clrFrom>
                <a:srgbClr val="F7F7F7"/>
              </a:clrFrom>
              <a:clrTo>
                <a:srgbClr val="F7F7F7">
                  <a:alpha val="0"/>
                </a:srgbClr>
              </a:clrTo>
            </a:clrChange>
          </a:blip>
          <a:stretch>
            <a:fillRect/>
          </a:stretch>
        </p:blipFill>
        <p:spPr>
          <a:xfrm>
            <a:off x="1124235" y="2163356"/>
            <a:ext cx="9928822" cy="2907728"/>
          </a:xfrm>
          <a:prstGeom prst="rect">
            <a:avLst/>
          </a:prstGeom>
        </p:spPr>
      </p:pic>
    </p:spTree>
    <p:extLst>
      <p:ext uri="{BB962C8B-B14F-4D97-AF65-F5344CB8AC3E}">
        <p14:creationId xmlns:p14="http://schemas.microsoft.com/office/powerpoint/2010/main" val="3843839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8</a:t>
            </a:fld>
            <a:endParaRPr lang="en-US" dirty="0"/>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3</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9D999470-675F-10CE-2CFC-18DA9EDB489D}"/>
                  </a:ext>
                </a:extLst>
              </p:cNvPr>
              <p:cNvSpPr txBox="1"/>
              <p:nvPr/>
            </p:nvSpPr>
            <p:spPr>
              <a:xfrm>
                <a:off x="685800" y="1173377"/>
                <a:ext cx="10421471" cy="1346651"/>
              </a:xfrm>
              <a:prstGeom prst="rect">
                <a:avLst/>
              </a:prstGeom>
              <a:noFill/>
            </p:spPr>
            <p:txBody>
              <a:bodyPr wrap="square" rtlCol="0">
                <a:spAutoFit/>
              </a:bodyPr>
              <a:lstStyle/>
              <a:p>
                <a:pPr algn="just"/>
                <a:r>
                  <a:rPr lang="en-US" sz="1600" dirty="0">
                    <a:solidFill>
                      <a:srgbClr val="202124"/>
                    </a:solidFill>
                    <a:latin typeface="Times New Roman" panose="02020603050405020304" pitchFamily="18" charset="0"/>
                    <a:cs typeface="Times New Roman" panose="02020603050405020304" pitchFamily="18" charset="0"/>
                  </a:rPr>
                  <a:t>It is possible to construct the </a:t>
                </a:r>
                <a:r>
                  <a:rPr lang="en-US" sz="1600" dirty="0" err="1">
                    <a:solidFill>
                      <a:srgbClr val="202124"/>
                    </a:solidFill>
                    <a:latin typeface="Times New Roman" panose="02020603050405020304" pitchFamily="18" charset="0"/>
                    <a:cs typeface="Times New Roman" panose="02020603050405020304" pitchFamily="18" charset="0"/>
                  </a:rPr>
                  <a:t>Sierpiński</a:t>
                </a:r>
                <a:r>
                  <a:rPr lang="en-US" sz="1600" dirty="0">
                    <a:solidFill>
                      <a:srgbClr val="202124"/>
                    </a:solidFill>
                    <a:latin typeface="Times New Roman" panose="02020603050405020304" pitchFamily="18" charset="0"/>
                    <a:cs typeface="Times New Roman" panose="02020603050405020304" pitchFamily="18" charset="0"/>
                  </a:rPr>
                  <a:t> triangle using a random procedure. Assume you have three points at the corner of an equilateral triangle, </a:t>
                </a:r>
                <a14:m>
                  <m:oMath xmlns:m="http://schemas.openxmlformats.org/officeDocument/2006/math">
                    <m:sSub>
                      <m:sSubPr>
                        <m:ctrlPr>
                          <a:rPr lang="en-US" sz="1600" i="1" dirty="0" smtClean="0">
                            <a:solidFill>
                              <a:srgbClr val="202124"/>
                            </a:solidFill>
                            <a:latin typeface="Cambria Math" panose="02040503050406030204" pitchFamily="18" charset="0"/>
                            <a:cs typeface="Times New Roman" panose="02020603050405020304" pitchFamily="18" charset="0"/>
                          </a:rPr>
                        </m:ctrlPr>
                      </m:sSubPr>
                      <m:e>
                        <m:r>
                          <a:rPr lang="en-US" sz="1600" b="0" i="1" dirty="0" smtClean="0">
                            <a:solidFill>
                              <a:srgbClr val="202124"/>
                            </a:solidFill>
                            <a:latin typeface="Cambria Math" panose="02040503050406030204" pitchFamily="18" charset="0"/>
                            <a:cs typeface="Times New Roman" panose="02020603050405020304" pitchFamily="18" charset="0"/>
                          </a:rPr>
                          <m:t>𝑃</m:t>
                        </m:r>
                      </m:e>
                      <m:sub>
                        <m:r>
                          <a:rPr lang="en-US" sz="1600" b="0" i="1" dirty="0" smtClean="0">
                            <a:solidFill>
                              <a:srgbClr val="202124"/>
                            </a:solidFill>
                            <a:latin typeface="Cambria Math" panose="02040503050406030204" pitchFamily="18" charset="0"/>
                            <a:cs typeface="Times New Roman" panose="02020603050405020304" pitchFamily="18" charset="0"/>
                          </a:rPr>
                          <m:t>1</m:t>
                        </m:r>
                      </m:sub>
                    </m:sSub>
                    <m:r>
                      <a:rPr lang="en-US" sz="1600" i="1" dirty="0" smtClean="0">
                        <a:solidFill>
                          <a:srgbClr val="202124"/>
                        </a:solidFill>
                        <a:latin typeface="Cambria Math" panose="02040503050406030204" pitchFamily="18" charset="0"/>
                        <a:cs typeface="Times New Roman" panose="02020603050405020304" pitchFamily="18" charset="0"/>
                      </a:rPr>
                      <m:t>=(0,0)</m:t>
                    </m:r>
                  </m:oMath>
                </a14:m>
                <a:r>
                  <a:rPr lang="en-US" sz="1600" dirty="0">
                    <a:solidFill>
                      <a:srgbClr val="202124"/>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dirty="0">
                            <a:solidFill>
                              <a:srgbClr val="202124"/>
                            </a:solidFill>
                            <a:latin typeface="Cambria Math" panose="02040503050406030204" pitchFamily="18" charset="0"/>
                            <a:cs typeface="Times New Roman" panose="02020603050405020304" pitchFamily="18" charset="0"/>
                          </a:rPr>
                        </m:ctrlPr>
                      </m:sSubPr>
                      <m:e>
                        <m:r>
                          <a:rPr lang="en-US" sz="1600" i="1" dirty="0">
                            <a:solidFill>
                              <a:srgbClr val="202124"/>
                            </a:solidFill>
                            <a:latin typeface="Cambria Math" panose="02040503050406030204" pitchFamily="18" charset="0"/>
                            <a:cs typeface="Times New Roman" panose="02020603050405020304" pitchFamily="18" charset="0"/>
                          </a:rPr>
                          <m:t>𝑃</m:t>
                        </m:r>
                      </m:e>
                      <m:sub>
                        <m:r>
                          <a:rPr lang="en-US" sz="1600" b="0" i="1" dirty="0" smtClean="0">
                            <a:solidFill>
                              <a:srgbClr val="202124"/>
                            </a:solidFill>
                            <a:latin typeface="Cambria Math" panose="02040503050406030204" pitchFamily="18" charset="0"/>
                            <a:cs typeface="Times New Roman" panose="02020603050405020304" pitchFamily="18" charset="0"/>
                          </a:rPr>
                          <m:t>2</m:t>
                        </m:r>
                      </m:sub>
                    </m:sSub>
                    <m:r>
                      <a:rPr lang="en-US" sz="1600" i="1" dirty="0">
                        <a:solidFill>
                          <a:srgbClr val="202124"/>
                        </a:solidFill>
                        <a:latin typeface="Cambria Math" panose="02040503050406030204" pitchFamily="18" charset="0"/>
                        <a:cs typeface="Times New Roman" panose="02020603050405020304" pitchFamily="18" charset="0"/>
                      </a:rPr>
                      <m:t>=(0</m:t>
                    </m:r>
                    <m:r>
                      <a:rPr lang="en-US" sz="1600" b="0" i="1" dirty="0" smtClean="0">
                        <a:solidFill>
                          <a:srgbClr val="202124"/>
                        </a:solidFill>
                        <a:latin typeface="Cambria Math" panose="02040503050406030204" pitchFamily="18" charset="0"/>
                        <a:cs typeface="Times New Roman" panose="02020603050405020304" pitchFamily="18" charset="0"/>
                      </a:rPr>
                      <m:t>.5</m:t>
                    </m:r>
                    <m:r>
                      <a:rPr lang="en-US" sz="1600" i="1" dirty="0">
                        <a:solidFill>
                          <a:srgbClr val="202124"/>
                        </a:solidFill>
                        <a:latin typeface="Cambria Math" panose="02040503050406030204" pitchFamily="18" charset="0"/>
                        <a:cs typeface="Times New Roman" panose="02020603050405020304" pitchFamily="18" charset="0"/>
                      </a:rPr>
                      <m:t>,</m:t>
                    </m:r>
                    <m:rad>
                      <m:radPr>
                        <m:degHide m:val="on"/>
                        <m:ctrlPr>
                          <a:rPr lang="en-US" sz="1600" i="1" dirty="0" smtClean="0">
                            <a:solidFill>
                              <a:srgbClr val="202124"/>
                            </a:solidFill>
                            <a:latin typeface="Cambria Math" panose="02040503050406030204" pitchFamily="18" charset="0"/>
                            <a:cs typeface="Times New Roman" panose="02020603050405020304" pitchFamily="18" charset="0"/>
                          </a:rPr>
                        </m:ctrlPr>
                      </m:radPr>
                      <m:deg/>
                      <m:e>
                        <m:r>
                          <a:rPr lang="en-US" sz="1600" b="0" i="1" dirty="0" smtClean="0">
                            <a:solidFill>
                              <a:srgbClr val="202124"/>
                            </a:solidFill>
                            <a:latin typeface="Cambria Math" panose="02040503050406030204" pitchFamily="18" charset="0"/>
                            <a:cs typeface="Times New Roman" panose="02020603050405020304" pitchFamily="18" charset="0"/>
                          </a:rPr>
                          <m:t>3</m:t>
                        </m:r>
                      </m:e>
                    </m:rad>
                    <m:r>
                      <a:rPr lang="en-US" sz="1600" b="0" i="1" dirty="0" smtClean="0">
                        <a:solidFill>
                          <a:srgbClr val="202124"/>
                        </a:solidFill>
                        <a:latin typeface="Cambria Math" panose="02040503050406030204" pitchFamily="18" charset="0"/>
                        <a:cs typeface="Times New Roman" panose="02020603050405020304" pitchFamily="18" charset="0"/>
                      </a:rPr>
                      <m:t>/2</m:t>
                    </m:r>
                    <m:r>
                      <a:rPr lang="en-US" sz="1600" i="1" dirty="0">
                        <a:solidFill>
                          <a:srgbClr val="202124"/>
                        </a:solidFill>
                        <a:latin typeface="Cambria Math" panose="02040503050406030204" pitchFamily="18" charset="0"/>
                        <a:cs typeface="Times New Roman" panose="02020603050405020304" pitchFamily="18" charset="0"/>
                      </a:rPr>
                      <m:t>)</m:t>
                    </m:r>
                  </m:oMath>
                </a14:m>
                <a:r>
                  <a:rPr lang="en-US" sz="1600" dirty="0">
                    <a:solidFill>
                      <a:srgbClr val="202124"/>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600" i="1" dirty="0">
                            <a:solidFill>
                              <a:srgbClr val="202124"/>
                            </a:solidFill>
                            <a:latin typeface="Cambria Math" panose="02040503050406030204" pitchFamily="18" charset="0"/>
                            <a:cs typeface="Times New Roman" panose="02020603050405020304" pitchFamily="18" charset="0"/>
                          </a:rPr>
                        </m:ctrlPr>
                      </m:sSubPr>
                      <m:e>
                        <m:r>
                          <a:rPr lang="en-US" sz="1600" i="1" dirty="0">
                            <a:solidFill>
                              <a:srgbClr val="202124"/>
                            </a:solidFill>
                            <a:latin typeface="Cambria Math" panose="02040503050406030204" pitchFamily="18" charset="0"/>
                            <a:cs typeface="Times New Roman" panose="02020603050405020304" pitchFamily="18" charset="0"/>
                          </a:rPr>
                          <m:t>𝑃</m:t>
                        </m:r>
                      </m:e>
                      <m:sub>
                        <m:r>
                          <a:rPr lang="en-US" sz="1600" b="0" i="1" dirty="0" smtClean="0">
                            <a:solidFill>
                              <a:srgbClr val="202124"/>
                            </a:solidFill>
                            <a:latin typeface="Cambria Math" panose="02040503050406030204" pitchFamily="18" charset="0"/>
                            <a:cs typeface="Times New Roman" panose="02020603050405020304" pitchFamily="18" charset="0"/>
                          </a:rPr>
                          <m:t>3</m:t>
                        </m:r>
                      </m:sub>
                    </m:sSub>
                    <m:r>
                      <a:rPr lang="en-US" sz="1600" i="1" dirty="0">
                        <a:solidFill>
                          <a:srgbClr val="202124"/>
                        </a:solidFill>
                        <a:latin typeface="Cambria Math" panose="02040503050406030204" pitchFamily="18" charset="0"/>
                        <a:cs typeface="Times New Roman" panose="02020603050405020304" pitchFamily="18" charset="0"/>
                      </a:rPr>
                      <m:t>=(</m:t>
                    </m:r>
                    <m:r>
                      <a:rPr lang="en-US" sz="1600" b="0" i="1" dirty="0" smtClean="0">
                        <a:solidFill>
                          <a:srgbClr val="202124"/>
                        </a:solidFill>
                        <a:latin typeface="Cambria Math" panose="02040503050406030204" pitchFamily="18" charset="0"/>
                        <a:cs typeface="Times New Roman" panose="02020603050405020304" pitchFamily="18" charset="0"/>
                      </a:rPr>
                      <m:t>1</m:t>
                    </m:r>
                    <m:r>
                      <a:rPr lang="en-US" sz="1600" i="1" dirty="0">
                        <a:solidFill>
                          <a:srgbClr val="202124"/>
                        </a:solidFill>
                        <a:latin typeface="Cambria Math" panose="02040503050406030204" pitchFamily="18" charset="0"/>
                        <a:cs typeface="Times New Roman" panose="02020603050405020304" pitchFamily="18" charset="0"/>
                      </a:rPr>
                      <m:t>,0)</m:t>
                    </m:r>
                  </m:oMath>
                </a14:m>
                <a:r>
                  <a:rPr lang="en-US" sz="1600" dirty="0">
                    <a:solidFill>
                      <a:srgbClr val="202124"/>
                    </a:solidFill>
                    <a:latin typeface="Times New Roman" panose="02020603050405020304" pitchFamily="18" charset="0"/>
                    <a:cs typeface="Times New Roman" panose="02020603050405020304" pitchFamily="18" charset="0"/>
                  </a:rPr>
                  <a:t>. Now you want to generate another set of points </a:t>
                </a:r>
                <a14:m>
                  <m:oMath xmlns:m="http://schemas.openxmlformats.org/officeDocument/2006/math">
                    <m:sSub>
                      <m:sSubPr>
                        <m:ctrlPr>
                          <a:rPr lang="en-US" sz="1600" i="1" dirty="0">
                            <a:solidFill>
                              <a:srgbClr val="202124"/>
                            </a:solidFill>
                            <a:latin typeface="Cambria Math" panose="02040503050406030204" pitchFamily="18" charset="0"/>
                            <a:cs typeface="Times New Roman" panose="02020603050405020304" pitchFamily="18" charset="0"/>
                          </a:rPr>
                        </m:ctrlPr>
                      </m:sSubPr>
                      <m:e>
                        <m:r>
                          <a:rPr lang="en-US" sz="1600" b="0" i="1" dirty="0" smtClean="0">
                            <a:solidFill>
                              <a:srgbClr val="202124"/>
                            </a:solidFill>
                            <a:latin typeface="Cambria Math" panose="02040503050406030204" pitchFamily="18" charset="0"/>
                            <a:cs typeface="Times New Roman" panose="02020603050405020304" pitchFamily="18" charset="0"/>
                          </a:rPr>
                          <m:t>𝑝</m:t>
                        </m:r>
                      </m:e>
                      <m:sub>
                        <m:r>
                          <a:rPr lang="en-US" sz="1600" b="0" i="1" dirty="0" smtClean="0">
                            <a:solidFill>
                              <a:srgbClr val="202124"/>
                            </a:solidFill>
                            <a:latin typeface="Cambria Math" panose="02040503050406030204" pitchFamily="18" charset="0"/>
                            <a:cs typeface="Times New Roman" panose="02020603050405020304" pitchFamily="18" charset="0"/>
                          </a:rPr>
                          <m:t>𝑖</m:t>
                        </m:r>
                      </m:sub>
                    </m:sSub>
                    <m:r>
                      <a:rPr lang="en-US" sz="1600" i="1" dirty="0">
                        <a:solidFill>
                          <a:srgbClr val="202124"/>
                        </a:solidFill>
                        <a:latin typeface="Cambria Math" panose="02040503050406030204" pitchFamily="18" charset="0"/>
                        <a:cs typeface="Times New Roman" panose="02020603050405020304" pitchFamily="18" charset="0"/>
                      </a:rPr>
                      <m:t>=(</m:t>
                    </m:r>
                    <m:sSub>
                      <m:sSubPr>
                        <m:ctrlPr>
                          <a:rPr lang="en-US" sz="1600" i="1" dirty="0" smtClean="0">
                            <a:solidFill>
                              <a:srgbClr val="202124"/>
                            </a:solidFill>
                            <a:latin typeface="Cambria Math" panose="02040503050406030204" pitchFamily="18" charset="0"/>
                            <a:cs typeface="Times New Roman" panose="02020603050405020304" pitchFamily="18" charset="0"/>
                          </a:rPr>
                        </m:ctrlPr>
                      </m:sSubPr>
                      <m:e>
                        <m:r>
                          <a:rPr lang="en-US" sz="1600" b="0" i="1" dirty="0" smtClean="0">
                            <a:solidFill>
                              <a:srgbClr val="202124"/>
                            </a:solidFill>
                            <a:latin typeface="Cambria Math" panose="02040503050406030204" pitchFamily="18" charset="0"/>
                            <a:cs typeface="Times New Roman" panose="02020603050405020304" pitchFamily="18" charset="0"/>
                          </a:rPr>
                          <m:t>𝑥</m:t>
                        </m:r>
                      </m:e>
                      <m:sub>
                        <m:r>
                          <a:rPr lang="en-US" sz="1600" b="0" i="1" dirty="0" smtClean="0">
                            <a:solidFill>
                              <a:srgbClr val="202124"/>
                            </a:solidFill>
                            <a:latin typeface="Cambria Math" panose="02040503050406030204" pitchFamily="18" charset="0"/>
                            <a:cs typeface="Times New Roman" panose="02020603050405020304" pitchFamily="18" charset="0"/>
                          </a:rPr>
                          <m:t>𝑖</m:t>
                        </m:r>
                      </m:sub>
                    </m:sSub>
                    <m:r>
                      <a:rPr lang="en-US" sz="1600" i="1" dirty="0">
                        <a:solidFill>
                          <a:srgbClr val="202124"/>
                        </a:solidFill>
                        <a:latin typeface="Cambria Math" panose="02040503050406030204" pitchFamily="18" charset="0"/>
                        <a:cs typeface="Times New Roman" panose="02020603050405020304" pitchFamily="18" charset="0"/>
                      </a:rPr>
                      <m:t>,</m:t>
                    </m:r>
                    <m:sSub>
                      <m:sSubPr>
                        <m:ctrlPr>
                          <a:rPr lang="en-US" sz="1600" i="1" dirty="0">
                            <a:solidFill>
                              <a:srgbClr val="202124"/>
                            </a:solidFill>
                            <a:latin typeface="Cambria Math" panose="02040503050406030204" pitchFamily="18" charset="0"/>
                            <a:cs typeface="Times New Roman" panose="02020603050405020304" pitchFamily="18" charset="0"/>
                          </a:rPr>
                        </m:ctrlPr>
                      </m:sSubPr>
                      <m:e>
                        <m:r>
                          <a:rPr lang="en-US" sz="1600" b="0" i="1" dirty="0" smtClean="0">
                            <a:solidFill>
                              <a:srgbClr val="202124"/>
                            </a:solidFill>
                            <a:latin typeface="Cambria Math" panose="02040503050406030204" pitchFamily="18" charset="0"/>
                            <a:cs typeface="Times New Roman" panose="02020603050405020304" pitchFamily="18" charset="0"/>
                          </a:rPr>
                          <m:t>𝑦</m:t>
                        </m:r>
                      </m:e>
                      <m:sub>
                        <m:r>
                          <a:rPr lang="en-US" sz="1600" i="1" dirty="0">
                            <a:solidFill>
                              <a:srgbClr val="202124"/>
                            </a:solidFill>
                            <a:latin typeface="Cambria Math" panose="02040503050406030204" pitchFamily="18" charset="0"/>
                            <a:cs typeface="Times New Roman" panose="02020603050405020304" pitchFamily="18" charset="0"/>
                          </a:rPr>
                          <m:t>𝑖</m:t>
                        </m:r>
                      </m:sub>
                    </m:sSub>
                    <m:r>
                      <a:rPr lang="en-US" sz="1600" i="1" dirty="0">
                        <a:solidFill>
                          <a:srgbClr val="202124"/>
                        </a:solidFill>
                        <a:latin typeface="Cambria Math" panose="02040503050406030204" pitchFamily="18" charset="0"/>
                        <a:cs typeface="Times New Roman" panose="02020603050405020304" pitchFamily="18" charset="0"/>
                      </a:rPr>
                      <m:t>)</m:t>
                    </m:r>
                  </m:oMath>
                </a14:m>
                <a:r>
                  <a:rPr lang="en-US" sz="1600" dirty="0">
                    <a:solidFill>
                      <a:srgbClr val="202124"/>
                    </a:solidFill>
                    <a:latin typeface="Times New Roman" panose="02020603050405020304" pitchFamily="18" charset="0"/>
                    <a:cs typeface="Times New Roman" panose="02020603050405020304" pitchFamily="18" charset="0"/>
                  </a:rPr>
                  <a:t> such that </a:t>
                </a:r>
                <a14:m>
                  <m:oMath xmlns:m="http://schemas.openxmlformats.org/officeDocument/2006/math">
                    <m:sSub>
                      <m:sSubPr>
                        <m:ctrlPr>
                          <a:rPr lang="en-US" sz="1600" i="1" dirty="0">
                            <a:solidFill>
                              <a:srgbClr val="202124"/>
                            </a:solidFill>
                            <a:latin typeface="Cambria Math" panose="02040503050406030204" pitchFamily="18" charset="0"/>
                            <a:cs typeface="Times New Roman" panose="02020603050405020304" pitchFamily="18" charset="0"/>
                          </a:rPr>
                        </m:ctrlPr>
                      </m:sSubPr>
                      <m:e>
                        <m:r>
                          <a:rPr lang="en-US" sz="1600" i="1" dirty="0">
                            <a:solidFill>
                              <a:srgbClr val="202124"/>
                            </a:solidFill>
                            <a:latin typeface="Cambria Math" panose="02040503050406030204" pitchFamily="18" charset="0"/>
                            <a:cs typeface="Times New Roman" panose="02020603050405020304" pitchFamily="18" charset="0"/>
                          </a:rPr>
                          <m:t>𝑝</m:t>
                        </m:r>
                      </m:e>
                      <m:sub>
                        <m:r>
                          <a:rPr lang="en-US" sz="1600" b="0" i="1" dirty="0" smtClean="0">
                            <a:solidFill>
                              <a:srgbClr val="202124"/>
                            </a:solidFill>
                            <a:latin typeface="Cambria Math" panose="02040503050406030204" pitchFamily="18" charset="0"/>
                            <a:cs typeface="Times New Roman" panose="02020603050405020304" pitchFamily="18" charset="0"/>
                          </a:rPr>
                          <m:t>1</m:t>
                        </m:r>
                      </m:sub>
                    </m:sSub>
                    <m:r>
                      <a:rPr lang="en-US" sz="1600" i="1" dirty="0">
                        <a:solidFill>
                          <a:srgbClr val="202124"/>
                        </a:solidFill>
                        <a:latin typeface="Cambria Math" panose="02040503050406030204" pitchFamily="18" charset="0"/>
                        <a:cs typeface="Times New Roman" panose="02020603050405020304" pitchFamily="18" charset="0"/>
                      </a:rPr>
                      <m:t>=(</m:t>
                    </m:r>
                    <m:r>
                      <a:rPr lang="en-US" sz="1600" b="0" i="1" dirty="0" smtClean="0">
                        <a:solidFill>
                          <a:srgbClr val="202124"/>
                        </a:solidFill>
                        <a:latin typeface="Cambria Math" panose="02040503050406030204" pitchFamily="18" charset="0"/>
                        <a:cs typeface="Times New Roman" panose="02020603050405020304" pitchFamily="18" charset="0"/>
                      </a:rPr>
                      <m:t>0</m:t>
                    </m:r>
                    <m:r>
                      <a:rPr lang="en-US" sz="1600" i="1" dirty="0">
                        <a:solidFill>
                          <a:srgbClr val="202124"/>
                        </a:solidFill>
                        <a:latin typeface="Cambria Math" panose="02040503050406030204" pitchFamily="18" charset="0"/>
                        <a:cs typeface="Times New Roman" panose="02020603050405020304" pitchFamily="18" charset="0"/>
                      </a:rPr>
                      <m:t>,</m:t>
                    </m:r>
                    <m:r>
                      <a:rPr lang="en-US" sz="1600" b="0" i="1" dirty="0" smtClean="0">
                        <a:solidFill>
                          <a:srgbClr val="202124"/>
                        </a:solidFill>
                        <a:latin typeface="Cambria Math" panose="02040503050406030204" pitchFamily="18" charset="0"/>
                        <a:cs typeface="Times New Roman" panose="02020603050405020304" pitchFamily="18" charset="0"/>
                      </a:rPr>
                      <m:t>0</m:t>
                    </m:r>
                    <m:r>
                      <a:rPr lang="en-US" sz="1600" i="1" dirty="0">
                        <a:solidFill>
                          <a:srgbClr val="202124"/>
                        </a:solidFill>
                        <a:latin typeface="Cambria Math" panose="02040503050406030204" pitchFamily="18" charset="0"/>
                        <a:cs typeface="Times New Roman" panose="02020603050405020304" pitchFamily="18" charset="0"/>
                      </a:rPr>
                      <m:t>)</m:t>
                    </m:r>
                  </m:oMath>
                </a14:m>
                <a:r>
                  <a:rPr lang="en-US" sz="1600" dirty="0">
                    <a:solidFill>
                      <a:srgbClr val="202124"/>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600" i="1" dirty="0">
                            <a:solidFill>
                              <a:srgbClr val="202124"/>
                            </a:solidFill>
                            <a:latin typeface="Cambria Math" panose="02040503050406030204" pitchFamily="18" charset="0"/>
                            <a:cs typeface="Times New Roman" panose="02020603050405020304" pitchFamily="18" charset="0"/>
                          </a:rPr>
                        </m:ctrlPr>
                      </m:sSubPr>
                      <m:e>
                        <m:r>
                          <a:rPr lang="en-US" sz="1600" i="1" dirty="0">
                            <a:solidFill>
                              <a:srgbClr val="202124"/>
                            </a:solidFill>
                            <a:latin typeface="Cambria Math" panose="02040503050406030204" pitchFamily="18" charset="0"/>
                            <a:cs typeface="Times New Roman" panose="02020603050405020304" pitchFamily="18" charset="0"/>
                          </a:rPr>
                          <m:t>𝑝</m:t>
                        </m:r>
                      </m:e>
                      <m:sub>
                        <m:r>
                          <a:rPr lang="en-US" sz="1600" b="0" i="1" dirty="0" smtClean="0">
                            <a:solidFill>
                              <a:srgbClr val="202124"/>
                            </a:solidFill>
                            <a:latin typeface="Cambria Math" panose="02040503050406030204" pitchFamily="18" charset="0"/>
                            <a:cs typeface="Times New Roman" panose="02020603050405020304" pitchFamily="18" charset="0"/>
                          </a:rPr>
                          <m:t>𝑖</m:t>
                        </m:r>
                        <m:r>
                          <a:rPr lang="en-US" sz="1600" b="0" i="1" dirty="0" smtClean="0">
                            <a:solidFill>
                              <a:srgbClr val="202124"/>
                            </a:solidFill>
                            <a:latin typeface="Cambria Math" panose="02040503050406030204" pitchFamily="18" charset="0"/>
                            <a:cs typeface="Times New Roman" panose="02020603050405020304" pitchFamily="18" charset="0"/>
                          </a:rPr>
                          <m:t>+1</m:t>
                        </m:r>
                      </m:sub>
                    </m:sSub>
                    <m:r>
                      <a:rPr lang="en-US" sz="1600" i="1" dirty="0">
                        <a:solidFill>
                          <a:srgbClr val="202124"/>
                        </a:solidFill>
                        <a:latin typeface="Cambria Math" panose="02040503050406030204" pitchFamily="18" charset="0"/>
                        <a:cs typeface="Times New Roman" panose="02020603050405020304" pitchFamily="18" charset="0"/>
                      </a:rPr>
                      <m:t> </m:t>
                    </m:r>
                  </m:oMath>
                </a14:m>
                <a:r>
                  <a:rPr lang="en-US" sz="1600" dirty="0">
                    <a:solidFill>
                      <a:srgbClr val="202124"/>
                    </a:solidFill>
                    <a:latin typeface="Times New Roman" panose="02020603050405020304" pitchFamily="18" charset="0"/>
                    <a:cs typeface="Times New Roman" panose="02020603050405020304" pitchFamily="18" charset="0"/>
                  </a:rPr>
                  <a:t>is the midpoint between </a:t>
                </a:r>
                <a14:m>
                  <m:oMath xmlns:m="http://schemas.openxmlformats.org/officeDocument/2006/math">
                    <m:sSub>
                      <m:sSubPr>
                        <m:ctrlPr>
                          <a:rPr lang="en-US" sz="1600" i="1" dirty="0">
                            <a:solidFill>
                              <a:srgbClr val="202124"/>
                            </a:solidFill>
                            <a:latin typeface="Cambria Math" panose="02040503050406030204" pitchFamily="18" charset="0"/>
                            <a:cs typeface="Times New Roman" panose="02020603050405020304" pitchFamily="18" charset="0"/>
                          </a:rPr>
                        </m:ctrlPr>
                      </m:sSubPr>
                      <m:e>
                        <m:r>
                          <a:rPr lang="en-US" sz="1600" i="1" dirty="0">
                            <a:solidFill>
                              <a:srgbClr val="202124"/>
                            </a:solidFill>
                            <a:latin typeface="Cambria Math" panose="02040503050406030204" pitchFamily="18" charset="0"/>
                            <a:cs typeface="Times New Roman" panose="02020603050405020304" pitchFamily="18" charset="0"/>
                          </a:rPr>
                          <m:t>𝑝</m:t>
                        </m:r>
                      </m:e>
                      <m:sub>
                        <m:r>
                          <a:rPr lang="en-US" sz="1600" i="1" dirty="0">
                            <a:solidFill>
                              <a:srgbClr val="202124"/>
                            </a:solidFill>
                            <a:latin typeface="Cambria Math" panose="02040503050406030204" pitchFamily="18" charset="0"/>
                            <a:cs typeface="Times New Roman" panose="02020603050405020304" pitchFamily="18" charset="0"/>
                          </a:rPr>
                          <m:t>𝑖</m:t>
                        </m:r>
                      </m:sub>
                    </m:sSub>
                  </m:oMath>
                </a14:m>
                <a:r>
                  <a:rPr lang="en-US" sz="1600" dirty="0">
                    <a:solidFill>
                      <a:srgbClr val="202124"/>
                    </a:solidFill>
                    <a:latin typeface="Times New Roman" panose="02020603050405020304" pitchFamily="18" charset="0"/>
                    <a:cs typeface="Times New Roman" panose="02020603050405020304" pitchFamily="18" charset="0"/>
                  </a:rPr>
                  <a:t> and one of the vertices </a:t>
                </a:r>
                <a14:m>
                  <m:oMath xmlns:m="http://schemas.openxmlformats.org/officeDocument/2006/math">
                    <m:sSub>
                      <m:sSubPr>
                        <m:ctrlPr>
                          <a:rPr lang="en-US" sz="1600" i="1" dirty="0">
                            <a:solidFill>
                              <a:srgbClr val="202124"/>
                            </a:solidFill>
                            <a:latin typeface="Cambria Math" panose="02040503050406030204" pitchFamily="18" charset="0"/>
                            <a:cs typeface="Times New Roman" panose="02020603050405020304" pitchFamily="18" charset="0"/>
                          </a:rPr>
                        </m:ctrlPr>
                      </m:sSubPr>
                      <m:e>
                        <m:r>
                          <a:rPr lang="en-US" sz="1600" i="1" dirty="0">
                            <a:solidFill>
                              <a:srgbClr val="202124"/>
                            </a:solidFill>
                            <a:latin typeface="Cambria Math" panose="02040503050406030204" pitchFamily="18" charset="0"/>
                            <a:cs typeface="Times New Roman" panose="02020603050405020304" pitchFamily="18" charset="0"/>
                          </a:rPr>
                          <m:t>𝑃</m:t>
                        </m:r>
                      </m:e>
                      <m:sub>
                        <m:r>
                          <a:rPr lang="en-US" sz="1600" b="0" i="1" dirty="0" smtClean="0">
                            <a:solidFill>
                              <a:srgbClr val="202124"/>
                            </a:solidFill>
                            <a:latin typeface="Cambria Math" panose="02040503050406030204" pitchFamily="18" charset="0"/>
                            <a:cs typeface="Times New Roman" panose="02020603050405020304" pitchFamily="18" charset="0"/>
                          </a:rPr>
                          <m:t>1</m:t>
                        </m:r>
                      </m:sub>
                    </m:sSub>
                  </m:oMath>
                </a14:m>
                <a:r>
                  <a:rPr lang="en-US" sz="1600" dirty="0">
                    <a:solidFill>
                      <a:srgbClr val="202124"/>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dirty="0">
                            <a:solidFill>
                              <a:srgbClr val="202124"/>
                            </a:solidFill>
                            <a:latin typeface="Cambria Math" panose="02040503050406030204" pitchFamily="18" charset="0"/>
                            <a:cs typeface="Times New Roman" panose="02020603050405020304" pitchFamily="18" charset="0"/>
                          </a:rPr>
                        </m:ctrlPr>
                      </m:sSubPr>
                      <m:e>
                        <m:r>
                          <a:rPr lang="en-US" sz="1600" i="1" dirty="0">
                            <a:solidFill>
                              <a:srgbClr val="202124"/>
                            </a:solidFill>
                            <a:latin typeface="Cambria Math" panose="02040503050406030204" pitchFamily="18" charset="0"/>
                            <a:cs typeface="Times New Roman" panose="02020603050405020304" pitchFamily="18" charset="0"/>
                          </a:rPr>
                          <m:t>𝑃</m:t>
                        </m:r>
                      </m:e>
                      <m:sub>
                        <m:r>
                          <a:rPr lang="en-US" sz="1600" b="0" i="1" dirty="0" smtClean="0">
                            <a:solidFill>
                              <a:srgbClr val="202124"/>
                            </a:solidFill>
                            <a:latin typeface="Cambria Math" panose="02040503050406030204" pitchFamily="18" charset="0"/>
                            <a:cs typeface="Times New Roman" panose="02020603050405020304" pitchFamily="18" charset="0"/>
                          </a:rPr>
                          <m:t>2</m:t>
                        </m:r>
                      </m:sub>
                    </m:sSub>
                  </m:oMath>
                </a14:m>
                <a:r>
                  <a:rPr lang="en-US" sz="1600" dirty="0">
                    <a:solidFill>
                      <a:srgbClr val="202124"/>
                    </a:solidFill>
                    <a:latin typeface="Times New Roman" panose="02020603050405020304" pitchFamily="18" charset="0"/>
                    <a:cs typeface="Times New Roman" panose="02020603050405020304" pitchFamily="18" charset="0"/>
                  </a:rPr>
                  <a:t>, or </a:t>
                </a:r>
                <a14:m>
                  <m:oMath xmlns:m="http://schemas.openxmlformats.org/officeDocument/2006/math">
                    <m:sSub>
                      <m:sSubPr>
                        <m:ctrlPr>
                          <a:rPr lang="en-US" sz="1600" i="1" dirty="0">
                            <a:solidFill>
                              <a:srgbClr val="202124"/>
                            </a:solidFill>
                            <a:latin typeface="Cambria Math" panose="02040503050406030204" pitchFamily="18" charset="0"/>
                            <a:cs typeface="Times New Roman" panose="02020603050405020304" pitchFamily="18" charset="0"/>
                          </a:rPr>
                        </m:ctrlPr>
                      </m:sSubPr>
                      <m:e>
                        <m:r>
                          <a:rPr lang="en-US" sz="1600" i="1" dirty="0">
                            <a:solidFill>
                              <a:srgbClr val="202124"/>
                            </a:solidFill>
                            <a:latin typeface="Cambria Math" panose="02040503050406030204" pitchFamily="18" charset="0"/>
                            <a:cs typeface="Times New Roman" panose="02020603050405020304" pitchFamily="18" charset="0"/>
                          </a:rPr>
                          <m:t>𝑃</m:t>
                        </m:r>
                      </m:e>
                      <m:sub>
                        <m:r>
                          <a:rPr lang="en-US" sz="1600" i="1" dirty="0">
                            <a:solidFill>
                              <a:srgbClr val="202124"/>
                            </a:solidFill>
                            <a:latin typeface="Cambria Math" panose="02040503050406030204" pitchFamily="18" charset="0"/>
                            <a:cs typeface="Times New Roman" panose="02020603050405020304" pitchFamily="18" charset="0"/>
                          </a:rPr>
                          <m:t>1</m:t>
                        </m:r>
                      </m:sub>
                    </m:sSub>
                  </m:oMath>
                </a14:m>
                <a:r>
                  <a:rPr lang="en-US" sz="1600" dirty="0">
                    <a:solidFill>
                      <a:srgbClr val="202124"/>
                    </a:solidFill>
                    <a:latin typeface="Times New Roman" panose="02020603050405020304" pitchFamily="18" charset="0"/>
                    <a:cs typeface="Times New Roman" panose="02020603050405020304" pitchFamily="18" charset="0"/>
                  </a:rPr>
                  <a:t> randomly. Write a function </a:t>
                </a:r>
                <a:r>
                  <a:rPr lang="en-US" sz="1600" dirty="0" err="1">
                    <a:solidFill>
                      <a:srgbClr val="202124"/>
                    </a:solidFill>
                    <a:latin typeface="Consolas" panose="020B0609020204030204" pitchFamily="49" charset="0"/>
                    <a:cs typeface="Times New Roman" panose="02020603050405020304" pitchFamily="18" charset="0"/>
                  </a:rPr>
                  <a:t>my_sierpinski</a:t>
                </a:r>
                <a:r>
                  <a:rPr lang="en-US" sz="1600" dirty="0">
                    <a:solidFill>
                      <a:srgbClr val="202124"/>
                    </a:solidFill>
                    <a:latin typeface="Consolas" panose="020B0609020204030204" pitchFamily="49" charset="0"/>
                    <a:cs typeface="Times New Roman" panose="02020603050405020304" pitchFamily="18" charset="0"/>
                  </a:rPr>
                  <a:t>(n)</a:t>
                </a:r>
                <a:r>
                  <a:rPr lang="en-US" sz="1600" dirty="0">
                    <a:solidFill>
                      <a:srgbClr val="202124"/>
                    </a:solidFill>
                    <a:latin typeface="Times New Roman" panose="02020603050405020304" pitchFamily="18" charset="0"/>
                    <a:cs typeface="Times New Roman" panose="02020603050405020304" pitchFamily="18" charset="0"/>
                  </a:rPr>
                  <a:t> that generates the points </a:t>
                </a:r>
                <a14:m>
                  <m:oMath xmlns:m="http://schemas.openxmlformats.org/officeDocument/2006/math">
                    <m:sSub>
                      <m:sSubPr>
                        <m:ctrlPr>
                          <a:rPr lang="en-US" sz="1600" i="1" dirty="0">
                            <a:solidFill>
                              <a:srgbClr val="202124"/>
                            </a:solidFill>
                            <a:latin typeface="Cambria Math" panose="02040503050406030204" pitchFamily="18" charset="0"/>
                            <a:cs typeface="Times New Roman" panose="02020603050405020304" pitchFamily="18" charset="0"/>
                          </a:rPr>
                        </m:ctrlPr>
                      </m:sSubPr>
                      <m:e>
                        <m:r>
                          <a:rPr lang="en-US" sz="1600" i="1" dirty="0">
                            <a:solidFill>
                              <a:srgbClr val="202124"/>
                            </a:solidFill>
                            <a:latin typeface="Cambria Math" panose="02040503050406030204" pitchFamily="18" charset="0"/>
                            <a:cs typeface="Times New Roman" panose="02020603050405020304" pitchFamily="18" charset="0"/>
                          </a:rPr>
                          <m:t>𝑝</m:t>
                        </m:r>
                      </m:e>
                      <m:sub>
                        <m:r>
                          <a:rPr lang="en-US" sz="1600" b="0" i="1" dirty="0" smtClean="0">
                            <a:solidFill>
                              <a:srgbClr val="202124"/>
                            </a:solidFill>
                            <a:latin typeface="Cambria Math" panose="02040503050406030204" pitchFamily="18" charset="0"/>
                            <a:cs typeface="Times New Roman" panose="02020603050405020304" pitchFamily="18" charset="0"/>
                          </a:rPr>
                          <m:t>𝑖</m:t>
                        </m:r>
                      </m:sub>
                    </m:sSub>
                  </m:oMath>
                </a14:m>
                <a:r>
                  <a:rPr lang="en-US" sz="1600" dirty="0">
                    <a:solidFill>
                      <a:srgbClr val="202124"/>
                    </a:solidFill>
                    <a:latin typeface="Times New Roman" panose="02020603050405020304" pitchFamily="18" charset="0"/>
                    <a:cs typeface="Times New Roman" panose="02020603050405020304" pitchFamily="18" charset="0"/>
                  </a:rPr>
                  <a:t> for </a:t>
                </a:r>
                <a14:m>
                  <m:oMath xmlns:m="http://schemas.openxmlformats.org/officeDocument/2006/math">
                    <m:r>
                      <a:rPr lang="en-US" sz="1600" i="1" dirty="0" smtClean="0">
                        <a:solidFill>
                          <a:srgbClr val="202124"/>
                        </a:solidFill>
                        <a:latin typeface="Cambria Math" panose="02040503050406030204" pitchFamily="18" charset="0"/>
                        <a:cs typeface="Times New Roman" panose="02020603050405020304" pitchFamily="18" charset="0"/>
                      </a:rPr>
                      <m:t>𝑖</m:t>
                    </m:r>
                    <m:r>
                      <a:rPr lang="en-US" sz="1600" i="1" dirty="0">
                        <a:solidFill>
                          <a:srgbClr val="202124"/>
                        </a:solidFill>
                        <a:latin typeface="Cambria Math" panose="02040503050406030204" pitchFamily="18" charset="0"/>
                        <a:cs typeface="Times New Roman" panose="02020603050405020304" pitchFamily="18" charset="0"/>
                      </a:rPr>
                      <m:t>=1,⋯,</m:t>
                    </m:r>
                    <m:r>
                      <a:rPr lang="en-US" sz="1600" i="1" dirty="0">
                        <a:solidFill>
                          <a:srgbClr val="202124"/>
                        </a:solidFill>
                        <a:latin typeface="Cambria Math" panose="02040503050406030204" pitchFamily="18" charset="0"/>
                        <a:cs typeface="Times New Roman" panose="02020603050405020304" pitchFamily="18" charset="0"/>
                      </a:rPr>
                      <m:t>𝑛</m:t>
                    </m:r>
                  </m:oMath>
                </a14:m>
                <a:r>
                  <a:rPr lang="en-US" sz="1600" dirty="0">
                    <a:solidFill>
                      <a:srgbClr val="202124"/>
                    </a:solidFill>
                    <a:latin typeface="Times New Roman" panose="02020603050405020304" pitchFamily="18" charset="0"/>
                    <a:cs typeface="Times New Roman" panose="02020603050405020304" pitchFamily="18" charset="0"/>
                  </a:rPr>
                  <a:t>. The function should make a plot of the points using blue dots with a size of 1 (i.e., s=1, color=‘b.’ as the third and fourth arguments to the </a:t>
                </a:r>
                <a:r>
                  <a:rPr lang="en-US" sz="1600" dirty="0" err="1">
                    <a:solidFill>
                      <a:srgbClr val="202124"/>
                    </a:solidFill>
                    <a:latin typeface="Consolas" panose="020B0609020204030204" pitchFamily="49" charset="0"/>
                    <a:cs typeface="Times New Roman" panose="02020603050405020304" pitchFamily="18" charset="0"/>
                  </a:rPr>
                  <a:t>plt.scatter</a:t>
                </a:r>
                <a:r>
                  <a:rPr lang="en-US" sz="1600" dirty="0">
                    <a:solidFill>
                      <a:srgbClr val="202124"/>
                    </a:solidFill>
                    <a:latin typeface="Times New Roman" panose="02020603050405020304" pitchFamily="18" charset="0"/>
                    <a:cs typeface="Times New Roman" panose="02020603050405020304" pitchFamily="18" charset="0"/>
                  </a:rPr>
                  <a:t> function).</a:t>
                </a:r>
                <a:endParaRPr lang="en-US" sz="1600"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9D999470-675F-10CE-2CFC-18DA9EDB489D}"/>
                  </a:ext>
                </a:extLst>
              </p:cNvPr>
              <p:cNvSpPr txBox="1">
                <a:spLocks noRot="1" noChangeAspect="1" noMove="1" noResize="1" noEditPoints="1" noAdjustHandles="1" noChangeArrowheads="1" noChangeShapeType="1" noTextEdit="1"/>
              </p:cNvSpPr>
              <p:nvPr/>
            </p:nvSpPr>
            <p:spPr>
              <a:xfrm>
                <a:off x="685800" y="1173377"/>
                <a:ext cx="10421471" cy="1346651"/>
              </a:xfrm>
              <a:prstGeom prst="rect">
                <a:avLst/>
              </a:prstGeom>
              <a:blipFill>
                <a:blip r:embed="rId3"/>
                <a:stretch>
                  <a:fillRect l="-351" t="-1357" r="-293" b="-4525"/>
                </a:stretch>
              </a:blipFill>
            </p:spPr>
            <p:txBody>
              <a:bodyPr/>
              <a:lstStyle/>
              <a:p>
                <a:r>
                  <a:rPr lang="en-US">
                    <a:noFill/>
                  </a:rPr>
                  <a:t> </a:t>
                </a:r>
              </a:p>
            </p:txBody>
          </p:sp>
        </mc:Fallback>
      </mc:AlternateContent>
      <p:pic>
        <p:nvPicPr>
          <p:cNvPr id="16" name="Picture 15">
            <a:extLst>
              <a:ext uri="{FF2B5EF4-FFF2-40B4-BE49-F238E27FC236}">
                <a16:creationId xmlns:a16="http://schemas.microsoft.com/office/drawing/2014/main" id="{929734F3-F4F3-5324-2555-09EB49317B7B}"/>
              </a:ext>
            </a:extLst>
          </p:cNvPr>
          <p:cNvPicPr>
            <a:picLocks noChangeAspect="1"/>
          </p:cNvPicPr>
          <p:nvPr/>
        </p:nvPicPr>
        <p:blipFill>
          <a:blip r:embed="rId4"/>
          <a:stretch>
            <a:fillRect/>
          </a:stretch>
        </p:blipFill>
        <p:spPr>
          <a:xfrm>
            <a:off x="1511669" y="2949079"/>
            <a:ext cx="3893710" cy="2894740"/>
          </a:xfrm>
          <a:prstGeom prst="rect">
            <a:avLst/>
          </a:prstGeom>
        </p:spPr>
      </p:pic>
      <p:pic>
        <p:nvPicPr>
          <p:cNvPr id="18" name="Picture 17">
            <a:extLst>
              <a:ext uri="{FF2B5EF4-FFF2-40B4-BE49-F238E27FC236}">
                <a16:creationId xmlns:a16="http://schemas.microsoft.com/office/drawing/2014/main" id="{07710143-D8FF-E7A5-2A86-D7484D0BC24A}"/>
              </a:ext>
            </a:extLst>
          </p:cNvPr>
          <p:cNvPicPr>
            <a:picLocks noChangeAspect="1"/>
          </p:cNvPicPr>
          <p:nvPr/>
        </p:nvPicPr>
        <p:blipFill>
          <a:blip r:embed="rId5"/>
          <a:stretch>
            <a:fillRect/>
          </a:stretch>
        </p:blipFill>
        <p:spPr>
          <a:xfrm>
            <a:off x="6495485" y="2954756"/>
            <a:ext cx="3876680" cy="2883386"/>
          </a:xfrm>
          <a:prstGeom prst="rect">
            <a:avLst/>
          </a:prstGeom>
        </p:spPr>
      </p:pic>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7D1F51C0-36B1-4901-22A5-CE330E05E064}"/>
                  </a:ext>
                </a:extLst>
              </p:cNvPr>
              <p:cNvSpPr txBox="1"/>
              <p:nvPr/>
            </p:nvSpPr>
            <p:spPr>
              <a:xfrm>
                <a:off x="3018366" y="5875119"/>
                <a:ext cx="1168152"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b="0" i="1" dirty="0" smtClean="0">
                          <a:solidFill>
                            <a:srgbClr val="202124"/>
                          </a:solidFill>
                          <a:effectLst/>
                          <a:latin typeface="Cambria Math" panose="02040503050406030204" pitchFamily="18" charset="0"/>
                          <a:cs typeface="Times New Roman" panose="02020603050405020304" pitchFamily="18" charset="0"/>
                        </a:rPr>
                        <m:t>𝑛</m:t>
                      </m:r>
                      <m:r>
                        <a:rPr lang="en-US" sz="1600" b="0" i="1" dirty="0" smtClean="0">
                          <a:solidFill>
                            <a:srgbClr val="202124"/>
                          </a:solidFill>
                          <a:effectLst/>
                          <a:latin typeface="Cambria Math" panose="02040503050406030204" pitchFamily="18" charset="0"/>
                          <a:cs typeface="Times New Roman" panose="02020603050405020304" pitchFamily="18" charset="0"/>
                        </a:rPr>
                        <m:t>=100</m:t>
                      </m:r>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20" name="TextBox 19">
                <a:extLst>
                  <a:ext uri="{FF2B5EF4-FFF2-40B4-BE49-F238E27FC236}">
                    <a16:creationId xmlns:a16="http://schemas.microsoft.com/office/drawing/2014/main" id="{7D1F51C0-36B1-4901-22A5-CE330E05E064}"/>
                  </a:ext>
                </a:extLst>
              </p:cNvPr>
              <p:cNvSpPr txBox="1">
                <a:spLocks noRot="1" noChangeAspect="1" noMove="1" noResize="1" noEditPoints="1" noAdjustHandles="1" noChangeArrowheads="1" noChangeShapeType="1" noTextEdit="1"/>
              </p:cNvSpPr>
              <p:nvPr/>
            </p:nvSpPr>
            <p:spPr>
              <a:xfrm>
                <a:off x="3018366" y="5875119"/>
                <a:ext cx="1168152"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B01F960D-EB93-97F2-709D-C773289A7CAD}"/>
                  </a:ext>
                </a:extLst>
              </p:cNvPr>
              <p:cNvSpPr txBox="1"/>
              <p:nvPr/>
            </p:nvSpPr>
            <p:spPr>
              <a:xfrm>
                <a:off x="8005482" y="5875119"/>
                <a:ext cx="1168152"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b="0" i="1" dirty="0" smtClean="0">
                          <a:solidFill>
                            <a:srgbClr val="202124"/>
                          </a:solidFill>
                          <a:effectLst/>
                          <a:latin typeface="Cambria Math" panose="02040503050406030204" pitchFamily="18" charset="0"/>
                          <a:cs typeface="Times New Roman" panose="02020603050405020304" pitchFamily="18" charset="0"/>
                        </a:rPr>
                        <m:t>𝑛</m:t>
                      </m:r>
                      <m:r>
                        <a:rPr lang="en-US" sz="1600" b="0" i="1" dirty="0" smtClean="0">
                          <a:solidFill>
                            <a:srgbClr val="202124"/>
                          </a:solidFill>
                          <a:effectLst/>
                          <a:latin typeface="Cambria Math" panose="02040503050406030204" pitchFamily="18" charset="0"/>
                          <a:cs typeface="Times New Roman" panose="02020603050405020304" pitchFamily="18" charset="0"/>
                        </a:rPr>
                        <m:t>=10000</m:t>
                      </m:r>
                    </m:oMath>
                  </m:oMathPara>
                </a14:m>
                <a:endParaRPr lang="en-US" sz="1600" dirty="0">
                  <a:latin typeface="Times New Roman" panose="02020603050405020304" pitchFamily="18" charset="0"/>
                  <a:cs typeface="Times New Roman" panose="02020603050405020304" pitchFamily="18" charset="0"/>
                </a:endParaRPr>
              </a:p>
            </p:txBody>
          </p:sp>
        </mc:Choice>
        <mc:Fallback>
          <p:sp>
            <p:nvSpPr>
              <p:cNvPr id="21" name="TextBox 20">
                <a:extLst>
                  <a:ext uri="{FF2B5EF4-FFF2-40B4-BE49-F238E27FC236}">
                    <a16:creationId xmlns:a16="http://schemas.microsoft.com/office/drawing/2014/main" id="{B01F960D-EB93-97F2-709D-C773289A7CAD}"/>
                  </a:ext>
                </a:extLst>
              </p:cNvPr>
              <p:cNvSpPr txBox="1">
                <a:spLocks noRot="1" noChangeAspect="1" noMove="1" noResize="1" noEditPoints="1" noAdjustHandles="1" noChangeArrowheads="1" noChangeShapeType="1" noTextEdit="1"/>
              </p:cNvSpPr>
              <p:nvPr/>
            </p:nvSpPr>
            <p:spPr>
              <a:xfrm>
                <a:off x="8005482" y="5875119"/>
                <a:ext cx="1168152" cy="33855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15448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1D03855-B18E-6104-3A0F-30395E10FC8D}"/>
              </a:ext>
            </a:extLst>
          </p:cNvPr>
          <p:cNvPicPr>
            <a:picLocks noChangeAspect="1"/>
          </p:cNvPicPr>
          <p:nvPr/>
        </p:nvPicPr>
        <p:blipFill>
          <a:blip r:embed="rId2"/>
          <a:stretch>
            <a:fillRect/>
          </a:stretch>
        </p:blipFill>
        <p:spPr>
          <a:xfrm>
            <a:off x="4721107" y="910786"/>
            <a:ext cx="6584295" cy="5509063"/>
          </a:xfrm>
          <a:prstGeom prst="rect">
            <a:avLst/>
          </a:prstGeom>
        </p:spPr>
      </p:pic>
      <p:pic>
        <p:nvPicPr>
          <p:cNvPr id="4" name="그림 3">
            <a:extLst>
              <a:ext uri="{FF2B5EF4-FFF2-40B4-BE49-F238E27FC236}">
                <a16:creationId xmlns:a16="http://schemas.microsoft.com/office/drawing/2014/main" id="{8F2FC6DF-8A6F-403A-AA02-B6B4C9067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2657" y="312420"/>
            <a:ext cx="1929944" cy="459106"/>
          </a:xfrm>
          <a:prstGeom prst="rect">
            <a:avLst/>
          </a:prstGeom>
        </p:spPr>
      </p:pic>
      <p:sp>
        <p:nvSpPr>
          <p:cNvPr id="6" name="TextBox 5">
            <a:extLst>
              <a:ext uri="{FF2B5EF4-FFF2-40B4-BE49-F238E27FC236}">
                <a16:creationId xmlns:a16="http://schemas.microsoft.com/office/drawing/2014/main" id="{6B810AD5-3DC8-4063-B4A1-183D1E07F9AC}"/>
              </a:ext>
            </a:extLst>
          </p:cNvPr>
          <p:cNvSpPr txBox="1"/>
          <p:nvPr/>
        </p:nvSpPr>
        <p:spPr>
          <a:xfrm>
            <a:off x="685800" y="6419850"/>
            <a:ext cx="4402166" cy="33855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College of Engineering, Sungkyunkwan University</a:t>
            </a:r>
          </a:p>
        </p:txBody>
      </p:sp>
      <p:sp>
        <p:nvSpPr>
          <p:cNvPr id="8" name="슬라이드 번호 개체 틀 7">
            <a:extLst>
              <a:ext uri="{FF2B5EF4-FFF2-40B4-BE49-F238E27FC236}">
                <a16:creationId xmlns:a16="http://schemas.microsoft.com/office/drawing/2014/main" id="{1C98A4CD-21DD-4BE6-9253-67C2B946A1BA}"/>
              </a:ext>
            </a:extLst>
          </p:cNvPr>
          <p:cNvSpPr>
            <a:spLocks noGrp="1"/>
          </p:cNvSpPr>
          <p:nvPr>
            <p:ph type="sldNum" sz="quarter" idx="12"/>
          </p:nvPr>
        </p:nvSpPr>
        <p:spPr>
          <a:xfrm>
            <a:off x="8635796" y="6352037"/>
            <a:ext cx="2743200" cy="365125"/>
          </a:xfrm>
        </p:spPr>
        <p:txBody>
          <a:bodyPr/>
          <a:lstStyle/>
          <a:p>
            <a:fld id="{9318389C-6274-4595-9193-E59B961447B6}" type="slidenum">
              <a:rPr lang="en-US" smtClean="0"/>
              <a:t>9</a:t>
            </a:fld>
            <a:endParaRPr lang="en-US"/>
          </a:p>
        </p:txBody>
      </p:sp>
      <p:sp>
        <p:nvSpPr>
          <p:cNvPr id="5" name="TextBox 4">
            <a:extLst>
              <a:ext uri="{FF2B5EF4-FFF2-40B4-BE49-F238E27FC236}">
                <a16:creationId xmlns:a16="http://schemas.microsoft.com/office/drawing/2014/main" id="{9895DA42-3FA4-43B2-21F4-1D33B800424A}"/>
              </a:ext>
            </a:extLst>
          </p:cNvPr>
          <p:cNvSpPr txBox="1"/>
          <p:nvPr/>
        </p:nvSpPr>
        <p:spPr>
          <a:xfrm>
            <a:off x="685800" y="541973"/>
            <a:ext cx="153683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Problem 3</a:t>
            </a:r>
          </a:p>
        </p:txBody>
      </p:sp>
      <p:pic>
        <p:nvPicPr>
          <p:cNvPr id="2" name="Picture 1">
            <a:extLst>
              <a:ext uri="{FF2B5EF4-FFF2-40B4-BE49-F238E27FC236}">
                <a16:creationId xmlns:a16="http://schemas.microsoft.com/office/drawing/2014/main" id="{3113D386-204E-BB2A-5156-6EA1EEB99566}"/>
              </a:ext>
            </a:extLst>
          </p:cNvPr>
          <p:cNvPicPr>
            <a:picLocks noChangeAspect="1"/>
          </p:cNvPicPr>
          <p:nvPr/>
        </p:nvPicPr>
        <p:blipFill>
          <a:blip r:embed="rId4">
            <a:clrChange>
              <a:clrFrom>
                <a:srgbClr val="F7F7F7"/>
              </a:clrFrom>
              <a:clrTo>
                <a:srgbClr val="F7F7F7">
                  <a:alpha val="0"/>
                </a:srgbClr>
              </a:clrTo>
            </a:clrChange>
          </a:blip>
          <a:stretch>
            <a:fillRect/>
          </a:stretch>
        </p:blipFill>
        <p:spPr>
          <a:xfrm>
            <a:off x="5087966" y="1457325"/>
            <a:ext cx="4048125" cy="3943350"/>
          </a:xfrm>
          <a:prstGeom prst="rect">
            <a:avLst/>
          </a:prstGeom>
        </p:spPr>
      </p:pic>
    </p:spTree>
    <p:extLst>
      <p:ext uri="{BB962C8B-B14F-4D97-AF65-F5344CB8AC3E}">
        <p14:creationId xmlns:p14="http://schemas.microsoft.com/office/powerpoint/2010/main" val="427885893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10005</TotalTime>
  <Words>584</Words>
  <Application>Microsoft Office PowerPoint</Application>
  <PresentationFormat>Widescreen</PresentationFormat>
  <Paragraphs>71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Cambria Math</vt:lpstr>
      <vt:lpstr>Consolas</vt:lpstr>
      <vt:lpstr>Times New Roman</vt:lpstr>
      <vt:lpstr>Office 테마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SDR Lab</dc:creator>
  <cp:lastModifiedBy>Javidan</cp:lastModifiedBy>
  <cp:revision>2081</cp:revision>
  <dcterms:created xsi:type="dcterms:W3CDTF">2021-08-21T18:03:36Z</dcterms:created>
  <dcterms:modified xsi:type="dcterms:W3CDTF">2022-11-22T04:03:47Z</dcterms:modified>
</cp:coreProperties>
</file>