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alibri" panose="020F0502020204030204" pitchFamily="34" charset="0"/>
      <p:regular r:id="rId11"/>
      <p:bold r:id="rId12"/>
      <p:italic r:id="rId13"/>
      <p:boldItalic r:id="rId14"/>
    </p:embeddedFont>
    <p:embeddedFont>
      <p:font typeface="Open Sans" panose="020B0604020202020204" charset="0"/>
      <p:regular r:id="rId15"/>
    </p:embeddedFont>
    <p:embeddedFont>
      <p:font typeface="Libre Baskerville"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7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11392"/>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Decoding Cybercrime: A Comprehensive Overview</a:t>
            </a:r>
            <a:endParaRPr lang="en-US" sz="4450" dirty="0"/>
          </a:p>
        </p:txBody>
      </p:sp>
      <p:sp>
        <p:nvSpPr>
          <p:cNvPr id="4" name="Text 1"/>
          <p:cNvSpPr/>
          <p:nvPr/>
        </p:nvSpPr>
        <p:spPr>
          <a:xfrm>
            <a:off x="6280190" y="4077891"/>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Welcome to this introduction to cybercrime, a pervasive and evolving threat in our digital age. In this presentation, we will delve into the origins of cybercrime, explore its diverse classifications, and examine its intersection with information security. We'll discuss various types of cyber offenses, from defamation to software piracy, and understand the legal landscape, including the IT Act 2000, while providing a global perspective on this complex issue.</a:t>
            </a:r>
            <a:endParaRPr lang="en-US" sz="1750" dirty="0"/>
          </a:p>
        </p:txBody>
      </p:sp>
      <p:sp>
        <p:nvSpPr>
          <p:cNvPr id="5" name="TextBox 4"/>
          <p:cNvSpPr txBox="1"/>
          <p:nvPr/>
        </p:nvSpPr>
        <p:spPr>
          <a:xfrm>
            <a:off x="12959255" y="7788166"/>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32704"/>
            <a:ext cx="10135910" cy="708779"/>
          </a:xfrm>
          <a:prstGeom prst="rect">
            <a:avLst/>
          </a:prstGeom>
          <a:noFill/>
          <a:ln/>
        </p:spPr>
        <p:txBody>
          <a:bodyPr wrap="non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Defining Cybercrime and Its Roots</a:t>
            </a:r>
            <a:endParaRPr lang="en-US" sz="4450" dirty="0"/>
          </a:p>
        </p:txBody>
      </p:sp>
      <p:sp>
        <p:nvSpPr>
          <p:cNvPr id="3" name="Text 1"/>
          <p:cNvSpPr/>
          <p:nvPr/>
        </p:nvSpPr>
        <p:spPr>
          <a:xfrm>
            <a:off x="793790" y="2908459"/>
            <a:ext cx="2998113"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Cybercrime Defined</a:t>
            </a:r>
            <a:endParaRPr lang="en-US" sz="2200" dirty="0"/>
          </a:p>
        </p:txBody>
      </p:sp>
      <p:sp>
        <p:nvSpPr>
          <p:cNvPr id="4" name="Text 2"/>
          <p:cNvSpPr/>
          <p:nvPr/>
        </p:nvSpPr>
        <p:spPr>
          <a:xfrm>
            <a:off x="793790" y="3489603"/>
            <a:ext cx="6244709" cy="2540318"/>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Cybercrime encompasses any illegal activity that exploits computer systems, networks, or digital devices. It leverages technology to target individuals, organizations, or governments, resulting in financial losses, data breaches, or reputational damage. As our world becomes increasingly interconnected, cybercrime evolves, presenting new challenges.</a:t>
            </a:r>
            <a:endParaRPr lang="en-US" sz="1750" dirty="0"/>
          </a:p>
        </p:txBody>
      </p:sp>
      <p:sp>
        <p:nvSpPr>
          <p:cNvPr id="5" name="Text 3"/>
          <p:cNvSpPr/>
          <p:nvPr/>
        </p:nvSpPr>
        <p:spPr>
          <a:xfrm>
            <a:off x="7599521" y="2908459"/>
            <a:ext cx="3293150"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Origins of Cybercrime</a:t>
            </a:r>
            <a:endParaRPr lang="en-US" sz="2200" dirty="0"/>
          </a:p>
        </p:txBody>
      </p:sp>
      <p:sp>
        <p:nvSpPr>
          <p:cNvPr id="6" name="Text 4"/>
          <p:cNvSpPr/>
          <p:nvPr/>
        </p:nvSpPr>
        <p:spPr>
          <a:xfrm>
            <a:off x="7599521" y="3489603"/>
            <a:ext cx="6244709" cy="2903220"/>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The origins of cybercrime can be traced back to the early days of computing and the internet. As computers became more accessible, individuals discovered vulnerabilities and began exploiting them for malicious purposes. Early forms of cybercrime included hacking, software piracy, and the distribution of malware. The lack of comprehensive legal frameworks and security measures further fueled its growth.</a:t>
            </a:r>
            <a:endParaRPr lang="en-US" sz="1750" dirty="0"/>
          </a:p>
        </p:txBody>
      </p:sp>
      <p:sp>
        <p:nvSpPr>
          <p:cNvPr id="7" name="TextBox 6"/>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60095" y="769382"/>
            <a:ext cx="10584894" cy="678656"/>
          </a:xfrm>
          <a:prstGeom prst="rect">
            <a:avLst/>
          </a:prstGeom>
          <a:noFill/>
          <a:ln/>
        </p:spPr>
        <p:txBody>
          <a:bodyPr wrap="none" lIns="0" tIns="0" rIns="0" bIns="0" rtlCol="0" anchor="t"/>
          <a:lstStyle/>
          <a:p>
            <a:pPr marL="0" indent="0" algn="l">
              <a:lnSpc>
                <a:spcPts val="5300"/>
              </a:lnSpc>
              <a:buNone/>
            </a:pPr>
            <a:r>
              <a:rPr lang="en-US" sz="4250" dirty="0">
                <a:solidFill>
                  <a:srgbClr val="403CCF"/>
                </a:solidFill>
                <a:latin typeface="Libre Baskerville" pitchFamily="34" charset="0"/>
                <a:ea typeface="Libre Baskerville" pitchFamily="34" charset="-122"/>
                <a:cs typeface="Libre Baskerville" pitchFamily="34" charset="-120"/>
              </a:rPr>
              <a:t>Cybercrime and Information Security</a:t>
            </a:r>
            <a:endParaRPr lang="en-US" sz="4250" dirty="0"/>
          </a:p>
        </p:txBody>
      </p:sp>
      <p:sp>
        <p:nvSpPr>
          <p:cNvPr id="3" name="Shape 1"/>
          <p:cNvSpPr/>
          <p:nvPr/>
        </p:nvSpPr>
        <p:spPr>
          <a:xfrm>
            <a:off x="760095" y="2126694"/>
            <a:ext cx="488633" cy="488633"/>
          </a:xfrm>
          <a:prstGeom prst="roundRect">
            <a:avLst>
              <a:gd name="adj" fmla="val 6667"/>
            </a:avLst>
          </a:prstGeom>
          <a:solidFill>
            <a:srgbClr val="EAE8F3"/>
          </a:solidFill>
          <a:ln/>
        </p:spPr>
      </p:sp>
      <p:sp>
        <p:nvSpPr>
          <p:cNvPr id="4" name="Text 2"/>
          <p:cNvSpPr/>
          <p:nvPr/>
        </p:nvSpPr>
        <p:spPr>
          <a:xfrm>
            <a:off x="841534" y="2167414"/>
            <a:ext cx="325755" cy="407194"/>
          </a:xfrm>
          <a:prstGeom prst="rect">
            <a:avLst/>
          </a:prstGeom>
          <a:noFill/>
          <a:ln/>
        </p:spPr>
        <p:txBody>
          <a:bodyPr wrap="none" lIns="0" tIns="0" rIns="0" bIns="0" rtlCol="0" anchor="t"/>
          <a:lstStyle/>
          <a:p>
            <a:pPr marL="0" indent="0" algn="ctr">
              <a:lnSpc>
                <a:spcPts val="2550"/>
              </a:lnSpc>
              <a:buNone/>
            </a:pPr>
            <a:r>
              <a:rPr lang="en-US" sz="2550" dirty="0">
                <a:solidFill>
                  <a:srgbClr val="49495A"/>
                </a:solidFill>
                <a:latin typeface="Libre Baskerville" pitchFamily="34" charset="0"/>
                <a:ea typeface="Libre Baskerville" pitchFamily="34" charset="-122"/>
                <a:cs typeface="Libre Baskerville" pitchFamily="34" charset="-120"/>
              </a:rPr>
              <a:t>1</a:t>
            </a:r>
            <a:endParaRPr lang="en-US" sz="2550" dirty="0"/>
          </a:p>
        </p:txBody>
      </p:sp>
      <p:sp>
        <p:nvSpPr>
          <p:cNvPr id="5" name="Text 3"/>
          <p:cNvSpPr/>
          <p:nvPr/>
        </p:nvSpPr>
        <p:spPr>
          <a:xfrm>
            <a:off x="1465898" y="2126694"/>
            <a:ext cx="3468886" cy="339328"/>
          </a:xfrm>
          <a:prstGeom prst="rect">
            <a:avLst/>
          </a:prstGeom>
          <a:noFill/>
          <a:ln/>
        </p:spPr>
        <p:txBody>
          <a:bodyPr wrap="none" lIns="0" tIns="0" rIns="0" bIns="0" rtlCol="0" anchor="t"/>
          <a:lstStyle/>
          <a:p>
            <a:pPr marL="0" indent="0" algn="l">
              <a:lnSpc>
                <a:spcPts val="2650"/>
              </a:lnSpc>
              <a:buNone/>
            </a:pPr>
            <a:r>
              <a:rPr lang="en-US" sz="2100" dirty="0">
                <a:solidFill>
                  <a:srgbClr val="49495A"/>
                </a:solidFill>
                <a:latin typeface="Libre Baskerville" pitchFamily="34" charset="0"/>
                <a:ea typeface="Libre Baskerville" pitchFamily="34" charset="-122"/>
                <a:cs typeface="Libre Baskerville" pitchFamily="34" charset="-120"/>
              </a:rPr>
              <a:t>Intertwined Relationship</a:t>
            </a:r>
            <a:endParaRPr lang="en-US" sz="2100" dirty="0"/>
          </a:p>
        </p:txBody>
      </p:sp>
      <p:sp>
        <p:nvSpPr>
          <p:cNvPr id="6" name="Text 4"/>
          <p:cNvSpPr/>
          <p:nvPr/>
        </p:nvSpPr>
        <p:spPr>
          <a:xfrm>
            <a:off x="1465898" y="2596277"/>
            <a:ext cx="3519487" cy="4169093"/>
          </a:xfrm>
          <a:prstGeom prst="rect">
            <a:avLst/>
          </a:prstGeom>
          <a:noFill/>
          <a:ln/>
        </p:spPr>
        <p:txBody>
          <a:bodyPr wrap="square" lIns="0" tIns="0" rIns="0" bIns="0" rtlCol="0" anchor="t"/>
          <a:lstStyle/>
          <a:p>
            <a:pPr marL="0" indent="0" algn="l">
              <a:lnSpc>
                <a:spcPts val="2700"/>
              </a:lnSpc>
              <a:buNone/>
            </a:pPr>
            <a:r>
              <a:rPr lang="en-US" sz="1700" dirty="0">
                <a:solidFill>
                  <a:srgbClr val="49495A"/>
                </a:solidFill>
                <a:latin typeface="Open Sans" pitchFamily="34" charset="0"/>
                <a:ea typeface="Open Sans" pitchFamily="34" charset="-122"/>
                <a:cs typeface="Open Sans" pitchFamily="34" charset="-120"/>
              </a:rPr>
              <a:t>Cybercrime and information security are intrinsically linked. Cybercrime represents the threat, while information security provides the defense. Effective information security measures are crucial in preventing and mitigating cyber attacks. Organizations must prioritize cybersecurity to protect their assets, maintain customer trust, and comply with regulations.</a:t>
            </a:r>
            <a:endParaRPr lang="en-US" sz="1700" dirty="0"/>
          </a:p>
        </p:txBody>
      </p:sp>
      <p:sp>
        <p:nvSpPr>
          <p:cNvPr id="7" name="Shape 5"/>
          <p:cNvSpPr/>
          <p:nvPr/>
        </p:nvSpPr>
        <p:spPr>
          <a:xfrm>
            <a:off x="5202555" y="2126694"/>
            <a:ext cx="488633" cy="488633"/>
          </a:xfrm>
          <a:prstGeom prst="roundRect">
            <a:avLst>
              <a:gd name="adj" fmla="val 6667"/>
            </a:avLst>
          </a:prstGeom>
          <a:solidFill>
            <a:srgbClr val="EAE8F3"/>
          </a:solidFill>
          <a:ln/>
        </p:spPr>
      </p:sp>
      <p:sp>
        <p:nvSpPr>
          <p:cNvPr id="8" name="Text 6"/>
          <p:cNvSpPr/>
          <p:nvPr/>
        </p:nvSpPr>
        <p:spPr>
          <a:xfrm>
            <a:off x="5283994" y="2167414"/>
            <a:ext cx="325755" cy="407194"/>
          </a:xfrm>
          <a:prstGeom prst="rect">
            <a:avLst/>
          </a:prstGeom>
          <a:noFill/>
          <a:ln/>
        </p:spPr>
        <p:txBody>
          <a:bodyPr wrap="none" lIns="0" tIns="0" rIns="0" bIns="0" rtlCol="0" anchor="t"/>
          <a:lstStyle/>
          <a:p>
            <a:pPr marL="0" indent="0" algn="ctr">
              <a:lnSpc>
                <a:spcPts val="2550"/>
              </a:lnSpc>
              <a:buNone/>
            </a:pPr>
            <a:r>
              <a:rPr lang="en-US" sz="2550" dirty="0">
                <a:solidFill>
                  <a:srgbClr val="49495A"/>
                </a:solidFill>
                <a:latin typeface="Libre Baskerville" pitchFamily="34" charset="0"/>
                <a:ea typeface="Libre Baskerville" pitchFamily="34" charset="-122"/>
                <a:cs typeface="Libre Baskerville" pitchFamily="34" charset="-120"/>
              </a:rPr>
              <a:t>2</a:t>
            </a:r>
            <a:endParaRPr lang="en-US" sz="2550" dirty="0"/>
          </a:p>
        </p:txBody>
      </p:sp>
      <p:sp>
        <p:nvSpPr>
          <p:cNvPr id="9" name="Text 7"/>
          <p:cNvSpPr/>
          <p:nvPr/>
        </p:nvSpPr>
        <p:spPr>
          <a:xfrm>
            <a:off x="5908358" y="2126694"/>
            <a:ext cx="2714625" cy="339328"/>
          </a:xfrm>
          <a:prstGeom prst="rect">
            <a:avLst/>
          </a:prstGeom>
          <a:noFill/>
          <a:ln/>
        </p:spPr>
        <p:txBody>
          <a:bodyPr wrap="none" lIns="0" tIns="0" rIns="0" bIns="0" rtlCol="0" anchor="t"/>
          <a:lstStyle/>
          <a:p>
            <a:pPr marL="0" indent="0" algn="l">
              <a:lnSpc>
                <a:spcPts val="2650"/>
              </a:lnSpc>
              <a:buNone/>
            </a:pPr>
            <a:r>
              <a:rPr lang="en-US" sz="2100" dirty="0">
                <a:solidFill>
                  <a:srgbClr val="49495A"/>
                </a:solidFill>
                <a:latin typeface="Libre Baskerville" pitchFamily="34" charset="0"/>
                <a:ea typeface="Libre Baskerville" pitchFamily="34" charset="-122"/>
                <a:cs typeface="Libre Baskerville" pitchFamily="34" charset="-120"/>
              </a:rPr>
              <a:t>Security Measures</a:t>
            </a:r>
            <a:endParaRPr lang="en-US" sz="2100" dirty="0"/>
          </a:p>
        </p:txBody>
      </p:sp>
      <p:sp>
        <p:nvSpPr>
          <p:cNvPr id="10" name="Text 8"/>
          <p:cNvSpPr/>
          <p:nvPr/>
        </p:nvSpPr>
        <p:spPr>
          <a:xfrm>
            <a:off x="5908358" y="2596277"/>
            <a:ext cx="3519487" cy="4516517"/>
          </a:xfrm>
          <a:prstGeom prst="rect">
            <a:avLst/>
          </a:prstGeom>
          <a:noFill/>
          <a:ln/>
        </p:spPr>
        <p:txBody>
          <a:bodyPr wrap="square" lIns="0" tIns="0" rIns="0" bIns="0" rtlCol="0" anchor="t"/>
          <a:lstStyle/>
          <a:p>
            <a:pPr marL="0" indent="0" algn="l">
              <a:lnSpc>
                <a:spcPts val="2700"/>
              </a:lnSpc>
              <a:buNone/>
            </a:pPr>
            <a:r>
              <a:rPr lang="en-US" sz="1700" dirty="0">
                <a:solidFill>
                  <a:srgbClr val="49495A"/>
                </a:solidFill>
                <a:latin typeface="Open Sans" pitchFamily="34" charset="0"/>
                <a:ea typeface="Open Sans" pitchFamily="34" charset="-122"/>
                <a:cs typeface="Open Sans" pitchFamily="34" charset="-120"/>
              </a:rPr>
              <a:t>Information security involves implementing a range of safeguards, including firewalls, intrusion detection systems, encryption, access controls, and security awareness training. Regular security audits and vulnerability assessments are essential to identify weaknesses and strengthen defenses. By proactively addressing security gaps, organizations can reduce their exposure to cybercrime.</a:t>
            </a:r>
            <a:endParaRPr lang="en-US" sz="1700" dirty="0"/>
          </a:p>
        </p:txBody>
      </p:sp>
      <p:sp>
        <p:nvSpPr>
          <p:cNvPr id="11" name="Shape 9"/>
          <p:cNvSpPr/>
          <p:nvPr/>
        </p:nvSpPr>
        <p:spPr>
          <a:xfrm>
            <a:off x="9645015" y="2126694"/>
            <a:ext cx="488633" cy="488633"/>
          </a:xfrm>
          <a:prstGeom prst="roundRect">
            <a:avLst>
              <a:gd name="adj" fmla="val 6667"/>
            </a:avLst>
          </a:prstGeom>
          <a:solidFill>
            <a:srgbClr val="EAE8F3"/>
          </a:solidFill>
          <a:ln/>
        </p:spPr>
      </p:sp>
      <p:sp>
        <p:nvSpPr>
          <p:cNvPr id="12" name="Text 10"/>
          <p:cNvSpPr/>
          <p:nvPr/>
        </p:nvSpPr>
        <p:spPr>
          <a:xfrm>
            <a:off x="9726454" y="2167414"/>
            <a:ext cx="325755" cy="407194"/>
          </a:xfrm>
          <a:prstGeom prst="rect">
            <a:avLst/>
          </a:prstGeom>
          <a:noFill/>
          <a:ln/>
        </p:spPr>
        <p:txBody>
          <a:bodyPr wrap="none" lIns="0" tIns="0" rIns="0" bIns="0" rtlCol="0" anchor="t"/>
          <a:lstStyle/>
          <a:p>
            <a:pPr marL="0" indent="0" algn="ctr">
              <a:lnSpc>
                <a:spcPts val="2550"/>
              </a:lnSpc>
              <a:buNone/>
            </a:pPr>
            <a:r>
              <a:rPr lang="en-US" sz="2550" dirty="0">
                <a:solidFill>
                  <a:srgbClr val="49495A"/>
                </a:solidFill>
                <a:latin typeface="Libre Baskerville" pitchFamily="34" charset="0"/>
                <a:ea typeface="Libre Baskerville" pitchFamily="34" charset="-122"/>
                <a:cs typeface="Libre Baskerville" pitchFamily="34" charset="-120"/>
              </a:rPr>
              <a:t>3</a:t>
            </a:r>
            <a:endParaRPr lang="en-US" sz="2550" dirty="0"/>
          </a:p>
        </p:txBody>
      </p:sp>
      <p:sp>
        <p:nvSpPr>
          <p:cNvPr id="13" name="Text 11"/>
          <p:cNvSpPr/>
          <p:nvPr/>
        </p:nvSpPr>
        <p:spPr>
          <a:xfrm>
            <a:off x="10350818" y="2126694"/>
            <a:ext cx="2774275" cy="339328"/>
          </a:xfrm>
          <a:prstGeom prst="rect">
            <a:avLst/>
          </a:prstGeom>
          <a:noFill/>
          <a:ln/>
        </p:spPr>
        <p:txBody>
          <a:bodyPr wrap="none" lIns="0" tIns="0" rIns="0" bIns="0" rtlCol="0" anchor="t"/>
          <a:lstStyle/>
          <a:p>
            <a:pPr marL="0" indent="0" algn="l">
              <a:lnSpc>
                <a:spcPts val="2650"/>
              </a:lnSpc>
              <a:buNone/>
            </a:pPr>
            <a:r>
              <a:rPr lang="en-US" sz="2100" dirty="0">
                <a:solidFill>
                  <a:srgbClr val="49495A"/>
                </a:solidFill>
                <a:latin typeface="Libre Baskerville" pitchFamily="34" charset="0"/>
                <a:ea typeface="Libre Baskerville" pitchFamily="34" charset="-122"/>
                <a:cs typeface="Libre Baskerville" pitchFamily="34" charset="-120"/>
              </a:rPr>
              <a:t>Evolving Landscape</a:t>
            </a:r>
            <a:endParaRPr lang="en-US" sz="2100" dirty="0"/>
          </a:p>
        </p:txBody>
      </p:sp>
      <p:sp>
        <p:nvSpPr>
          <p:cNvPr id="14" name="Text 12"/>
          <p:cNvSpPr/>
          <p:nvPr/>
        </p:nvSpPr>
        <p:spPr>
          <a:xfrm>
            <a:off x="10350818" y="2596277"/>
            <a:ext cx="3519487" cy="4863941"/>
          </a:xfrm>
          <a:prstGeom prst="rect">
            <a:avLst/>
          </a:prstGeom>
          <a:noFill/>
          <a:ln/>
        </p:spPr>
        <p:txBody>
          <a:bodyPr wrap="square" lIns="0" tIns="0" rIns="0" bIns="0" rtlCol="0" anchor="t"/>
          <a:lstStyle/>
          <a:p>
            <a:pPr marL="0" indent="0" algn="l">
              <a:lnSpc>
                <a:spcPts val="2700"/>
              </a:lnSpc>
              <a:buNone/>
            </a:pPr>
            <a:r>
              <a:rPr lang="en-US" sz="1700" dirty="0">
                <a:solidFill>
                  <a:srgbClr val="49495A"/>
                </a:solidFill>
                <a:latin typeface="Open Sans" pitchFamily="34" charset="0"/>
                <a:ea typeface="Open Sans" pitchFamily="34" charset="-122"/>
                <a:cs typeface="Open Sans" pitchFamily="34" charset="-120"/>
              </a:rPr>
              <a:t>The cybercrime landscape is constantly evolving, with new threats and attack techniques emerging regularly. Information security professionals must stay informed about the latest trends and adapt their strategies accordingly. Collaboration and information sharing are vital in combating cybercrime effectively. Continuous monitoring and threat intelligence are crucial for detecting and responding to attacks.</a:t>
            </a:r>
            <a:endParaRPr lang="en-US" sz="1700" dirty="0"/>
          </a:p>
        </p:txBody>
      </p:sp>
      <p:sp>
        <p:nvSpPr>
          <p:cNvPr id="15" name="TextBox 14"/>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0445"/>
          </a:xfrm>
          <a:prstGeom prst="rect">
            <a:avLst/>
          </a:prstGeom>
        </p:spPr>
      </p:pic>
      <p:sp>
        <p:nvSpPr>
          <p:cNvPr id="3" name="Text 0"/>
          <p:cNvSpPr/>
          <p:nvPr/>
        </p:nvSpPr>
        <p:spPr>
          <a:xfrm>
            <a:off x="730925" y="3510558"/>
            <a:ext cx="12337852" cy="652582"/>
          </a:xfrm>
          <a:prstGeom prst="rect">
            <a:avLst/>
          </a:prstGeom>
          <a:noFill/>
          <a:ln/>
        </p:spPr>
        <p:txBody>
          <a:bodyPr wrap="none" lIns="0" tIns="0" rIns="0" bIns="0" rtlCol="0" anchor="t"/>
          <a:lstStyle/>
          <a:p>
            <a:pPr marL="0" indent="0" algn="l">
              <a:lnSpc>
                <a:spcPts val="5100"/>
              </a:lnSpc>
              <a:buNone/>
            </a:pPr>
            <a:r>
              <a:rPr lang="en-US" sz="4100" dirty="0">
                <a:solidFill>
                  <a:srgbClr val="403CCF"/>
                </a:solidFill>
                <a:latin typeface="Libre Baskerville" pitchFamily="34" charset="0"/>
                <a:ea typeface="Libre Baskerville" pitchFamily="34" charset="-122"/>
                <a:cs typeface="Libre Baskerville" pitchFamily="34" charset="-120"/>
              </a:rPr>
              <a:t>Classifying Cybercrimes: A Diverse Landscape</a:t>
            </a:r>
            <a:endParaRPr lang="en-US" sz="4100" dirty="0"/>
          </a:p>
        </p:txBody>
      </p:sp>
      <p:pic>
        <p:nvPicPr>
          <p:cNvPr id="4" name="Image 1" descr="preencoded.png"/>
          <p:cNvPicPr>
            <a:picLocks noChangeAspect="1"/>
          </p:cNvPicPr>
          <p:nvPr/>
        </p:nvPicPr>
        <p:blipFill>
          <a:blip r:embed="rId4"/>
          <a:stretch>
            <a:fillRect/>
          </a:stretch>
        </p:blipFill>
        <p:spPr>
          <a:xfrm>
            <a:off x="730925" y="4476393"/>
            <a:ext cx="522089" cy="522089"/>
          </a:xfrm>
          <a:prstGeom prst="rect">
            <a:avLst/>
          </a:prstGeom>
        </p:spPr>
      </p:pic>
      <p:sp>
        <p:nvSpPr>
          <p:cNvPr id="5" name="Text 1"/>
          <p:cNvSpPr/>
          <p:nvPr/>
        </p:nvSpPr>
        <p:spPr>
          <a:xfrm>
            <a:off x="730925" y="5207318"/>
            <a:ext cx="2610445" cy="326350"/>
          </a:xfrm>
          <a:prstGeom prst="rect">
            <a:avLst/>
          </a:prstGeom>
          <a:noFill/>
          <a:ln/>
        </p:spPr>
        <p:txBody>
          <a:bodyPr wrap="none" lIns="0" tIns="0" rIns="0" bIns="0" rtlCol="0" anchor="t"/>
          <a:lstStyle/>
          <a:p>
            <a:pPr marL="0" indent="0" algn="l">
              <a:lnSpc>
                <a:spcPts val="2550"/>
              </a:lnSpc>
              <a:buNone/>
            </a:pPr>
            <a:r>
              <a:rPr lang="en-US" sz="2050" dirty="0">
                <a:solidFill>
                  <a:srgbClr val="49495A"/>
                </a:solidFill>
                <a:latin typeface="Libre Baskerville" pitchFamily="34" charset="0"/>
                <a:ea typeface="Libre Baskerville" pitchFamily="34" charset="-122"/>
                <a:cs typeface="Libre Baskerville" pitchFamily="34" charset="-120"/>
              </a:rPr>
              <a:t>Financial Crimes</a:t>
            </a:r>
            <a:endParaRPr lang="en-US" sz="2050" dirty="0"/>
          </a:p>
        </p:txBody>
      </p:sp>
      <p:sp>
        <p:nvSpPr>
          <p:cNvPr id="6" name="Text 2"/>
          <p:cNvSpPr/>
          <p:nvPr/>
        </p:nvSpPr>
        <p:spPr>
          <a:xfrm>
            <a:off x="730925" y="5658922"/>
            <a:ext cx="4180642" cy="1336358"/>
          </a:xfrm>
          <a:prstGeom prst="rect">
            <a:avLst/>
          </a:prstGeom>
          <a:noFill/>
          <a:ln/>
        </p:spPr>
        <p:txBody>
          <a:bodyPr wrap="square" lIns="0" tIns="0" rIns="0" bIns="0" rtlCol="0" anchor="t"/>
          <a:lstStyle/>
          <a:p>
            <a:pPr marL="0" indent="0" algn="l">
              <a:lnSpc>
                <a:spcPts val="2600"/>
              </a:lnSpc>
              <a:buNone/>
            </a:pPr>
            <a:r>
              <a:rPr lang="en-US" sz="1600" dirty="0">
                <a:solidFill>
                  <a:srgbClr val="49495A"/>
                </a:solidFill>
                <a:latin typeface="Open Sans" pitchFamily="34" charset="0"/>
                <a:ea typeface="Open Sans" pitchFamily="34" charset="-122"/>
                <a:cs typeface="Open Sans" pitchFamily="34" charset="-120"/>
              </a:rPr>
              <a:t>Include credit card fraud, online banking scams, and investment schemes, leading to significant financial losses for individuals and organizations.</a:t>
            </a:r>
            <a:endParaRPr lang="en-US" sz="1600" dirty="0"/>
          </a:p>
        </p:txBody>
      </p:sp>
      <p:pic>
        <p:nvPicPr>
          <p:cNvPr id="7" name="Image 2" descr="preencoded.png"/>
          <p:cNvPicPr>
            <a:picLocks noChangeAspect="1"/>
          </p:cNvPicPr>
          <p:nvPr/>
        </p:nvPicPr>
        <p:blipFill>
          <a:blip r:embed="rId5"/>
          <a:stretch>
            <a:fillRect/>
          </a:stretch>
        </p:blipFill>
        <p:spPr>
          <a:xfrm>
            <a:off x="5224820" y="4476393"/>
            <a:ext cx="522089" cy="522089"/>
          </a:xfrm>
          <a:prstGeom prst="rect">
            <a:avLst/>
          </a:prstGeom>
        </p:spPr>
      </p:pic>
      <p:sp>
        <p:nvSpPr>
          <p:cNvPr id="8" name="Text 3"/>
          <p:cNvSpPr/>
          <p:nvPr/>
        </p:nvSpPr>
        <p:spPr>
          <a:xfrm>
            <a:off x="5224820" y="5207318"/>
            <a:ext cx="2610445" cy="326350"/>
          </a:xfrm>
          <a:prstGeom prst="rect">
            <a:avLst/>
          </a:prstGeom>
          <a:noFill/>
          <a:ln/>
        </p:spPr>
        <p:txBody>
          <a:bodyPr wrap="none" lIns="0" tIns="0" rIns="0" bIns="0" rtlCol="0" anchor="t"/>
          <a:lstStyle/>
          <a:p>
            <a:pPr marL="0" indent="0" algn="l">
              <a:lnSpc>
                <a:spcPts val="2550"/>
              </a:lnSpc>
              <a:buNone/>
            </a:pPr>
            <a:r>
              <a:rPr lang="en-US" sz="2050" dirty="0">
                <a:solidFill>
                  <a:srgbClr val="49495A"/>
                </a:solidFill>
                <a:latin typeface="Libre Baskerville" pitchFamily="34" charset="0"/>
                <a:ea typeface="Libre Baskerville" pitchFamily="34" charset="-122"/>
                <a:cs typeface="Libre Baskerville" pitchFamily="34" charset="-120"/>
              </a:rPr>
              <a:t>Data Breaches</a:t>
            </a:r>
            <a:endParaRPr lang="en-US" sz="2050" dirty="0"/>
          </a:p>
        </p:txBody>
      </p:sp>
      <p:sp>
        <p:nvSpPr>
          <p:cNvPr id="9" name="Text 4"/>
          <p:cNvSpPr/>
          <p:nvPr/>
        </p:nvSpPr>
        <p:spPr>
          <a:xfrm>
            <a:off x="5224820" y="5658922"/>
            <a:ext cx="4180642" cy="1670447"/>
          </a:xfrm>
          <a:prstGeom prst="rect">
            <a:avLst/>
          </a:prstGeom>
          <a:noFill/>
          <a:ln/>
        </p:spPr>
        <p:txBody>
          <a:bodyPr wrap="square" lIns="0" tIns="0" rIns="0" bIns="0" rtlCol="0" anchor="t"/>
          <a:lstStyle/>
          <a:p>
            <a:pPr marL="0" indent="0" algn="l">
              <a:lnSpc>
                <a:spcPts val="2600"/>
              </a:lnSpc>
              <a:buNone/>
            </a:pPr>
            <a:r>
              <a:rPr lang="en-US" sz="1600" dirty="0">
                <a:solidFill>
                  <a:srgbClr val="49495A"/>
                </a:solidFill>
                <a:latin typeface="Open Sans" pitchFamily="34" charset="0"/>
                <a:ea typeface="Open Sans" pitchFamily="34" charset="-122"/>
                <a:cs typeface="Open Sans" pitchFamily="34" charset="-120"/>
              </a:rPr>
              <a:t>Involve unauthorized access to sensitive information, such as personal data, trade secrets, or government files, causing privacy violations and reputational damage.</a:t>
            </a:r>
            <a:endParaRPr lang="en-US" sz="1600" dirty="0"/>
          </a:p>
        </p:txBody>
      </p:sp>
      <p:pic>
        <p:nvPicPr>
          <p:cNvPr id="10" name="Image 3" descr="preencoded.png"/>
          <p:cNvPicPr>
            <a:picLocks noChangeAspect="1"/>
          </p:cNvPicPr>
          <p:nvPr/>
        </p:nvPicPr>
        <p:blipFill>
          <a:blip r:embed="rId6"/>
          <a:stretch>
            <a:fillRect/>
          </a:stretch>
        </p:blipFill>
        <p:spPr>
          <a:xfrm>
            <a:off x="9718715" y="4476393"/>
            <a:ext cx="522089" cy="522089"/>
          </a:xfrm>
          <a:prstGeom prst="rect">
            <a:avLst/>
          </a:prstGeom>
        </p:spPr>
      </p:pic>
      <p:sp>
        <p:nvSpPr>
          <p:cNvPr id="11" name="Text 5"/>
          <p:cNvSpPr/>
          <p:nvPr/>
        </p:nvSpPr>
        <p:spPr>
          <a:xfrm>
            <a:off x="9718715" y="5207318"/>
            <a:ext cx="2610445" cy="326350"/>
          </a:xfrm>
          <a:prstGeom prst="rect">
            <a:avLst/>
          </a:prstGeom>
          <a:noFill/>
          <a:ln/>
        </p:spPr>
        <p:txBody>
          <a:bodyPr wrap="none" lIns="0" tIns="0" rIns="0" bIns="0" rtlCol="0" anchor="t"/>
          <a:lstStyle/>
          <a:p>
            <a:pPr marL="0" indent="0" algn="l">
              <a:lnSpc>
                <a:spcPts val="2550"/>
              </a:lnSpc>
              <a:buNone/>
            </a:pPr>
            <a:r>
              <a:rPr lang="en-US" sz="2050" dirty="0">
                <a:solidFill>
                  <a:srgbClr val="49495A"/>
                </a:solidFill>
                <a:latin typeface="Libre Baskerville" pitchFamily="34" charset="0"/>
                <a:ea typeface="Libre Baskerville" pitchFamily="34" charset="-122"/>
                <a:cs typeface="Libre Baskerville" pitchFamily="34" charset="-120"/>
              </a:rPr>
              <a:t>Malware Attacks</a:t>
            </a:r>
            <a:endParaRPr lang="en-US" sz="2050" dirty="0"/>
          </a:p>
        </p:txBody>
      </p:sp>
      <p:sp>
        <p:nvSpPr>
          <p:cNvPr id="12" name="Text 6"/>
          <p:cNvSpPr/>
          <p:nvPr/>
        </p:nvSpPr>
        <p:spPr>
          <a:xfrm>
            <a:off x="9718715" y="5658922"/>
            <a:ext cx="4180642" cy="1336358"/>
          </a:xfrm>
          <a:prstGeom prst="rect">
            <a:avLst/>
          </a:prstGeom>
          <a:noFill/>
          <a:ln/>
        </p:spPr>
        <p:txBody>
          <a:bodyPr wrap="square" lIns="0" tIns="0" rIns="0" bIns="0" rtlCol="0" anchor="t"/>
          <a:lstStyle/>
          <a:p>
            <a:pPr marL="0" indent="0" algn="l">
              <a:lnSpc>
                <a:spcPts val="2600"/>
              </a:lnSpc>
              <a:buNone/>
            </a:pPr>
            <a:r>
              <a:rPr lang="en-US" sz="1600" dirty="0">
                <a:solidFill>
                  <a:srgbClr val="49495A"/>
                </a:solidFill>
                <a:latin typeface="Open Sans" pitchFamily="34" charset="0"/>
                <a:ea typeface="Open Sans" pitchFamily="34" charset="-122"/>
                <a:cs typeface="Open Sans" pitchFamily="34" charset="-120"/>
              </a:rPr>
              <a:t>Use viruses, worms, and ransomware to disrupt computer systems, steal data, or extort money, impacting businesses and critical infrastructure.</a:t>
            </a:r>
            <a:endParaRPr lang="en-US" sz="1600" dirty="0"/>
          </a:p>
        </p:txBody>
      </p:sp>
      <p:sp>
        <p:nvSpPr>
          <p:cNvPr id="13" name="TextBox 12"/>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26838"/>
          </a:xfrm>
          <a:prstGeom prst="rect">
            <a:avLst/>
          </a:prstGeom>
        </p:spPr>
      </p:pic>
      <p:sp>
        <p:nvSpPr>
          <p:cNvPr id="3" name="Text 0"/>
          <p:cNvSpPr/>
          <p:nvPr/>
        </p:nvSpPr>
        <p:spPr>
          <a:xfrm>
            <a:off x="651510" y="2838926"/>
            <a:ext cx="13327380" cy="1163479"/>
          </a:xfrm>
          <a:prstGeom prst="rect">
            <a:avLst/>
          </a:prstGeom>
          <a:noFill/>
          <a:ln/>
        </p:spPr>
        <p:txBody>
          <a:bodyPr wrap="square" lIns="0" tIns="0" rIns="0" bIns="0" rtlCol="0" anchor="t"/>
          <a:lstStyle/>
          <a:p>
            <a:pPr marL="0" indent="0" algn="l">
              <a:lnSpc>
                <a:spcPts val="4550"/>
              </a:lnSpc>
              <a:buNone/>
            </a:pPr>
            <a:r>
              <a:rPr lang="en-US" sz="3650" dirty="0">
                <a:solidFill>
                  <a:srgbClr val="403CCF"/>
                </a:solidFill>
                <a:latin typeface="Libre Baskerville" pitchFamily="34" charset="0"/>
                <a:ea typeface="Libre Baskerville" pitchFamily="34" charset="-122"/>
                <a:cs typeface="Libre Baskerville" pitchFamily="34" charset="-120"/>
              </a:rPr>
              <a:t>Specific Cyber Offenses: Defamation, Web Jacking, and Forgery</a:t>
            </a:r>
            <a:endParaRPr lang="en-US" sz="3650" dirty="0"/>
          </a:p>
        </p:txBody>
      </p:sp>
      <p:sp>
        <p:nvSpPr>
          <p:cNvPr id="4" name="Shape 1"/>
          <p:cNvSpPr/>
          <p:nvPr/>
        </p:nvSpPr>
        <p:spPr>
          <a:xfrm>
            <a:off x="7303770" y="4281607"/>
            <a:ext cx="22860" cy="3435787"/>
          </a:xfrm>
          <a:prstGeom prst="roundRect">
            <a:avLst>
              <a:gd name="adj" fmla="val 122144"/>
            </a:avLst>
          </a:prstGeom>
          <a:solidFill>
            <a:srgbClr val="D0CED9"/>
          </a:solidFill>
          <a:ln/>
        </p:spPr>
      </p:sp>
      <p:sp>
        <p:nvSpPr>
          <p:cNvPr id="5" name="Shape 2"/>
          <p:cNvSpPr/>
          <p:nvPr/>
        </p:nvSpPr>
        <p:spPr>
          <a:xfrm>
            <a:off x="6570285" y="4688800"/>
            <a:ext cx="558403" cy="22860"/>
          </a:xfrm>
          <a:prstGeom prst="roundRect">
            <a:avLst>
              <a:gd name="adj" fmla="val 122144"/>
            </a:avLst>
          </a:prstGeom>
          <a:solidFill>
            <a:srgbClr val="D0CED9"/>
          </a:solidFill>
          <a:ln/>
        </p:spPr>
      </p:sp>
      <p:sp>
        <p:nvSpPr>
          <p:cNvPr id="6" name="Shape 3"/>
          <p:cNvSpPr/>
          <p:nvPr/>
        </p:nvSpPr>
        <p:spPr>
          <a:xfrm>
            <a:off x="7105829" y="4490918"/>
            <a:ext cx="418743" cy="418743"/>
          </a:xfrm>
          <a:prstGeom prst="roundRect">
            <a:avLst>
              <a:gd name="adj" fmla="val 6668"/>
            </a:avLst>
          </a:prstGeom>
          <a:solidFill>
            <a:srgbClr val="EAE8F3"/>
          </a:solidFill>
          <a:ln/>
        </p:spPr>
      </p:sp>
      <p:sp>
        <p:nvSpPr>
          <p:cNvPr id="7" name="Text 4"/>
          <p:cNvSpPr/>
          <p:nvPr/>
        </p:nvSpPr>
        <p:spPr>
          <a:xfrm>
            <a:off x="7175540" y="4525744"/>
            <a:ext cx="279202" cy="348972"/>
          </a:xfrm>
          <a:prstGeom prst="rect">
            <a:avLst/>
          </a:prstGeom>
          <a:noFill/>
          <a:ln/>
        </p:spPr>
        <p:txBody>
          <a:bodyPr wrap="none" lIns="0" tIns="0" rIns="0" bIns="0" rtlCol="0" anchor="t"/>
          <a:lstStyle/>
          <a:p>
            <a:pPr marL="0" indent="0" algn="ctr">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1</a:t>
            </a:r>
            <a:endParaRPr lang="en-US" sz="2150" dirty="0"/>
          </a:p>
        </p:txBody>
      </p:sp>
      <p:sp>
        <p:nvSpPr>
          <p:cNvPr id="8" name="Text 5"/>
          <p:cNvSpPr/>
          <p:nvPr/>
        </p:nvSpPr>
        <p:spPr>
          <a:xfrm>
            <a:off x="4057650" y="4467701"/>
            <a:ext cx="2326838" cy="290751"/>
          </a:xfrm>
          <a:prstGeom prst="rect">
            <a:avLst/>
          </a:prstGeom>
          <a:noFill/>
          <a:ln/>
        </p:spPr>
        <p:txBody>
          <a:bodyPr wrap="none" lIns="0" tIns="0" rIns="0" bIns="0" rtlCol="0" anchor="t"/>
          <a:lstStyle/>
          <a:p>
            <a:pPr marL="0" indent="0" algn="r">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Cyber Defamation</a:t>
            </a:r>
            <a:endParaRPr lang="en-US" sz="1800" dirty="0"/>
          </a:p>
        </p:txBody>
      </p:sp>
      <p:sp>
        <p:nvSpPr>
          <p:cNvPr id="9" name="Text 6"/>
          <p:cNvSpPr/>
          <p:nvPr/>
        </p:nvSpPr>
        <p:spPr>
          <a:xfrm>
            <a:off x="651510" y="4870133"/>
            <a:ext cx="5732978" cy="892969"/>
          </a:xfrm>
          <a:prstGeom prst="rect">
            <a:avLst/>
          </a:prstGeom>
          <a:noFill/>
          <a:ln/>
        </p:spPr>
        <p:txBody>
          <a:bodyPr wrap="square" lIns="0" tIns="0" rIns="0" bIns="0" rtlCol="0" anchor="t"/>
          <a:lstStyle/>
          <a:p>
            <a:pPr marL="0" indent="0" algn="r">
              <a:lnSpc>
                <a:spcPts val="2300"/>
              </a:lnSpc>
              <a:buNone/>
            </a:pPr>
            <a:r>
              <a:rPr lang="en-US" sz="1450" dirty="0">
                <a:solidFill>
                  <a:srgbClr val="49495A"/>
                </a:solidFill>
                <a:latin typeface="Open Sans" pitchFamily="34" charset="0"/>
                <a:ea typeface="Open Sans" pitchFamily="34" charset="-122"/>
                <a:cs typeface="Open Sans" pitchFamily="34" charset="-120"/>
              </a:rPr>
              <a:t>The spread of false information online through social media, websites, or email, damaging a person's reputation and causing emotional distress.</a:t>
            </a:r>
            <a:endParaRPr lang="en-US" sz="1450" dirty="0"/>
          </a:p>
        </p:txBody>
      </p:sp>
      <p:sp>
        <p:nvSpPr>
          <p:cNvPr id="10" name="Shape 7"/>
          <p:cNvSpPr/>
          <p:nvPr/>
        </p:nvSpPr>
        <p:spPr>
          <a:xfrm>
            <a:off x="7501711" y="5619393"/>
            <a:ext cx="558403" cy="22860"/>
          </a:xfrm>
          <a:prstGeom prst="roundRect">
            <a:avLst>
              <a:gd name="adj" fmla="val 122144"/>
            </a:avLst>
          </a:prstGeom>
          <a:solidFill>
            <a:srgbClr val="D0CED9"/>
          </a:solidFill>
          <a:ln/>
        </p:spPr>
      </p:sp>
      <p:sp>
        <p:nvSpPr>
          <p:cNvPr id="11" name="Shape 8"/>
          <p:cNvSpPr/>
          <p:nvPr/>
        </p:nvSpPr>
        <p:spPr>
          <a:xfrm>
            <a:off x="7105829" y="5421511"/>
            <a:ext cx="418743" cy="418743"/>
          </a:xfrm>
          <a:prstGeom prst="roundRect">
            <a:avLst>
              <a:gd name="adj" fmla="val 6668"/>
            </a:avLst>
          </a:prstGeom>
          <a:solidFill>
            <a:srgbClr val="EAE8F3"/>
          </a:solidFill>
          <a:ln/>
        </p:spPr>
      </p:sp>
      <p:sp>
        <p:nvSpPr>
          <p:cNvPr id="12" name="Text 9"/>
          <p:cNvSpPr/>
          <p:nvPr/>
        </p:nvSpPr>
        <p:spPr>
          <a:xfrm>
            <a:off x="7175540" y="5456337"/>
            <a:ext cx="279202" cy="348972"/>
          </a:xfrm>
          <a:prstGeom prst="rect">
            <a:avLst/>
          </a:prstGeom>
          <a:noFill/>
          <a:ln/>
        </p:spPr>
        <p:txBody>
          <a:bodyPr wrap="none" lIns="0" tIns="0" rIns="0" bIns="0" rtlCol="0" anchor="t"/>
          <a:lstStyle/>
          <a:p>
            <a:pPr marL="0" indent="0" algn="ctr">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2</a:t>
            </a:r>
            <a:endParaRPr lang="en-US" sz="2150" dirty="0"/>
          </a:p>
        </p:txBody>
      </p:sp>
      <p:sp>
        <p:nvSpPr>
          <p:cNvPr id="13" name="Text 10"/>
          <p:cNvSpPr/>
          <p:nvPr/>
        </p:nvSpPr>
        <p:spPr>
          <a:xfrm>
            <a:off x="8245912" y="5398294"/>
            <a:ext cx="2326838" cy="290751"/>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Web Jacking</a:t>
            </a:r>
            <a:endParaRPr lang="en-US" sz="1800" dirty="0"/>
          </a:p>
        </p:txBody>
      </p:sp>
      <p:sp>
        <p:nvSpPr>
          <p:cNvPr id="14" name="Text 11"/>
          <p:cNvSpPr/>
          <p:nvPr/>
        </p:nvSpPr>
        <p:spPr>
          <a:xfrm>
            <a:off x="8245912" y="5800725"/>
            <a:ext cx="5732978" cy="892969"/>
          </a:xfrm>
          <a:prstGeom prst="rect">
            <a:avLst/>
          </a:prstGeom>
          <a:noFill/>
          <a:ln/>
        </p:spPr>
        <p:txBody>
          <a:bodyPr wrap="squar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Unauthorized control of a website, allowing attackers to deface content, redirect traffic, or steal user credentials, disrupting business operations.</a:t>
            </a:r>
            <a:endParaRPr lang="en-US" sz="1450" dirty="0"/>
          </a:p>
        </p:txBody>
      </p:sp>
      <p:sp>
        <p:nvSpPr>
          <p:cNvPr id="15" name="Shape 12"/>
          <p:cNvSpPr/>
          <p:nvPr/>
        </p:nvSpPr>
        <p:spPr>
          <a:xfrm>
            <a:off x="6570285" y="6546175"/>
            <a:ext cx="558403" cy="22860"/>
          </a:xfrm>
          <a:prstGeom prst="roundRect">
            <a:avLst>
              <a:gd name="adj" fmla="val 122144"/>
            </a:avLst>
          </a:prstGeom>
          <a:solidFill>
            <a:srgbClr val="D0CED9"/>
          </a:solidFill>
          <a:ln/>
        </p:spPr>
      </p:sp>
      <p:sp>
        <p:nvSpPr>
          <p:cNvPr id="16" name="Shape 13"/>
          <p:cNvSpPr/>
          <p:nvPr/>
        </p:nvSpPr>
        <p:spPr>
          <a:xfrm>
            <a:off x="7105829" y="6348293"/>
            <a:ext cx="418743" cy="418743"/>
          </a:xfrm>
          <a:prstGeom prst="roundRect">
            <a:avLst>
              <a:gd name="adj" fmla="val 6668"/>
            </a:avLst>
          </a:prstGeom>
          <a:solidFill>
            <a:srgbClr val="EAE8F3"/>
          </a:solidFill>
          <a:ln/>
        </p:spPr>
      </p:sp>
      <p:sp>
        <p:nvSpPr>
          <p:cNvPr id="17" name="Text 14"/>
          <p:cNvSpPr/>
          <p:nvPr/>
        </p:nvSpPr>
        <p:spPr>
          <a:xfrm>
            <a:off x="7175540" y="6383119"/>
            <a:ext cx="279202" cy="348972"/>
          </a:xfrm>
          <a:prstGeom prst="rect">
            <a:avLst/>
          </a:prstGeom>
          <a:noFill/>
          <a:ln/>
        </p:spPr>
        <p:txBody>
          <a:bodyPr wrap="none" lIns="0" tIns="0" rIns="0" bIns="0" rtlCol="0" anchor="t"/>
          <a:lstStyle/>
          <a:p>
            <a:pPr marL="0" indent="0" algn="ctr">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3</a:t>
            </a:r>
            <a:endParaRPr lang="en-US" sz="2150" dirty="0"/>
          </a:p>
        </p:txBody>
      </p:sp>
      <p:sp>
        <p:nvSpPr>
          <p:cNvPr id="18" name="Text 15"/>
          <p:cNvSpPr/>
          <p:nvPr/>
        </p:nvSpPr>
        <p:spPr>
          <a:xfrm>
            <a:off x="4057650" y="6325076"/>
            <a:ext cx="2326838" cy="290751"/>
          </a:xfrm>
          <a:prstGeom prst="rect">
            <a:avLst/>
          </a:prstGeom>
          <a:noFill/>
          <a:ln/>
        </p:spPr>
        <p:txBody>
          <a:bodyPr wrap="none" lIns="0" tIns="0" rIns="0" bIns="0" rtlCol="0" anchor="t"/>
          <a:lstStyle/>
          <a:p>
            <a:pPr marL="0" indent="0" algn="r">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Forgery</a:t>
            </a:r>
            <a:endParaRPr lang="en-US" sz="1800" dirty="0"/>
          </a:p>
        </p:txBody>
      </p:sp>
      <p:sp>
        <p:nvSpPr>
          <p:cNvPr id="19" name="Text 16"/>
          <p:cNvSpPr/>
          <p:nvPr/>
        </p:nvSpPr>
        <p:spPr>
          <a:xfrm>
            <a:off x="651510" y="6727508"/>
            <a:ext cx="5732978" cy="595313"/>
          </a:xfrm>
          <a:prstGeom prst="rect">
            <a:avLst/>
          </a:prstGeom>
          <a:noFill/>
          <a:ln/>
        </p:spPr>
        <p:txBody>
          <a:bodyPr wrap="square" lIns="0" tIns="0" rIns="0" bIns="0" rtlCol="0" anchor="t"/>
          <a:lstStyle/>
          <a:p>
            <a:pPr marL="0" indent="0" algn="r">
              <a:lnSpc>
                <a:spcPts val="2300"/>
              </a:lnSpc>
              <a:buNone/>
            </a:pPr>
            <a:r>
              <a:rPr lang="en-US" sz="1450" dirty="0">
                <a:solidFill>
                  <a:srgbClr val="49495A"/>
                </a:solidFill>
                <a:latin typeface="Open Sans" pitchFamily="34" charset="0"/>
                <a:ea typeface="Open Sans" pitchFamily="34" charset="-122"/>
                <a:cs typeface="Open Sans" pitchFamily="34" charset="-120"/>
              </a:rPr>
              <a:t>Creating fake documents or signatures using digital tools, leading to fraud, identity theft, and legal complications.</a:t>
            </a:r>
            <a:endParaRPr lang="en-US" sz="1450" dirty="0"/>
          </a:p>
        </p:txBody>
      </p:sp>
      <p:sp>
        <p:nvSpPr>
          <p:cNvPr id="20" name="TextBox 19"/>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2198" y="980123"/>
            <a:ext cx="7812405" cy="1783437"/>
          </a:xfrm>
          <a:prstGeom prst="rect">
            <a:avLst/>
          </a:prstGeom>
          <a:noFill/>
          <a:ln/>
        </p:spPr>
        <p:txBody>
          <a:bodyPr wrap="square" lIns="0" tIns="0" rIns="0" bIns="0" rtlCol="0" anchor="t"/>
          <a:lstStyle/>
          <a:p>
            <a:pPr marL="0" indent="0" algn="l">
              <a:lnSpc>
                <a:spcPts val="4650"/>
              </a:lnSpc>
              <a:buNone/>
            </a:pPr>
            <a:r>
              <a:rPr lang="en-US" sz="3700" dirty="0">
                <a:solidFill>
                  <a:srgbClr val="403CCF"/>
                </a:solidFill>
                <a:latin typeface="Libre Baskerville" pitchFamily="34" charset="0"/>
                <a:ea typeface="Libre Baskerville" pitchFamily="34" charset="-122"/>
                <a:cs typeface="Libre Baskerville" pitchFamily="34" charset="-120"/>
              </a:rPr>
              <a:t>Pornographic Offenses, Software Piracy, and Credit Card Frauds</a:t>
            </a:r>
            <a:endParaRPr lang="en-US" sz="3700" dirty="0"/>
          </a:p>
        </p:txBody>
      </p:sp>
      <p:pic>
        <p:nvPicPr>
          <p:cNvPr id="4" name="Image 1" descr="preencoded.png"/>
          <p:cNvPicPr>
            <a:picLocks noChangeAspect="1"/>
          </p:cNvPicPr>
          <p:nvPr/>
        </p:nvPicPr>
        <p:blipFill>
          <a:blip r:embed="rId4"/>
          <a:stretch>
            <a:fillRect/>
          </a:stretch>
        </p:blipFill>
        <p:spPr>
          <a:xfrm>
            <a:off x="6152198" y="3048833"/>
            <a:ext cx="951190" cy="1400175"/>
          </a:xfrm>
          <a:prstGeom prst="rect">
            <a:avLst/>
          </a:prstGeom>
        </p:spPr>
      </p:pic>
      <p:sp>
        <p:nvSpPr>
          <p:cNvPr id="5" name="Text 1"/>
          <p:cNvSpPr/>
          <p:nvPr/>
        </p:nvSpPr>
        <p:spPr>
          <a:xfrm>
            <a:off x="7388662" y="3238976"/>
            <a:ext cx="2802850" cy="297180"/>
          </a:xfrm>
          <a:prstGeom prst="rect">
            <a:avLst/>
          </a:prstGeom>
          <a:noFill/>
          <a:ln/>
        </p:spPr>
        <p:txBody>
          <a:bodyPr wrap="none" lIns="0" tIns="0" rIns="0" bIns="0" rtlCol="0" anchor="t"/>
          <a:lstStyle/>
          <a:p>
            <a:pPr marL="0" indent="0" algn="l">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Pornographic Offenses</a:t>
            </a:r>
            <a:endParaRPr lang="en-US" sz="1850" dirty="0"/>
          </a:p>
        </p:txBody>
      </p:sp>
      <p:sp>
        <p:nvSpPr>
          <p:cNvPr id="6" name="Text 2"/>
          <p:cNvSpPr/>
          <p:nvPr/>
        </p:nvSpPr>
        <p:spPr>
          <a:xfrm>
            <a:off x="7388662" y="3650218"/>
            <a:ext cx="6575941" cy="608648"/>
          </a:xfrm>
          <a:prstGeom prst="rect">
            <a:avLst/>
          </a:prstGeom>
          <a:noFill/>
          <a:ln/>
        </p:spPr>
        <p:txBody>
          <a:bodyPr wrap="square" lIns="0" tIns="0" rIns="0" bIns="0" rtlCol="0" anchor="t"/>
          <a:lstStyle/>
          <a:p>
            <a:pPr marL="0" indent="0" algn="l">
              <a:lnSpc>
                <a:spcPts val="2350"/>
              </a:lnSpc>
              <a:buNone/>
            </a:pPr>
            <a:r>
              <a:rPr lang="en-US" sz="1450" dirty="0">
                <a:solidFill>
                  <a:srgbClr val="49495A"/>
                </a:solidFill>
                <a:latin typeface="Open Sans" pitchFamily="34" charset="0"/>
                <a:ea typeface="Open Sans" pitchFamily="34" charset="-122"/>
                <a:cs typeface="Open Sans" pitchFamily="34" charset="-120"/>
              </a:rPr>
              <a:t>The illegal distribution and access of child pornography, which is a grave crime with severe legal consequences and devastating impact on victims.</a:t>
            </a:r>
            <a:endParaRPr lang="en-US" sz="1450" dirty="0"/>
          </a:p>
        </p:txBody>
      </p:sp>
      <p:pic>
        <p:nvPicPr>
          <p:cNvPr id="7" name="Image 2" descr="preencoded.png"/>
          <p:cNvPicPr>
            <a:picLocks noChangeAspect="1"/>
          </p:cNvPicPr>
          <p:nvPr/>
        </p:nvPicPr>
        <p:blipFill>
          <a:blip r:embed="rId5"/>
          <a:stretch>
            <a:fillRect/>
          </a:stretch>
        </p:blipFill>
        <p:spPr>
          <a:xfrm>
            <a:off x="6152198" y="4449008"/>
            <a:ext cx="951190" cy="1400175"/>
          </a:xfrm>
          <a:prstGeom prst="rect">
            <a:avLst/>
          </a:prstGeom>
        </p:spPr>
      </p:pic>
      <p:sp>
        <p:nvSpPr>
          <p:cNvPr id="8" name="Text 3"/>
          <p:cNvSpPr/>
          <p:nvPr/>
        </p:nvSpPr>
        <p:spPr>
          <a:xfrm>
            <a:off x="7388662" y="4639151"/>
            <a:ext cx="2378154" cy="297180"/>
          </a:xfrm>
          <a:prstGeom prst="rect">
            <a:avLst/>
          </a:prstGeom>
          <a:noFill/>
          <a:ln/>
        </p:spPr>
        <p:txBody>
          <a:bodyPr wrap="none" lIns="0" tIns="0" rIns="0" bIns="0" rtlCol="0" anchor="t"/>
          <a:lstStyle/>
          <a:p>
            <a:pPr marL="0" indent="0" algn="l">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Software Piracy</a:t>
            </a:r>
            <a:endParaRPr lang="en-US" sz="1850" dirty="0"/>
          </a:p>
        </p:txBody>
      </p:sp>
      <p:sp>
        <p:nvSpPr>
          <p:cNvPr id="9" name="Text 4"/>
          <p:cNvSpPr/>
          <p:nvPr/>
        </p:nvSpPr>
        <p:spPr>
          <a:xfrm>
            <a:off x="7388662" y="5050393"/>
            <a:ext cx="6575941" cy="608648"/>
          </a:xfrm>
          <a:prstGeom prst="rect">
            <a:avLst/>
          </a:prstGeom>
          <a:noFill/>
          <a:ln/>
        </p:spPr>
        <p:txBody>
          <a:bodyPr wrap="square" lIns="0" tIns="0" rIns="0" bIns="0" rtlCol="0" anchor="t"/>
          <a:lstStyle/>
          <a:p>
            <a:pPr marL="0" indent="0" algn="l">
              <a:lnSpc>
                <a:spcPts val="2350"/>
              </a:lnSpc>
              <a:buNone/>
            </a:pPr>
            <a:r>
              <a:rPr lang="en-US" sz="1450" dirty="0">
                <a:solidFill>
                  <a:srgbClr val="49495A"/>
                </a:solidFill>
                <a:latin typeface="Open Sans" pitchFamily="34" charset="0"/>
                <a:ea typeface="Open Sans" pitchFamily="34" charset="-122"/>
                <a:cs typeface="Open Sans" pitchFamily="34" charset="-120"/>
              </a:rPr>
              <a:t>Unauthorized copying and distribution of copyrighted software, resulting in financial losses for software developers and undermining innovation.</a:t>
            </a:r>
            <a:endParaRPr lang="en-US" sz="1450" dirty="0"/>
          </a:p>
        </p:txBody>
      </p:sp>
      <p:pic>
        <p:nvPicPr>
          <p:cNvPr id="10" name="Image 3" descr="preencoded.png"/>
          <p:cNvPicPr>
            <a:picLocks noChangeAspect="1"/>
          </p:cNvPicPr>
          <p:nvPr/>
        </p:nvPicPr>
        <p:blipFill>
          <a:blip r:embed="rId6"/>
          <a:stretch>
            <a:fillRect/>
          </a:stretch>
        </p:blipFill>
        <p:spPr>
          <a:xfrm>
            <a:off x="6152198" y="5849183"/>
            <a:ext cx="951190" cy="1400175"/>
          </a:xfrm>
          <a:prstGeom prst="rect">
            <a:avLst/>
          </a:prstGeom>
        </p:spPr>
      </p:pic>
      <p:sp>
        <p:nvSpPr>
          <p:cNvPr id="11" name="Text 5"/>
          <p:cNvSpPr/>
          <p:nvPr/>
        </p:nvSpPr>
        <p:spPr>
          <a:xfrm>
            <a:off x="7388662" y="6039326"/>
            <a:ext cx="2378154" cy="297180"/>
          </a:xfrm>
          <a:prstGeom prst="rect">
            <a:avLst/>
          </a:prstGeom>
          <a:noFill/>
          <a:ln/>
        </p:spPr>
        <p:txBody>
          <a:bodyPr wrap="none" lIns="0" tIns="0" rIns="0" bIns="0" rtlCol="0" anchor="t"/>
          <a:lstStyle/>
          <a:p>
            <a:pPr marL="0" indent="0" algn="l">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Credit Card Frauds</a:t>
            </a:r>
            <a:endParaRPr lang="en-US" sz="1850" dirty="0"/>
          </a:p>
        </p:txBody>
      </p:sp>
      <p:sp>
        <p:nvSpPr>
          <p:cNvPr id="12" name="Text 6"/>
          <p:cNvSpPr/>
          <p:nvPr/>
        </p:nvSpPr>
        <p:spPr>
          <a:xfrm>
            <a:off x="7388662" y="6450568"/>
            <a:ext cx="6575941" cy="608648"/>
          </a:xfrm>
          <a:prstGeom prst="rect">
            <a:avLst/>
          </a:prstGeom>
          <a:noFill/>
          <a:ln/>
        </p:spPr>
        <p:txBody>
          <a:bodyPr wrap="square" lIns="0" tIns="0" rIns="0" bIns="0" rtlCol="0" anchor="t"/>
          <a:lstStyle/>
          <a:p>
            <a:pPr marL="0" indent="0" algn="l">
              <a:lnSpc>
                <a:spcPts val="2350"/>
              </a:lnSpc>
              <a:buNone/>
            </a:pPr>
            <a:r>
              <a:rPr lang="en-US" sz="1450" dirty="0">
                <a:solidFill>
                  <a:srgbClr val="49495A"/>
                </a:solidFill>
                <a:latin typeface="Open Sans" pitchFamily="34" charset="0"/>
                <a:ea typeface="Open Sans" pitchFamily="34" charset="-122"/>
                <a:cs typeface="Open Sans" pitchFamily="34" charset="-120"/>
              </a:rPr>
              <a:t>The use of stolen or fake credit card information for online purchases, leading to financial losses for consumers and businesses.</a:t>
            </a:r>
            <a:endParaRPr lang="en-US" sz="1450" dirty="0"/>
          </a:p>
        </p:txBody>
      </p:sp>
      <p:sp>
        <p:nvSpPr>
          <p:cNvPr id="13" name="TextBox 12"/>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2713" y="591383"/>
            <a:ext cx="9258538" cy="672108"/>
          </a:xfrm>
          <a:prstGeom prst="rect">
            <a:avLst/>
          </a:prstGeom>
          <a:noFill/>
          <a:ln/>
        </p:spPr>
        <p:txBody>
          <a:bodyPr wrap="none" lIns="0" tIns="0" rIns="0" bIns="0" rtlCol="0" anchor="t"/>
          <a:lstStyle/>
          <a:p>
            <a:pPr marL="0" indent="0" algn="l">
              <a:lnSpc>
                <a:spcPts val="5250"/>
              </a:lnSpc>
              <a:buNone/>
            </a:pPr>
            <a:r>
              <a:rPr lang="en-US" sz="4200" dirty="0">
                <a:solidFill>
                  <a:srgbClr val="403CCF"/>
                </a:solidFill>
                <a:latin typeface="Libre Baskerville" pitchFamily="34" charset="0"/>
                <a:ea typeface="Libre Baskerville" pitchFamily="34" charset="-122"/>
                <a:cs typeface="Libre Baskerville" pitchFamily="34" charset="-120"/>
              </a:rPr>
              <a:t>Identity Theft: A Pervasive Threat</a:t>
            </a:r>
            <a:endParaRPr lang="en-US" sz="4200" dirty="0"/>
          </a:p>
        </p:txBody>
      </p:sp>
      <p:sp>
        <p:nvSpPr>
          <p:cNvPr id="3" name="Text 1"/>
          <p:cNvSpPr/>
          <p:nvPr/>
        </p:nvSpPr>
        <p:spPr>
          <a:xfrm>
            <a:off x="2018824" y="3123009"/>
            <a:ext cx="2688431" cy="335994"/>
          </a:xfrm>
          <a:prstGeom prst="rect">
            <a:avLst/>
          </a:prstGeom>
          <a:noFill/>
          <a:ln/>
        </p:spPr>
        <p:txBody>
          <a:bodyPr wrap="none" lIns="0" tIns="0" rIns="0" bIns="0" rtlCol="0" anchor="t"/>
          <a:lstStyle/>
          <a:p>
            <a:pPr marL="0" indent="0" algn="r">
              <a:lnSpc>
                <a:spcPts val="2600"/>
              </a:lnSpc>
              <a:buNone/>
            </a:pPr>
            <a:r>
              <a:rPr lang="en-US" sz="2100" dirty="0">
                <a:solidFill>
                  <a:srgbClr val="49495A"/>
                </a:solidFill>
                <a:latin typeface="Libre Baskerville" pitchFamily="34" charset="0"/>
                <a:ea typeface="Libre Baskerville" pitchFamily="34" charset="-122"/>
                <a:cs typeface="Libre Baskerville" pitchFamily="34" charset="-120"/>
              </a:rPr>
              <a:t>Data Collection</a:t>
            </a:r>
            <a:endParaRPr lang="en-US" sz="2100" dirty="0"/>
          </a:p>
        </p:txBody>
      </p:sp>
      <p:sp>
        <p:nvSpPr>
          <p:cNvPr id="4" name="Text 2"/>
          <p:cNvSpPr/>
          <p:nvPr/>
        </p:nvSpPr>
        <p:spPr>
          <a:xfrm>
            <a:off x="752713" y="3587948"/>
            <a:ext cx="3954542" cy="1031915"/>
          </a:xfrm>
          <a:prstGeom prst="rect">
            <a:avLst/>
          </a:prstGeom>
          <a:noFill/>
          <a:ln/>
        </p:spPr>
        <p:txBody>
          <a:bodyPr wrap="square" lIns="0" tIns="0" rIns="0" bIns="0" rtlCol="0" anchor="t"/>
          <a:lstStyle/>
          <a:p>
            <a:pPr marL="0" indent="0" algn="r">
              <a:lnSpc>
                <a:spcPts val="2700"/>
              </a:lnSpc>
              <a:buNone/>
            </a:pPr>
            <a:r>
              <a:rPr lang="en-US" sz="1650" dirty="0">
                <a:solidFill>
                  <a:srgbClr val="49495A"/>
                </a:solidFill>
                <a:latin typeface="Open Sans" pitchFamily="34" charset="0"/>
                <a:ea typeface="Open Sans" pitchFamily="34" charset="-122"/>
                <a:cs typeface="Open Sans" pitchFamily="34" charset="-120"/>
              </a:rPr>
              <a:t>Cybercriminals use phishing, malware, and data breaches to gather personal information.</a:t>
            </a:r>
            <a:endParaRPr lang="en-US" sz="1650" dirty="0"/>
          </a:p>
        </p:txBody>
      </p:sp>
      <p:pic>
        <p:nvPicPr>
          <p:cNvPr id="5" name="Image 0" descr="preencoded.png"/>
          <p:cNvPicPr>
            <a:picLocks noChangeAspect="1"/>
          </p:cNvPicPr>
          <p:nvPr/>
        </p:nvPicPr>
        <p:blipFill>
          <a:blip r:embed="rId3"/>
          <a:stretch>
            <a:fillRect/>
          </a:stretch>
        </p:blipFill>
        <p:spPr>
          <a:xfrm>
            <a:off x="5137309" y="1693545"/>
            <a:ext cx="4355783" cy="4355783"/>
          </a:xfrm>
          <a:prstGeom prst="rect">
            <a:avLst/>
          </a:prstGeom>
        </p:spPr>
      </p:pic>
      <p:sp>
        <p:nvSpPr>
          <p:cNvPr id="6" name="Text 3"/>
          <p:cNvSpPr/>
          <p:nvPr/>
        </p:nvSpPr>
        <p:spPr>
          <a:xfrm>
            <a:off x="5652492" y="3408164"/>
            <a:ext cx="321707" cy="402193"/>
          </a:xfrm>
          <a:prstGeom prst="rect">
            <a:avLst/>
          </a:prstGeom>
          <a:noFill/>
          <a:ln/>
        </p:spPr>
        <p:txBody>
          <a:bodyPr wrap="none" lIns="0" tIns="0" rIns="0" bIns="0" rtlCol="0" anchor="t"/>
          <a:lstStyle/>
          <a:p>
            <a:pPr marL="0" indent="0" algn="l">
              <a:lnSpc>
                <a:spcPts val="4050"/>
              </a:lnSpc>
              <a:buNone/>
            </a:pPr>
            <a:r>
              <a:rPr lang="en-US" sz="2500" dirty="0">
                <a:solidFill>
                  <a:srgbClr val="49495A"/>
                </a:solidFill>
                <a:latin typeface="Libre Baskerville" pitchFamily="34" charset="0"/>
                <a:ea typeface="Libre Baskerville" pitchFamily="34" charset="-122"/>
                <a:cs typeface="Libre Baskerville" pitchFamily="34" charset="-120"/>
              </a:rPr>
              <a:t>1</a:t>
            </a:r>
            <a:endParaRPr lang="en-US" sz="2500" dirty="0"/>
          </a:p>
        </p:txBody>
      </p:sp>
      <p:sp>
        <p:nvSpPr>
          <p:cNvPr id="7" name="Text 4"/>
          <p:cNvSpPr/>
          <p:nvPr/>
        </p:nvSpPr>
        <p:spPr>
          <a:xfrm>
            <a:off x="9815632" y="2125385"/>
            <a:ext cx="2688431" cy="335994"/>
          </a:xfrm>
          <a:prstGeom prst="rect">
            <a:avLst/>
          </a:prstGeom>
          <a:noFill/>
          <a:ln/>
        </p:spPr>
        <p:txBody>
          <a:bodyPr wrap="none" lIns="0" tIns="0" rIns="0" bIns="0" rtlCol="0" anchor="t"/>
          <a:lstStyle/>
          <a:p>
            <a:pPr marL="0" indent="0" algn="l">
              <a:lnSpc>
                <a:spcPts val="2600"/>
              </a:lnSpc>
              <a:buNone/>
            </a:pPr>
            <a:r>
              <a:rPr lang="en-US" sz="2100" dirty="0">
                <a:solidFill>
                  <a:srgbClr val="49495A"/>
                </a:solidFill>
                <a:latin typeface="Libre Baskerville" pitchFamily="34" charset="0"/>
                <a:ea typeface="Libre Baskerville" pitchFamily="34" charset="-122"/>
                <a:cs typeface="Libre Baskerville" pitchFamily="34" charset="-120"/>
              </a:rPr>
              <a:t>Impersonation</a:t>
            </a:r>
            <a:endParaRPr lang="en-US" sz="2100" dirty="0"/>
          </a:p>
        </p:txBody>
      </p:sp>
      <p:sp>
        <p:nvSpPr>
          <p:cNvPr id="8" name="Text 5"/>
          <p:cNvSpPr/>
          <p:nvPr/>
        </p:nvSpPr>
        <p:spPr>
          <a:xfrm>
            <a:off x="9815632" y="2590324"/>
            <a:ext cx="4062055" cy="687943"/>
          </a:xfrm>
          <a:prstGeom prst="rect">
            <a:avLst/>
          </a:prstGeom>
          <a:noFill/>
          <a:ln/>
        </p:spPr>
        <p:txBody>
          <a:bodyPr wrap="square" lIns="0" tIns="0" rIns="0" bIns="0" rtlCol="0" anchor="t"/>
          <a:lstStyle/>
          <a:p>
            <a:pPr marL="0" indent="0" algn="l">
              <a:lnSpc>
                <a:spcPts val="2700"/>
              </a:lnSpc>
              <a:buNone/>
            </a:pPr>
            <a:r>
              <a:rPr lang="en-US" sz="1650" dirty="0">
                <a:solidFill>
                  <a:srgbClr val="49495A"/>
                </a:solidFill>
                <a:latin typeface="Open Sans" pitchFamily="34" charset="0"/>
                <a:ea typeface="Open Sans" pitchFamily="34" charset="-122"/>
                <a:cs typeface="Open Sans" pitchFamily="34" charset="-120"/>
              </a:rPr>
              <a:t>Stolen data is used to impersonate victims and open fraudulent accounts.</a:t>
            </a:r>
            <a:endParaRPr lang="en-US" sz="1650" dirty="0"/>
          </a:p>
        </p:txBody>
      </p:sp>
      <p:pic>
        <p:nvPicPr>
          <p:cNvPr id="9" name="Image 1" descr="preencoded.png"/>
          <p:cNvPicPr>
            <a:picLocks noChangeAspect="1"/>
          </p:cNvPicPr>
          <p:nvPr/>
        </p:nvPicPr>
        <p:blipFill>
          <a:blip r:embed="rId4"/>
          <a:stretch>
            <a:fillRect/>
          </a:stretch>
        </p:blipFill>
        <p:spPr>
          <a:xfrm>
            <a:off x="5137309" y="1693545"/>
            <a:ext cx="4355783" cy="4355783"/>
          </a:xfrm>
          <a:prstGeom prst="rect">
            <a:avLst/>
          </a:prstGeom>
        </p:spPr>
      </p:pic>
      <p:sp>
        <p:nvSpPr>
          <p:cNvPr id="10" name="Text 6"/>
          <p:cNvSpPr/>
          <p:nvPr/>
        </p:nvSpPr>
        <p:spPr>
          <a:xfrm>
            <a:off x="8132207" y="2500670"/>
            <a:ext cx="321707" cy="402193"/>
          </a:xfrm>
          <a:prstGeom prst="rect">
            <a:avLst/>
          </a:prstGeom>
          <a:noFill/>
          <a:ln/>
        </p:spPr>
        <p:txBody>
          <a:bodyPr wrap="none" lIns="0" tIns="0" rIns="0" bIns="0" rtlCol="0" anchor="t"/>
          <a:lstStyle/>
          <a:p>
            <a:pPr marL="0" indent="0" algn="l">
              <a:lnSpc>
                <a:spcPts val="4050"/>
              </a:lnSpc>
              <a:buNone/>
            </a:pPr>
            <a:r>
              <a:rPr lang="en-US" sz="2500" dirty="0">
                <a:solidFill>
                  <a:srgbClr val="49495A"/>
                </a:solidFill>
                <a:latin typeface="Libre Baskerville" pitchFamily="34" charset="0"/>
                <a:ea typeface="Libre Baskerville" pitchFamily="34" charset="-122"/>
                <a:cs typeface="Libre Baskerville" pitchFamily="34" charset="-120"/>
              </a:rPr>
              <a:t>2</a:t>
            </a:r>
            <a:endParaRPr lang="en-US" sz="2500" dirty="0"/>
          </a:p>
        </p:txBody>
      </p:sp>
      <p:sp>
        <p:nvSpPr>
          <p:cNvPr id="11" name="Text 7"/>
          <p:cNvSpPr/>
          <p:nvPr/>
        </p:nvSpPr>
        <p:spPr>
          <a:xfrm>
            <a:off x="9815632" y="4464487"/>
            <a:ext cx="2688431" cy="335994"/>
          </a:xfrm>
          <a:prstGeom prst="rect">
            <a:avLst/>
          </a:prstGeom>
          <a:noFill/>
          <a:ln/>
        </p:spPr>
        <p:txBody>
          <a:bodyPr wrap="none" lIns="0" tIns="0" rIns="0" bIns="0" rtlCol="0" anchor="t"/>
          <a:lstStyle/>
          <a:p>
            <a:pPr marL="0" indent="0" algn="l">
              <a:lnSpc>
                <a:spcPts val="2600"/>
              </a:lnSpc>
              <a:buNone/>
            </a:pPr>
            <a:r>
              <a:rPr lang="en-US" sz="2100" dirty="0">
                <a:solidFill>
                  <a:srgbClr val="49495A"/>
                </a:solidFill>
                <a:latin typeface="Libre Baskerville" pitchFamily="34" charset="0"/>
                <a:ea typeface="Libre Baskerville" pitchFamily="34" charset="-122"/>
                <a:cs typeface="Libre Baskerville" pitchFamily="34" charset="-120"/>
              </a:rPr>
              <a:t>Financial Gain</a:t>
            </a:r>
            <a:endParaRPr lang="en-US" sz="2100" dirty="0"/>
          </a:p>
        </p:txBody>
      </p:sp>
      <p:sp>
        <p:nvSpPr>
          <p:cNvPr id="12" name="Text 8"/>
          <p:cNvSpPr/>
          <p:nvPr/>
        </p:nvSpPr>
        <p:spPr>
          <a:xfrm>
            <a:off x="9815632" y="4929426"/>
            <a:ext cx="4062055" cy="687943"/>
          </a:xfrm>
          <a:prstGeom prst="rect">
            <a:avLst/>
          </a:prstGeom>
          <a:noFill/>
          <a:ln/>
        </p:spPr>
        <p:txBody>
          <a:bodyPr wrap="square" lIns="0" tIns="0" rIns="0" bIns="0" rtlCol="0" anchor="t"/>
          <a:lstStyle/>
          <a:p>
            <a:pPr marL="0" indent="0" algn="l">
              <a:lnSpc>
                <a:spcPts val="2700"/>
              </a:lnSpc>
              <a:buNone/>
            </a:pPr>
            <a:r>
              <a:rPr lang="en-US" sz="1650" dirty="0">
                <a:solidFill>
                  <a:srgbClr val="49495A"/>
                </a:solidFill>
                <a:latin typeface="Open Sans" pitchFamily="34" charset="0"/>
                <a:ea typeface="Open Sans" pitchFamily="34" charset="-122"/>
                <a:cs typeface="Open Sans" pitchFamily="34" charset="-120"/>
              </a:rPr>
              <a:t>Fraudulent activities drain funds and cause financial ruin for victims.</a:t>
            </a:r>
            <a:endParaRPr lang="en-US" sz="1650" dirty="0"/>
          </a:p>
        </p:txBody>
      </p:sp>
      <p:pic>
        <p:nvPicPr>
          <p:cNvPr id="13" name="Image 2" descr="preencoded.png"/>
          <p:cNvPicPr>
            <a:picLocks noChangeAspect="1"/>
          </p:cNvPicPr>
          <p:nvPr/>
        </p:nvPicPr>
        <p:blipFill>
          <a:blip r:embed="rId5"/>
          <a:stretch>
            <a:fillRect/>
          </a:stretch>
        </p:blipFill>
        <p:spPr>
          <a:xfrm>
            <a:off x="5137309" y="1693545"/>
            <a:ext cx="4355783" cy="4355783"/>
          </a:xfrm>
          <a:prstGeom prst="rect">
            <a:avLst/>
          </a:prstGeom>
        </p:spPr>
      </p:pic>
      <p:sp>
        <p:nvSpPr>
          <p:cNvPr id="14" name="Text 9"/>
          <p:cNvSpPr/>
          <p:nvPr/>
        </p:nvSpPr>
        <p:spPr>
          <a:xfrm>
            <a:off x="7678222" y="5101947"/>
            <a:ext cx="321707" cy="402193"/>
          </a:xfrm>
          <a:prstGeom prst="rect">
            <a:avLst/>
          </a:prstGeom>
          <a:noFill/>
          <a:ln/>
        </p:spPr>
        <p:txBody>
          <a:bodyPr wrap="none" lIns="0" tIns="0" rIns="0" bIns="0" rtlCol="0" anchor="t"/>
          <a:lstStyle/>
          <a:p>
            <a:pPr marL="0" indent="0" algn="l">
              <a:lnSpc>
                <a:spcPts val="4050"/>
              </a:lnSpc>
              <a:buNone/>
            </a:pPr>
            <a:r>
              <a:rPr lang="en-US" sz="2500" dirty="0">
                <a:solidFill>
                  <a:srgbClr val="49495A"/>
                </a:solidFill>
                <a:latin typeface="Libre Baskerville" pitchFamily="34" charset="0"/>
                <a:ea typeface="Libre Baskerville" pitchFamily="34" charset="-122"/>
                <a:cs typeface="Libre Baskerville" pitchFamily="34" charset="-120"/>
              </a:rPr>
              <a:t>3</a:t>
            </a:r>
            <a:endParaRPr lang="en-US" sz="2500" dirty="0"/>
          </a:p>
        </p:txBody>
      </p:sp>
      <p:sp>
        <p:nvSpPr>
          <p:cNvPr id="15" name="Text 10"/>
          <p:cNvSpPr/>
          <p:nvPr/>
        </p:nvSpPr>
        <p:spPr>
          <a:xfrm>
            <a:off x="752713" y="6291263"/>
            <a:ext cx="13124974" cy="1375886"/>
          </a:xfrm>
          <a:prstGeom prst="rect">
            <a:avLst/>
          </a:prstGeom>
          <a:noFill/>
          <a:ln/>
        </p:spPr>
        <p:txBody>
          <a:bodyPr wrap="square" lIns="0" tIns="0" rIns="0" bIns="0" rtlCol="0" anchor="t"/>
          <a:lstStyle/>
          <a:p>
            <a:pPr marL="0" indent="0" algn="l">
              <a:lnSpc>
                <a:spcPts val="2700"/>
              </a:lnSpc>
              <a:buNone/>
            </a:pPr>
            <a:r>
              <a:rPr lang="en-US" sz="1650" dirty="0">
                <a:solidFill>
                  <a:srgbClr val="49495A"/>
                </a:solidFill>
                <a:latin typeface="Open Sans" pitchFamily="34" charset="0"/>
                <a:ea typeface="Open Sans" pitchFamily="34" charset="-122"/>
                <a:cs typeface="Open Sans" pitchFamily="34" charset="-120"/>
              </a:rPr>
              <a:t>Identity theft involves stealing someone's personal information, such as name, social security number, or credit card details, to commit fraud. Cybercriminals employ various techniques, including phishing emails, malware attacks, and data breaches, to collect this sensitive data. They then use the stolen information to impersonate the victim, open fraudulent accounts, or make unauthorized purchases, resulting in significant financial losses and reputational damage for the victim.</a:t>
            </a:r>
            <a:endParaRPr lang="en-US" sz="1650" dirty="0"/>
          </a:p>
        </p:txBody>
      </p:sp>
      <p:sp>
        <p:nvSpPr>
          <p:cNvPr id="16" name="TextBox 15"/>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2616"/>
          </a:xfrm>
          <a:prstGeom prst="rect">
            <a:avLst/>
          </a:prstGeom>
        </p:spPr>
      </p:pic>
      <p:sp>
        <p:nvSpPr>
          <p:cNvPr id="3" name="Text 0"/>
          <p:cNvSpPr/>
          <p:nvPr/>
        </p:nvSpPr>
        <p:spPr>
          <a:xfrm>
            <a:off x="793075" y="3456623"/>
            <a:ext cx="13044249" cy="1416129"/>
          </a:xfrm>
          <a:prstGeom prst="rect">
            <a:avLst/>
          </a:prstGeom>
          <a:noFill/>
          <a:ln/>
        </p:spPr>
        <p:txBody>
          <a:bodyPr wrap="squar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Cybercrime and the IT Act 2000: A Legal Perspective</a:t>
            </a:r>
            <a:endParaRPr lang="en-US" sz="4450" dirty="0"/>
          </a:p>
        </p:txBody>
      </p:sp>
      <p:sp>
        <p:nvSpPr>
          <p:cNvPr id="4" name="Shape 1"/>
          <p:cNvSpPr/>
          <p:nvPr/>
        </p:nvSpPr>
        <p:spPr>
          <a:xfrm>
            <a:off x="793075" y="5212675"/>
            <a:ext cx="4197072" cy="2392799"/>
          </a:xfrm>
          <a:prstGeom prst="roundRect">
            <a:avLst>
              <a:gd name="adj" fmla="val 1421"/>
            </a:avLst>
          </a:prstGeom>
          <a:solidFill>
            <a:srgbClr val="EAE8F3"/>
          </a:solidFill>
          <a:ln/>
        </p:spPr>
      </p:sp>
      <p:sp>
        <p:nvSpPr>
          <p:cNvPr id="5" name="Text 2"/>
          <p:cNvSpPr/>
          <p:nvPr/>
        </p:nvSpPr>
        <p:spPr>
          <a:xfrm>
            <a:off x="1019651" y="5439251"/>
            <a:ext cx="2832616" cy="353973"/>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IT Act 2000</a:t>
            </a:r>
            <a:endParaRPr lang="en-US" sz="2200" dirty="0"/>
          </a:p>
        </p:txBody>
      </p:sp>
      <p:sp>
        <p:nvSpPr>
          <p:cNvPr id="6" name="Text 3"/>
          <p:cNvSpPr/>
          <p:nvPr/>
        </p:nvSpPr>
        <p:spPr>
          <a:xfrm>
            <a:off x="1019651" y="5929193"/>
            <a:ext cx="3743920" cy="14497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The Information Technology Act 2000 is India's primary law addressing cybercrime and electronic transactions.</a:t>
            </a:r>
            <a:endParaRPr lang="en-US" sz="1750" dirty="0"/>
          </a:p>
        </p:txBody>
      </p:sp>
      <p:sp>
        <p:nvSpPr>
          <p:cNvPr id="7" name="Shape 4"/>
          <p:cNvSpPr/>
          <p:nvPr/>
        </p:nvSpPr>
        <p:spPr>
          <a:xfrm>
            <a:off x="5216723" y="5212675"/>
            <a:ext cx="4197072" cy="2392799"/>
          </a:xfrm>
          <a:prstGeom prst="roundRect">
            <a:avLst>
              <a:gd name="adj" fmla="val 1421"/>
            </a:avLst>
          </a:prstGeom>
          <a:solidFill>
            <a:srgbClr val="EAE8F3"/>
          </a:solidFill>
          <a:ln/>
        </p:spPr>
      </p:sp>
      <p:sp>
        <p:nvSpPr>
          <p:cNvPr id="8" name="Text 5"/>
          <p:cNvSpPr/>
          <p:nvPr/>
        </p:nvSpPr>
        <p:spPr>
          <a:xfrm>
            <a:off x="5443299" y="5439251"/>
            <a:ext cx="2832616" cy="353973"/>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Key Provisions</a:t>
            </a:r>
            <a:endParaRPr lang="en-US" sz="2200" dirty="0"/>
          </a:p>
        </p:txBody>
      </p:sp>
      <p:sp>
        <p:nvSpPr>
          <p:cNvPr id="9" name="Text 6"/>
          <p:cNvSpPr/>
          <p:nvPr/>
        </p:nvSpPr>
        <p:spPr>
          <a:xfrm>
            <a:off x="5443299" y="5929193"/>
            <a:ext cx="3743920" cy="14497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The Act provides legal recognition for electronic documents, digital signatures, and defines offenses like hacking and data theft.</a:t>
            </a:r>
            <a:endParaRPr lang="en-US" sz="1750" dirty="0"/>
          </a:p>
        </p:txBody>
      </p:sp>
      <p:sp>
        <p:nvSpPr>
          <p:cNvPr id="10" name="Shape 7"/>
          <p:cNvSpPr/>
          <p:nvPr/>
        </p:nvSpPr>
        <p:spPr>
          <a:xfrm>
            <a:off x="9640372" y="5212675"/>
            <a:ext cx="4197072" cy="2392799"/>
          </a:xfrm>
          <a:prstGeom prst="roundRect">
            <a:avLst>
              <a:gd name="adj" fmla="val 1421"/>
            </a:avLst>
          </a:prstGeom>
          <a:solidFill>
            <a:srgbClr val="EAE8F3"/>
          </a:solidFill>
          <a:ln/>
        </p:spPr>
      </p:sp>
      <p:sp>
        <p:nvSpPr>
          <p:cNvPr id="11" name="Text 8"/>
          <p:cNvSpPr/>
          <p:nvPr/>
        </p:nvSpPr>
        <p:spPr>
          <a:xfrm>
            <a:off x="9866948" y="5439251"/>
            <a:ext cx="2832616" cy="353973"/>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Global Perspective</a:t>
            </a:r>
            <a:endParaRPr lang="en-US" sz="2200" dirty="0"/>
          </a:p>
        </p:txBody>
      </p:sp>
      <p:sp>
        <p:nvSpPr>
          <p:cNvPr id="12" name="Text 9"/>
          <p:cNvSpPr/>
          <p:nvPr/>
        </p:nvSpPr>
        <p:spPr>
          <a:xfrm>
            <a:off x="9866948" y="5929193"/>
            <a:ext cx="3743920" cy="14497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Many countries have enacted cybercrime laws to combat digital offenses and cooperate internationally.</a:t>
            </a:r>
            <a:endParaRPr lang="en-US" sz="1750" dirty="0"/>
          </a:p>
        </p:txBody>
      </p:sp>
      <p:sp>
        <p:nvSpPr>
          <p:cNvPr id="13" name="TextBox 12"/>
          <p:cNvSpPr txBox="1"/>
          <p:nvPr/>
        </p:nvSpPr>
        <p:spPr>
          <a:xfrm>
            <a:off x="12959255" y="7772400"/>
            <a:ext cx="1450428" cy="457200"/>
          </a:xfrm>
          <a:prstGeom prst="rect">
            <a:avLst/>
          </a:prstGeom>
          <a:solidFill>
            <a:schemeClr val="bg1"/>
          </a:solidFill>
        </p:spPr>
        <p:txBody>
          <a:bodyPr wrap="squar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850</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Open Sans</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Student</cp:lastModifiedBy>
  <cp:revision>2</cp:revision>
  <dcterms:created xsi:type="dcterms:W3CDTF">2025-03-17T14:47:15Z</dcterms:created>
  <dcterms:modified xsi:type="dcterms:W3CDTF">2025-03-18T08:20:22Z</dcterms:modified>
</cp:coreProperties>
</file>