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0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70" r:id="rId9"/>
    <p:sldId id="266" r:id="rId10"/>
    <p:sldId id="267" r:id="rId11"/>
    <p:sldId id="274" r:id="rId12"/>
    <p:sldId id="271" r:id="rId13"/>
    <p:sldId id="268" r:id="rId14"/>
    <p:sldId id="272" r:id="rId15"/>
    <p:sldId id="273" r:id="rId16"/>
    <p:sldId id="275" r:id="rId17"/>
    <p:sldId id="276" r:id="rId18"/>
    <p:sldId id="26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09"/>
    <p:restoredTop sz="70291"/>
  </p:normalViewPr>
  <p:slideViewPr>
    <p:cSldViewPr snapToGrid="0" snapToObjects="1">
      <p:cViewPr varScale="1">
        <p:scale>
          <a:sx n="108" d="100"/>
          <a:sy n="108" d="100"/>
        </p:scale>
        <p:origin x="16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631860-9BA0-B540-800A-B8541F098675}" type="datetimeFigureOut">
              <a:rPr lang="en-US" smtClean="0"/>
              <a:t>6/22/19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D0BAC-D2C1-624A-82F9-E4400C974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928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he.wikipedia.org/wiki/%D7%93%D7%99%D7%91%D7%95%D7%A8" TargetMode="External"/><Relationship Id="rId13" Type="http://schemas.openxmlformats.org/officeDocument/2006/relationships/hyperlink" Target="https://he.wikipedia.org/wiki/%D7%AA%D7%A4%D7%A7%D7%95%D7%93%D7%99%D7%9D_%D7%A0%D7%99%D7%94%D7%95%D7%9C%D7%99%D7%99%D7%9D" TargetMode="External"/><Relationship Id="rId3" Type="http://schemas.openxmlformats.org/officeDocument/2006/relationships/hyperlink" Target="https://he.wikipedia.org/wiki/%D7%94%D7%A4%D7%A8%D7%A2%D7%94_%D7%A0%D7%A4%D7%A9%D7%99%D7%AA" TargetMode="External"/><Relationship Id="rId7" Type="http://schemas.openxmlformats.org/officeDocument/2006/relationships/hyperlink" Target="https://he.wikipedia.org/wiki/%D7%9E%D7%97%D7%A9%D7%91%D7%AA_%D7%A9%D7%95%D7%95%D7%90" TargetMode="External"/><Relationship Id="rId12" Type="http://schemas.openxmlformats.org/officeDocument/2006/relationships/hyperlink" Target="https://he.wikipedia.org/wiki/%D7%A7%D7%A9%D7%91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he.wikipedia.org/wiki/%D7%94%D7%96%D7%99%D7%94" TargetMode="External"/><Relationship Id="rId11" Type="http://schemas.openxmlformats.org/officeDocument/2006/relationships/hyperlink" Target="https://he.wikipedia.org/wiki/%D7%96%D7%99%D7%9B%D7%A8%D7%95%D7%9F" TargetMode="External"/><Relationship Id="rId5" Type="http://schemas.openxmlformats.org/officeDocument/2006/relationships/hyperlink" Target="https://he.wikipedia.org/wiki/%D7%A4%D7%A1%D7%99%D7%9B%D7%95%D7%96%D7%94" TargetMode="External"/><Relationship Id="rId10" Type="http://schemas.openxmlformats.org/officeDocument/2006/relationships/hyperlink" Target="https://he.wikipedia.org/wiki/%D7%A7%D7%95%D7%92%D7%A0%D7%99%D7%A6%D7%99%D7%94" TargetMode="External"/><Relationship Id="rId4" Type="http://schemas.openxmlformats.org/officeDocument/2006/relationships/hyperlink" Target="https://he.wikipedia.org/wiki/%D7%9E%D7%97%D7%9C%D7%94_%D7%9B%D7%A8%D7%95%D7%A0%D7%99%D7%AA" TargetMode="External"/><Relationship Id="rId9" Type="http://schemas.openxmlformats.org/officeDocument/2006/relationships/hyperlink" Target="https://he.wikipedia.org/wiki/%D7%97%D7%A9%D7%99%D7%91%D7%94" TargetMode="Externa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he.wikipedia.org/wiki/%D7%97%D7%95%D7%A9" TargetMode="External"/><Relationship Id="rId13" Type="http://schemas.openxmlformats.org/officeDocument/2006/relationships/hyperlink" Target="https://he.wikipedia.org/wiki/%D7%9B%D7%AA%D7%91" TargetMode="External"/><Relationship Id="rId3" Type="http://schemas.openxmlformats.org/officeDocument/2006/relationships/hyperlink" Target="https://he.wikipedia.org/wiki/%D7%97%D7%A9%D7%99%D7%91%D7%94" TargetMode="External"/><Relationship Id="rId7" Type="http://schemas.openxmlformats.org/officeDocument/2006/relationships/hyperlink" Target="https://he.wikipedia.org/wiki/%D7%A7%D7%9C%D7%99%D7%A4%D7%AA_%D7%94%D7%9E%D7%95%D7%97_%D7%94%D7%A7%D7%93%D7%9D-%D7%9E%D7%A6%D7%97%D7%99%D7%AA#cite_note-%D7%9E%D7%95%D7%A0%D7%99%D7%A52016-1" TargetMode="External"/><Relationship Id="rId12" Type="http://schemas.openxmlformats.org/officeDocument/2006/relationships/hyperlink" Target="https://he.wikipedia.org/wiki/%D7%93%D7%99%D7%91%D7%95%D7%A8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he.wikipedia.org/wiki/%D7%91%D7%95%D7%A9%D7%94" TargetMode="External"/><Relationship Id="rId11" Type="http://schemas.openxmlformats.org/officeDocument/2006/relationships/hyperlink" Target="https://he.wikipedia.org/wiki/%D7%A9%D7%A4%D7%94" TargetMode="External"/><Relationship Id="rId5" Type="http://schemas.openxmlformats.org/officeDocument/2006/relationships/hyperlink" Target="https://he.wikipedia.org/wiki/%D7%A2%D7%A8%D7%9A_(%D7%A1%D7%95%D7%A6%D7%99%D7%95%D7%9C%D7%95%D7%92%D7%99%D7%94)" TargetMode="External"/><Relationship Id="rId10" Type="http://schemas.openxmlformats.org/officeDocument/2006/relationships/hyperlink" Target="https://he.wikipedia.org/wiki/%D7%90%D7%96%D7%95%D7%A8_%D7%95%D7%A8%D7%A0%D7%99%D7%A7%D7%94" TargetMode="External"/><Relationship Id="rId4" Type="http://schemas.openxmlformats.org/officeDocument/2006/relationships/hyperlink" Target="https://he.wikipedia.org/wiki/%D7%94%D7%A4%D7%A9%D7%98%D7%94" TargetMode="External"/><Relationship Id="rId9" Type="http://schemas.openxmlformats.org/officeDocument/2006/relationships/hyperlink" Target="https://he.wikipedia.org/wiki/%D7%9E%D7%A2%D7%A8%D7%9B%D7%AA_%D7%94%D7%A9%D7%9E%D7%99%D7%A2%D7%94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0" eaLnBrk="1" latinLnBrk="0" hangingPunct="1"/>
            <a:r>
              <a:rPr lang="he-IL" sz="1200" dirty="0"/>
              <a:t>אבחנה בין חולי אפילפסיה לאנשים בריאים מדאטה שנוצר ע"י בדיקת אף </a:t>
            </a:r>
            <a:r>
              <a:rPr lang="he-IL" sz="1200" dirty="0" err="1"/>
              <a:t>אמ</a:t>
            </a:r>
            <a:r>
              <a:rPr lang="he-IL" sz="1200" dirty="0"/>
              <a:t> </a:t>
            </a:r>
            <a:r>
              <a:rPr lang="he-IL" sz="1200" dirty="0" err="1"/>
              <a:t>אריי</a:t>
            </a:r>
            <a:r>
              <a:rPr lang="he-IL" sz="1200" dirty="0"/>
              <a:t>, בשימוש באלגוריתם </a:t>
            </a:r>
          </a:p>
          <a:p>
            <a:pPr marL="0" algn="r" defTabSz="914400" rtl="0" eaLnBrk="1" latinLnBrk="0" hangingPunct="1"/>
            <a:r>
              <a:rPr lang="he-IL" sz="1200" dirty="0"/>
              <a:t>XG</a:t>
            </a:r>
            <a:r>
              <a:rPr lang="en-US" sz="1200" dirty="0"/>
              <a:t>Boost.</a:t>
            </a:r>
            <a:r>
              <a:rPr lang="he-IL" sz="1200" dirty="0"/>
              <a:t> </a:t>
            </a:r>
          </a:p>
          <a:p>
            <a:pPr marL="0" algn="r" defTabSz="914400" rtl="0" eaLnBrk="1" latinLnBrk="0" hangingPunct="1"/>
            <a:endParaRPr lang="he-IL" sz="1200" dirty="0"/>
          </a:p>
          <a:p>
            <a:pPr marL="0" algn="r" defTabSz="914400" rtl="0" eaLnBrk="1" latinLnBrk="0" hangingPunct="1"/>
            <a:endParaRPr lang="he-IL" sz="1200" dirty="0"/>
          </a:p>
          <a:p>
            <a:pPr marL="0" algn="r" defTabSz="914400" rtl="0" eaLnBrk="1" latinLnBrk="0" hangingPunct="1"/>
            <a:r>
              <a:rPr lang="en-US" sz="1200" dirty="0"/>
              <a:t>fMRI:</a:t>
            </a:r>
            <a:endParaRPr lang="he-IL" sz="1200" dirty="0"/>
          </a:p>
          <a:p>
            <a:pPr marL="0" algn="r" defTabSz="914400" rtl="0" eaLnBrk="1" latinLnBrk="0" hangingPunct="1"/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שיטת</a:t>
            </a:r>
            <a:r>
              <a:rPr lang="he-I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דימות מוחי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המשמשת למדידת פעילותם של אזורים במוח בעת ביצוע מטלות שונות. משתמשת בקשר קיים בין פעילות מוגברת של תאי עצב במוח לתגובה של מערכת הדם.</a:t>
            </a:r>
            <a:r>
              <a:rPr lang="he-IL" sz="1200" dirty="0"/>
              <a:t> </a:t>
            </a:r>
          </a:p>
          <a:p>
            <a:pPr marL="0" algn="r" defTabSz="914400" rtl="0" eaLnBrk="1" latinLnBrk="0" hangingPunct="1"/>
            <a:r>
              <a:rPr lang="he-IL" sz="1200" dirty="0"/>
              <a:t>כאשר אזור מסיים במוח מגביר את פעילותו סירקת אף </a:t>
            </a:r>
            <a:r>
              <a:rPr lang="he-IL" sz="1200" dirty="0" err="1"/>
              <a:t>אמ</a:t>
            </a:r>
            <a:r>
              <a:rPr lang="he-IL" sz="1200" dirty="0"/>
              <a:t> </a:t>
            </a:r>
            <a:r>
              <a:rPr lang="he-IL" sz="1200" dirty="0" err="1"/>
              <a:t>אריי</a:t>
            </a:r>
            <a:r>
              <a:rPr lang="he-IL" sz="1200" dirty="0"/>
              <a:t> מסוגלת לזהות שינוים שחלים בזרימת הדם לאותו אזור וכך לספק מידע על פעילות אזורית שישנם במוח בנק זמן מסוימת </a:t>
            </a:r>
          </a:p>
          <a:p>
            <a:pPr marL="0" algn="r" defTabSz="914400" rtl="0" eaLnBrk="1" latinLnBrk="0" hangingPunct="1"/>
            <a:endParaRPr lang="en-US" sz="1200" dirty="0"/>
          </a:p>
          <a:p>
            <a:pPr marL="0" algn="r" defTabSz="914400" rtl="0" eaLnBrk="1" latinLnBrk="0" hangingPunct="1"/>
            <a:r>
              <a:rPr lang="en-US" sz="1200" dirty="0" err="1"/>
              <a:t>XGBoost</a:t>
            </a:r>
            <a:r>
              <a:rPr lang="en-US" sz="1200" dirty="0"/>
              <a:t>:</a:t>
            </a:r>
          </a:p>
          <a:p>
            <a:pPr marL="0" algn="r" defTabSz="914400" rtl="0" eaLnBrk="1" latinLnBrk="0" hangingPunct="1"/>
            <a:r>
              <a:rPr lang="he-IL" sz="1200" dirty="0"/>
              <a:t>מימוש של </a:t>
            </a:r>
            <a:endParaRPr lang="en-US" sz="1200" dirty="0"/>
          </a:p>
          <a:p>
            <a:pPr marL="0" algn="r" defTabSz="914400" rtl="0" eaLnBrk="1" latinLnBrk="0" hangingPunct="1"/>
            <a:r>
              <a:rPr lang="en-US" sz="1200" dirty="0"/>
              <a:t>Gradient boosted decision trees</a:t>
            </a:r>
            <a:endParaRPr lang="he-IL" sz="1200" dirty="0"/>
          </a:p>
          <a:p>
            <a:pPr marL="0" algn="r" defTabSz="914400" rtl="0" eaLnBrk="1" latinLnBrk="0" hangingPunct="1"/>
            <a:r>
              <a:rPr lang="he-IL" sz="1200" dirty="0"/>
              <a:t>הרכבה ושילוב של מספר רב של לומדים חלשים אך משלימים</a:t>
            </a:r>
            <a:endParaRPr lang="en-US" sz="1200" dirty="0"/>
          </a:p>
          <a:p>
            <a:pPr marL="0" algn="r" defTabSz="914400" rtl="0" eaLnBrk="1" latinLnBrk="0" hangingPunct="1"/>
            <a:endParaRPr lang="en-US" sz="1200" dirty="0"/>
          </a:p>
          <a:p>
            <a:pPr marL="0" algn="r" defTabSz="914400" rtl="0" eaLnBrk="1" latinLnBrk="0" hangingPunct="1"/>
            <a:r>
              <a:rPr lang="he-IL" sz="1200" dirty="0"/>
              <a:t>לומד חלש- אחד שחוזה קצת יותר טוב מחיזוי רנדומלי 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5D0BAC-D2C1-624A-82F9-E4400C974D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049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r" defTabSz="914400" rtl="1" eaLnBrk="1" latinLnBrk="0" hangingPunct="1">
              <a:buFont typeface="Arial" panose="020B0604020202020204" pitchFamily="34" charset="0"/>
              <a:buChar char="•"/>
            </a:pPr>
            <a:r>
              <a:rPr lang="he-IL" dirty="0"/>
              <a:t>הם מציינים שהמחקר הזה הוא POC שמציג את היכולות של </a:t>
            </a:r>
            <a:r>
              <a:rPr lang="he-IL" dirty="0" err="1"/>
              <a:t>האלג</a:t>
            </a:r>
            <a:r>
              <a:rPr lang="he-IL" dirty="0"/>
              <a:t> XGBOOST לאבחנה בין חולי אפילפסיה לאנשים בריאים מדאטה שחולץ מבדיקת </a:t>
            </a:r>
            <a:r>
              <a:rPr lang="en-US" dirty="0"/>
              <a:t>fMRI</a:t>
            </a:r>
            <a:endParaRPr lang="he-IL" dirty="0"/>
          </a:p>
          <a:p>
            <a:pPr marL="171450" indent="-171450" algn="r" defTabSz="914400" rtl="1" eaLnBrk="1" latinLnBrk="0" hangingPunct="1">
              <a:buFont typeface="Arial" panose="020B0604020202020204" pitchFamily="34" charset="0"/>
              <a:buChar char="•"/>
            </a:pPr>
            <a:r>
              <a:rPr lang="he-IL" dirty="0" err="1"/>
              <a:t>האלג</a:t>
            </a:r>
            <a:r>
              <a:rPr lang="he-IL" dirty="0"/>
              <a:t> הראה פוטנציאל גבוה לתיוג חולים</a:t>
            </a:r>
          </a:p>
          <a:p>
            <a:pPr marL="171450" indent="-171450" algn="r" defTabSz="914400" rtl="1" eaLnBrk="1" latinLnBrk="0" hangingPunct="1">
              <a:buFont typeface="Arial" panose="020B0604020202020204" pitchFamily="34" charset="0"/>
              <a:buChar char="•"/>
            </a:pPr>
            <a:r>
              <a:rPr lang="he-IL" dirty="0"/>
              <a:t>האזורים BA21 ו BA47 הם אזורים חשובים שצריכים להילקח בחשבון </a:t>
            </a:r>
            <a:r>
              <a:rPr lang="he-IL" dirty="0" err="1"/>
              <a:t>באינטרקציה</a:t>
            </a:r>
            <a:endParaRPr lang="he-IL" dirty="0"/>
          </a:p>
          <a:p>
            <a:pPr marL="171450" marR="0" lvl="0" indent="-17145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e-IL" dirty="0"/>
              <a:t>ההיפותזה הנסתרת נמצאה כנכונה, רוב האנשים הבריאים הראו דומיננטיות בחצי המוח השמאלי אל מול החולי האפילפסיה שהראו יותר שינוים בין שני חצאי המוח ובחצי הימני</a:t>
            </a:r>
          </a:p>
          <a:p>
            <a:pPr marL="171450" indent="-171450" algn="r" defTabSz="914400" rtl="1" eaLnBrk="1" latinLnBrk="0" hangingPunct="1"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5D0BAC-D2C1-624A-82F9-E4400C974D1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3625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המימוש של הקונספט שלהם על דאטה חדש:</a:t>
            </a:r>
          </a:p>
          <a:p>
            <a:pPr marL="0" algn="r" defTabSz="914400" rtl="1" eaLnBrk="1" latinLnBrk="0" hangingPunct="1"/>
            <a:endParaRPr lang="he-IL" dirty="0"/>
          </a:p>
          <a:p>
            <a:pPr marL="0" algn="r" defTabSz="914400" rtl="1" eaLnBrk="1" latinLnBrk="0" hangingPunct="1"/>
            <a:r>
              <a:rPr lang="he-IL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סכיזופרניה 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היא </a:t>
            </a:r>
            <a:r>
              <a:rPr lang="he-I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הפרעה נפשית"/>
              </a:rPr>
              <a:t>הפרעה נפשית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he-I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כרונית</a:t>
            </a:r>
            <a:r>
              <a:rPr lang="he-I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השייכת לקבוצת ההפרעות הנפשיות ה</a:t>
            </a:r>
            <a:r>
              <a:rPr lang="he-IL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פסיכוטיות</a:t>
            </a:r>
            <a:r>
              <a:rPr lang="he-IL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הפרעה זו מתאפיינת ב</a:t>
            </a:r>
            <a:r>
              <a:rPr lang="he-I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הזיה"/>
              </a:rPr>
              <a:t>הזיות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he-I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מחשבת שווא"/>
              </a:rPr>
              <a:t>מחשבות שווא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הפרעות בארגון ה</a:t>
            </a:r>
            <a:r>
              <a:rPr lang="he-I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דיבור"/>
              </a:rPr>
              <a:t>דיבור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וה</a:t>
            </a:r>
            <a:r>
              <a:rPr lang="he-I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חשיבה"/>
              </a:rPr>
              <a:t>חשיבה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בעיות </a:t>
            </a:r>
            <a:r>
              <a:rPr lang="he-I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 tooltip="קוגניציה"/>
              </a:rPr>
              <a:t>קוגניטיביות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(ב</a:t>
            </a:r>
            <a:r>
              <a:rPr lang="he-I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 tooltip="זיכרון"/>
              </a:rPr>
              <a:t>זיכרון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he-I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 tooltip="קשב"/>
              </a:rPr>
              <a:t>קשב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he-I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 tooltip="תפקודים ניהוליים"/>
              </a:rPr>
              <a:t>פונקציות ניהוליות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וכו')</a:t>
            </a:r>
          </a:p>
          <a:p>
            <a:pPr marL="0" algn="r" defTabSz="914400" rtl="1" eaLnBrk="1" latinLnBrk="0" hangingPunct="1"/>
            <a:endParaRPr lang="he-I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algn="r" defTabSz="914400" rtl="1" eaLnBrk="1" latinLnBrk="0" hangingPunct="1">
              <a:buFont typeface="Arial" panose="020B0604020202020204" pitchFamily="34" charset="0"/>
              <a:buChar char="•"/>
            </a:pP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הבעיה פה היא אבחנה בין חולי סכיזופרניה לבין אנשים בראים.</a:t>
            </a:r>
          </a:p>
          <a:p>
            <a:pPr marL="171450" indent="-171450" algn="r" defTabSz="914400" rtl="1" eaLnBrk="1" latinLnBrk="0" hangingPunct="1">
              <a:buFont typeface="Arial" panose="020B0604020202020204" pitchFamily="34" charset="0"/>
              <a:buChar char="•"/>
            </a:pPr>
            <a:r>
              <a:rPr lang="he-I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הפיצרים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עבור כל אדם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e-IL" dirty="0"/>
              <a:t>קישוריות רשת פונקציונלית, המתארים את הקורלציות בין מיפויים שונים של אזורים במוח לאורך זמן. ז"א בנק זמן </a:t>
            </a:r>
            <a:r>
              <a:rPr lang="he-IL" dirty="0" err="1"/>
              <a:t>מסויימת</a:t>
            </a:r>
            <a:r>
              <a:rPr lang="he-IL" dirty="0"/>
              <a:t> האם עבור כל </a:t>
            </a:r>
            <a:r>
              <a:rPr lang="he-IL" dirty="0" err="1"/>
              <a:t>המפויים</a:t>
            </a:r>
            <a:r>
              <a:rPr lang="he-IL" dirty="0"/>
              <a:t> הקוראים במוח בין אזורים שונים מהי רמת הקורלציה? מספר בין 0 ל 1</a:t>
            </a:r>
          </a:p>
          <a:p>
            <a:pPr marL="171450" indent="-171450" algn="r" defTabSz="914400" rtl="1" eaLnBrk="1" latinLnBrk="0" hangingPunct="1">
              <a:buFont typeface="Arial" panose="020B0604020202020204" pitchFamily="34" charset="0"/>
              <a:buChar char="•"/>
            </a:pPr>
            <a:r>
              <a:rPr lang="he-IL" dirty="0"/>
              <a:t>86 </a:t>
            </a:r>
            <a:r>
              <a:rPr lang="he-IL" dirty="0" err="1"/>
              <a:t>אובזרוציות</a:t>
            </a:r>
            <a:r>
              <a:rPr lang="he-IL" dirty="0"/>
              <a:t> עם 378 </a:t>
            </a:r>
            <a:r>
              <a:rPr lang="he-IL" dirty="0" err="1"/>
              <a:t>פיצרים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5D0BAC-D2C1-624A-82F9-E4400C974D1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010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5D0BAC-D2C1-624A-82F9-E4400C974D1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673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מסקנות:</a:t>
            </a:r>
          </a:p>
          <a:p>
            <a:pPr marL="171450" indent="-171450" algn="r" defTabSz="914400" rtl="1" eaLnBrk="1" latinLnBrk="0" hangingPunct="1">
              <a:buFont typeface="Arial" panose="020B0604020202020204" pitchFamily="34" charset="0"/>
              <a:buChar char="•"/>
            </a:pPr>
            <a:r>
              <a:rPr lang="he-IL" dirty="0"/>
              <a:t>כל המודלים שהתקבלו בכל </a:t>
            </a:r>
            <a:r>
              <a:rPr lang="he-IL" dirty="0" err="1"/>
              <a:t>האיטרציות</a:t>
            </a:r>
            <a:r>
              <a:rPr lang="he-IL" dirty="0"/>
              <a:t> היו טובים יותר מהמודל הרנדומלי</a:t>
            </a:r>
          </a:p>
          <a:p>
            <a:pPr marL="171450" indent="-171450" algn="r" defTabSz="914400" rtl="1" eaLnBrk="1" latinLnBrk="0" hangingPunct="1">
              <a:buFont typeface="Arial" panose="020B0604020202020204" pitchFamily="34" charset="0"/>
              <a:buChar char="•"/>
            </a:pPr>
            <a:r>
              <a:rPr lang="he-IL" dirty="0"/>
              <a:t>תהליך הלמידה על </a:t>
            </a:r>
            <a:r>
              <a:rPr lang="he-IL" dirty="0" err="1"/>
              <a:t>הדאטה</a:t>
            </a:r>
            <a:r>
              <a:rPr lang="he-IL" dirty="0"/>
              <a:t> סט הזה לא הראה יציבות ואחוזי דיוק גבוהים כמו במאמר הקודם</a:t>
            </a:r>
          </a:p>
          <a:p>
            <a:pPr marL="171450" indent="-171450" algn="r" defTabSz="914400" rtl="1" eaLnBrk="1" latinLnBrk="0" hangingPunct="1">
              <a:buFont typeface="Arial" panose="020B0604020202020204" pitchFamily="34" charset="0"/>
              <a:buChar char="•"/>
            </a:pPr>
            <a:r>
              <a:rPr lang="he-IL" dirty="0"/>
              <a:t>מספר </a:t>
            </a:r>
            <a:r>
              <a:rPr lang="he-IL" dirty="0" err="1"/>
              <a:t>המימדים</a:t>
            </a:r>
            <a:r>
              <a:rPr lang="he-IL" dirty="0"/>
              <a:t> היה גבוה בהרבה ממספר הדגימות, אשר הקשה על המודל.</a:t>
            </a:r>
          </a:p>
          <a:p>
            <a:pPr marL="171450" indent="-171450" algn="r" defTabSz="914400" rtl="1" eaLnBrk="1" latinLnBrk="0" hangingPunct="1">
              <a:buFont typeface="Arial" panose="020B0604020202020204" pitchFamily="34" charset="0"/>
              <a:buChar char="•"/>
            </a:pPr>
            <a:r>
              <a:rPr lang="he-IL" dirty="0"/>
              <a:t>נדרשת עבודת </a:t>
            </a:r>
            <a:r>
              <a:rPr lang="en-US" dirty="0"/>
              <a:t>feature engineering</a:t>
            </a:r>
            <a:r>
              <a:rPr lang="he-IL" dirty="0"/>
              <a:t> מורכבת יותר על מנת לקבל תוצאות טובות יותר, רק </a:t>
            </a:r>
            <a:r>
              <a:rPr lang="he-IL" dirty="0" err="1"/>
              <a:t>ולידאציה</a:t>
            </a:r>
            <a:r>
              <a:rPr lang="he-IL" dirty="0"/>
              <a:t> לא מספיקה על מנת לקבל מודל טוב.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5D0BAC-D2C1-624A-82F9-E4400C974D1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77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r" defTabSz="914400" rtl="1" eaLnBrk="1" latinLnBrk="0" hangingPunct="1">
              <a:buFont typeface="Arial" panose="020B0604020202020204" pitchFamily="34" charset="0"/>
              <a:buChar char="•"/>
            </a:pPr>
            <a:r>
              <a:rPr lang="he-IL" sz="1200" dirty="0"/>
              <a:t>אבחנה בין חולי אפילפסיה לאנשים בריאים</a:t>
            </a:r>
          </a:p>
          <a:p>
            <a:pPr marL="171450" indent="-171450" algn="r" defTabSz="914400" rtl="1" eaLnBrk="1" latinLnBrk="0" hangingPunct="1">
              <a:buFont typeface="Arial" panose="020B0604020202020204" pitchFamily="34" charset="0"/>
              <a:buChar char="•"/>
            </a:pPr>
            <a:r>
              <a:rPr lang="he-IL" sz="1200" dirty="0"/>
              <a:t>שימוש בשיטות סטטיסטיות על אף </a:t>
            </a:r>
            <a:r>
              <a:rPr lang="he-IL" sz="1200" dirty="0" err="1"/>
              <a:t>אמ</a:t>
            </a:r>
            <a:r>
              <a:rPr lang="he-IL" sz="1200" dirty="0"/>
              <a:t> </a:t>
            </a:r>
            <a:r>
              <a:rPr lang="he-IL" sz="1200" dirty="0" err="1"/>
              <a:t>אריי</a:t>
            </a:r>
            <a:r>
              <a:rPr lang="he-IL" sz="1200" dirty="0"/>
              <a:t> דאטה</a:t>
            </a:r>
          </a:p>
          <a:p>
            <a:pPr marL="171450" indent="-171450" algn="r" defTabSz="914400" rtl="1" eaLnBrk="1" latinLnBrk="0" hangingPunct="1">
              <a:buFont typeface="Arial" panose="020B0604020202020204" pitchFamily="34" charset="0"/>
              <a:buChar char="•"/>
            </a:pPr>
            <a:r>
              <a:rPr lang="he-IL" sz="1200" dirty="0"/>
              <a:t>זיהוי של אוזרים במוח שיש לשמר לפני ניתוח להסרת אזורים </a:t>
            </a:r>
            <a:r>
              <a:rPr lang="he-IL" sz="1200" dirty="0" err="1"/>
              <a:t>אפילפטים</a:t>
            </a:r>
            <a:r>
              <a:rPr lang="he-IL" sz="1200" dirty="0"/>
              <a:t> במוח (שגורמים </a:t>
            </a:r>
            <a:r>
              <a:rPr lang="he-IL" sz="1200" dirty="0" err="1"/>
              <a:t>לפירכוסים</a:t>
            </a:r>
            <a:r>
              <a:rPr lang="he-IL" sz="1200" dirty="0"/>
              <a:t>) כדי לא לפגוע </a:t>
            </a:r>
            <a:r>
              <a:rPr lang="he-IL" sz="1200" dirty="0" err="1"/>
              <a:t>בפיעליות</a:t>
            </a:r>
            <a:r>
              <a:rPr lang="he-IL" sz="1200" dirty="0"/>
              <a:t> קוגניטיביות במוח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5D0BAC-D2C1-624A-82F9-E4400C974D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23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he-IL" dirty="0"/>
              <a:t>היפותזה עיקרית:</a:t>
            </a:r>
          </a:p>
          <a:p>
            <a:pPr algn="r"/>
            <a:r>
              <a:rPr lang="he-IL" dirty="0" err="1"/>
              <a:t>האלג</a:t>
            </a:r>
            <a:r>
              <a:rPr lang="he-IL" dirty="0"/>
              <a:t> </a:t>
            </a:r>
            <a:r>
              <a:rPr lang="he-IL" dirty="0" err="1"/>
              <a:t>אקסגיבוסט</a:t>
            </a:r>
            <a:r>
              <a:rPr lang="he-IL" dirty="0"/>
              <a:t> יזהה תבניות ברורות של ייצוג שפה במוח בכדי להבחין בין חולי אפילפסיה לאנשים בריאים.</a:t>
            </a:r>
          </a:p>
          <a:p>
            <a:pPr algn="r"/>
            <a:endParaRPr lang="he-IL" dirty="0"/>
          </a:p>
          <a:p>
            <a:pPr algn="r"/>
            <a:r>
              <a:rPr lang="he-IL" dirty="0"/>
              <a:t>היפותזה נסתרת:</a:t>
            </a:r>
          </a:p>
          <a:p>
            <a:pPr algn="r"/>
            <a:r>
              <a:rPr lang="he-IL" dirty="0"/>
              <a:t>עבור ייצוג שפה במוח, אנשים בריאים מראים </a:t>
            </a:r>
            <a:r>
              <a:rPr lang="he-IL" dirty="0" err="1"/>
              <a:t>דומננטיות</a:t>
            </a:r>
            <a:r>
              <a:rPr lang="he-IL" dirty="0"/>
              <a:t> בחצי המוח </a:t>
            </a:r>
            <a:r>
              <a:rPr lang="he-IL" dirty="0" err="1"/>
              <a:t>השאמלי</a:t>
            </a:r>
            <a:endParaRPr lang="he-IL" dirty="0"/>
          </a:p>
          <a:p>
            <a:pPr algn="r"/>
            <a:r>
              <a:rPr lang="he-IL" dirty="0"/>
              <a:t>לעומת חולי אפילפסיה שלחלקם זה מתחלק בין שני חצאי המוח או החצי הימני</a:t>
            </a:r>
          </a:p>
          <a:p>
            <a:pPr algn="r"/>
            <a:r>
              <a:rPr lang="he-IL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5D0BAC-D2C1-624A-82F9-E4400C974D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66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הניסוי:</a:t>
            </a:r>
          </a:p>
          <a:p>
            <a:pPr marL="171450" indent="-171450" algn="r" defTabSz="914400" rtl="1" eaLnBrk="1" latinLnBrk="0" hangingPunct="1">
              <a:buFont typeface="Arial" panose="020B0604020202020204" pitchFamily="34" charset="0"/>
              <a:buChar char="•"/>
            </a:pPr>
            <a:r>
              <a:rPr lang="he-IL" dirty="0"/>
              <a:t>55 משתתפים, 16 חולי אפילפסיה  ו39 אנשים בריאים כולם דוברי צרפתית </a:t>
            </a:r>
          </a:p>
          <a:p>
            <a:pPr marL="171450" indent="-171450" algn="r" defTabSz="914400" rtl="1" eaLnBrk="1" latinLnBrk="0" hangingPunct="1">
              <a:buFont typeface="Arial" panose="020B0604020202020204" pitchFamily="34" charset="0"/>
              <a:buChar char="•"/>
            </a:pPr>
            <a:r>
              <a:rPr lang="he-IL" dirty="0"/>
              <a:t>משימת הגייה ומשימה סמנטית בוצעו תחת סורק אף </a:t>
            </a:r>
            <a:r>
              <a:rPr lang="he-IL" dirty="0" err="1"/>
              <a:t>אמ</a:t>
            </a:r>
            <a:r>
              <a:rPr lang="he-IL" dirty="0"/>
              <a:t> </a:t>
            </a:r>
            <a:r>
              <a:rPr lang="he-IL" dirty="0" err="1"/>
              <a:t>אריי</a:t>
            </a:r>
            <a:endParaRPr lang="he-IL" dirty="0"/>
          </a:p>
          <a:p>
            <a:pPr marL="171450" indent="-171450" algn="r" defTabSz="914400" rtl="1" eaLnBrk="1" latinLnBrk="0" hangingPunct="1">
              <a:buFont typeface="Arial" panose="020B0604020202020204" pitchFamily="34" charset="0"/>
              <a:buChar char="•"/>
            </a:pPr>
            <a:r>
              <a:rPr lang="he-IL" dirty="0"/>
              <a:t>כל משימה הייתה בריצה שונה</a:t>
            </a:r>
          </a:p>
          <a:p>
            <a:pPr marL="171450" indent="-171450" algn="r" defTabSz="914400" rtl="1" eaLnBrk="1" latinLnBrk="0" hangingPunct="1">
              <a:buFont typeface="Arial" panose="020B0604020202020204" pitchFamily="34" charset="0"/>
              <a:buChar char="•"/>
            </a:pPr>
            <a:r>
              <a:rPr lang="he-IL" dirty="0"/>
              <a:t>במשימת ההגייה המשתתפים התבקשו לזהות יחידות צלילים במשימה הסמנטית לזהות ישויות חיות או לא חיות</a:t>
            </a:r>
          </a:p>
          <a:p>
            <a:pPr marL="171450" indent="-171450" algn="r" defTabSz="914400" rtl="1" eaLnBrk="1" latinLnBrk="0" hangingPunct="1">
              <a:buFont typeface="Arial" panose="020B0604020202020204" pitchFamily="34" charset="0"/>
              <a:buChar char="•"/>
            </a:pPr>
            <a:r>
              <a:rPr lang="he-IL" dirty="0"/>
              <a:t>5 אזורים נבדקו במוח.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5D0BAC-D2C1-624A-82F9-E4400C974D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23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85850" lvl="2" indent="-171450" algn="r" defTabSz="914400" rtl="1" eaLnBrk="1" latinLnBrk="0" hangingPunct="1">
              <a:buFont typeface="Arial" panose="020B0604020202020204" pitchFamily="34" charset="0"/>
              <a:buChar char="•"/>
            </a:pPr>
            <a:r>
              <a:rPr lang="he-IL" dirty="0"/>
              <a:t>10 אזורים סימטריים אובחנו במוח, 5 בכל חצי מוח</a:t>
            </a:r>
          </a:p>
          <a:p>
            <a:pPr marL="1085850" marR="0" lvl="2" indent="-17145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e-IL" dirty="0"/>
              <a:t>אזורים שנלקחו בחשבון הם באזור 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קליפת המוח הקדם-מצחית אזורים BA44,BA45,BA47</a:t>
            </a:r>
          </a:p>
          <a:p>
            <a:pPr marL="1085850" marR="0" lvl="2" indent="-17145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1085850" lvl="2" indent="-171450" algn="r" defTabSz="914400" rtl="1" eaLnBrk="1" latinLnBrk="0" hangingPunct="1">
              <a:buFont typeface="Arial" panose="020B0604020202020204" pitchFamily="34" charset="0"/>
              <a:buChar char="•"/>
            </a:pPr>
            <a:endParaRPr lang="he-IL" dirty="0"/>
          </a:p>
          <a:p>
            <a:pPr marL="1085850" lvl="2" indent="-171450" algn="r" defTabSz="914400" rtl="1" eaLnBrk="1" latinLnBrk="0" hangingPunct="1">
              <a:buFont typeface="Arial" panose="020B0604020202020204" pitchFamily="34" charset="0"/>
              <a:buChar char="•"/>
            </a:pPr>
            <a:endParaRPr lang="he-IL" dirty="0"/>
          </a:p>
          <a:p>
            <a:pPr marL="1085850" lvl="2" indent="-171450" algn="r" defTabSz="914400" rtl="1" eaLnBrk="1" latinLnBrk="0" hangingPunct="1">
              <a:buFont typeface="Arial" panose="020B0604020202020204" pitchFamily="34" charset="0"/>
              <a:buChar char="•"/>
            </a:pPr>
            <a:r>
              <a:rPr lang="he-IL" dirty="0"/>
              <a:t>BA =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Brodmann areas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52 אזורים במוח שהוגדרו עי החוקר הגרמני ברודמן שעוסק באנטומיה בתחילת שנות ה90</a:t>
            </a:r>
          </a:p>
          <a:p>
            <a:pPr marL="1085850" lvl="2" indent="-171450" algn="r" defTabSz="914400" rtl="1" eaLnBrk="1" latinLnBrk="0" hangingPunct="1">
              <a:buFont typeface="Arial" panose="020B0604020202020204" pitchFamily="34" charset="0"/>
              <a:buChar char="•"/>
            </a:pP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קליפת המוח הקדם-מצחית היא המערכת שאחראית על התפקודים הגבוהים של ה</a:t>
            </a:r>
            <a:r>
              <a:rPr lang="he-I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חשיבה"/>
              </a:rPr>
              <a:t>חשיבה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כמו למשל: הפעלה של שיקול דעת, </a:t>
            </a:r>
            <a:r>
              <a:rPr lang="he-I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הפשטה"/>
              </a:rPr>
              <a:t>חשיבה מופשטת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פעולות מונחות מטרה, תכנון, </a:t>
            </a:r>
            <a:r>
              <a:rPr lang="he-I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יוזמה,</a:t>
            </a:r>
            <a:r>
              <a:rPr lang="he-I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ערך (סוציולוגיה)"/>
              </a:rPr>
              <a:t>ערכים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אחריות, </a:t>
            </a:r>
            <a:r>
              <a:rPr lang="he-I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בושה"/>
              </a:rPr>
              <a:t>בושה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ועכבות</a:t>
            </a:r>
            <a:r>
              <a:rPr lang="he-IL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[1]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זו המערכת ששוקלת מה מותר ומה אסור, יחד עם ההשלכות האפשריות של כל מעשה</a:t>
            </a:r>
          </a:p>
          <a:p>
            <a:pPr marL="1085850" lvl="2" indent="-171450" algn="r" defTabSz="914400" rtl="1" eaLnBrk="1" latinLnBrk="0" hangingPunct="1">
              <a:buFont typeface="Arial" panose="020B0604020202020204" pitchFamily="34" charset="0"/>
              <a:buChar char="•"/>
            </a:pPr>
            <a:endParaRPr lang="he-I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085850" lvl="2" indent="-171450" algn="r" defTabSz="914400" rtl="1" eaLnBrk="1" latinLnBrk="0" hangingPunct="1">
              <a:buFont typeface="Arial" panose="020B0604020202020204" pitchFamily="34" charset="0"/>
              <a:buChar char="•"/>
            </a:pP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האונה הטמפורלית או </a:t>
            </a:r>
            <a:r>
              <a:rPr lang="he-I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הרקתית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:שם מתבצע עיבוד של קלט המגיע מה</a:t>
            </a:r>
            <a:r>
              <a:rPr lang="he-I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חוש"/>
              </a:rPr>
              <a:t>חושים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בין היתר, אחראית על עיבוד בסיסי של מידע שהתקבל מ</a:t>
            </a:r>
            <a:r>
              <a:rPr lang="he-I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מערכת השמיעה"/>
              </a:rPr>
              <a:t>מערכת השמיעה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וגם את </a:t>
            </a:r>
            <a:r>
              <a:rPr lang="he-I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 tooltip="אזור ורניקה"/>
              </a:rPr>
              <a:t>אזור ורניקה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שקשור להבנה של </a:t>
            </a:r>
            <a:r>
              <a:rPr lang="he-I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 tooltip="שפה"/>
              </a:rPr>
              <a:t>שפה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he-I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 tooltip="דיבור"/>
              </a:rPr>
              <a:t>מדוברת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ו</a:t>
            </a:r>
            <a:r>
              <a:rPr lang="he-I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 tooltip="כתב"/>
              </a:rPr>
              <a:t>כתובה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5D0BAC-D2C1-624A-82F9-E4400C974D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437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r" defTabSz="914400" rtl="1" eaLnBrk="1" latinLnBrk="0" hangingPunct="1">
              <a:buFont typeface="Arial" panose="020B0604020202020204" pitchFamily="34" charset="0"/>
              <a:buChar char="•"/>
            </a:pPr>
            <a:r>
              <a:rPr lang="he-IL" dirty="0"/>
              <a:t>עבור כל משימה, משתתף ואזור במוח נבחן אחוז עוצמת האות במוח</a:t>
            </a:r>
          </a:p>
          <a:p>
            <a:pPr marL="171450" indent="-171450" algn="r" defTabSz="914400" rtl="1" eaLnBrk="1" latinLnBrk="0" hangingPunct="1">
              <a:buFont typeface="Arial" panose="020B0604020202020204" pitchFamily="34" charset="0"/>
              <a:buChar char="•"/>
            </a:pPr>
            <a:r>
              <a:rPr lang="he-IL" dirty="0"/>
              <a:t>20 </a:t>
            </a:r>
            <a:r>
              <a:rPr lang="he-IL" dirty="0" err="1"/>
              <a:t>פיצרים</a:t>
            </a:r>
            <a:r>
              <a:rPr lang="he-IL" dirty="0"/>
              <a:t> הורכבו, עבור 5 אזורים, שני חצאי המוח ושני משימות</a:t>
            </a:r>
          </a:p>
          <a:p>
            <a:pPr marL="171450" indent="-171450" algn="r" defTabSz="914400" rtl="1" eaLnBrk="1" latinLnBrk="0" hangingPunct="1">
              <a:buFont typeface="Arial" panose="020B0604020202020204" pitchFamily="34" charset="0"/>
              <a:buChar char="•"/>
            </a:pPr>
            <a:r>
              <a:rPr lang="he-IL" dirty="0"/>
              <a:t>מתוך 2 בחזקת 20 קומבינציות של </a:t>
            </a:r>
            <a:r>
              <a:rPr lang="he-IL" dirty="0" err="1"/>
              <a:t>פיצרים</a:t>
            </a:r>
            <a:r>
              <a:rPr lang="he-IL" dirty="0"/>
              <a:t> נבחנו 135 סטים של </a:t>
            </a:r>
            <a:r>
              <a:rPr lang="he-IL" dirty="0" err="1"/>
              <a:t>פיצרים</a:t>
            </a:r>
            <a:r>
              <a:rPr lang="he-IL" dirty="0"/>
              <a:t> שנבחרו ידנית אחרי שתוצאות האלגוריתמים של בחירת </a:t>
            </a:r>
            <a:r>
              <a:rPr lang="he-IL" dirty="0" err="1"/>
              <a:t>הפיצרים</a:t>
            </a:r>
            <a:r>
              <a:rPr lang="he-IL" dirty="0"/>
              <a:t> הראו חוסר יציבות</a:t>
            </a:r>
          </a:p>
          <a:p>
            <a:pPr marL="171450" indent="-171450" algn="r" defTabSz="914400" rtl="1" eaLnBrk="1" latinLnBrk="0" hangingPunct="1">
              <a:buFont typeface="Arial" panose="020B0604020202020204" pitchFamily="34" charset="0"/>
              <a:buChar char="•"/>
            </a:pPr>
            <a:r>
              <a:rPr lang="he-IL" dirty="0"/>
              <a:t>8 ערכים חסרים, לא בוצע </a:t>
            </a:r>
            <a:r>
              <a:rPr lang="he-IL" dirty="0" err="1"/>
              <a:t>סקאלינג</a:t>
            </a:r>
            <a:r>
              <a:rPr lang="he-IL" dirty="0"/>
              <a:t> על </a:t>
            </a:r>
            <a:r>
              <a:rPr lang="he-IL" dirty="0" err="1"/>
              <a:t>הדאטה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5D0BAC-D2C1-624A-82F9-E4400C974D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606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חיפוש ממצה </a:t>
            </a:r>
            <a:r>
              <a:rPr lang="en-US" dirty="0"/>
              <a:t>exhaustive search </a:t>
            </a:r>
          </a:p>
          <a:p>
            <a:pPr algn="r" rtl="1"/>
            <a:endParaRPr lang="en-US" dirty="0"/>
          </a:p>
          <a:p>
            <a:pPr algn="r" rtl="1"/>
            <a:r>
              <a:rPr lang="en-US" dirty="0"/>
              <a:t>Feature selection </a:t>
            </a:r>
            <a:r>
              <a:rPr lang="en-US" dirty="0" err="1"/>
              <a:t>mehods</a:t>
            </a:r>
            <a:r>
              <a:rPr lang="he-IL" dirty="0"/>
              <a:t>: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he-IL" dirty="0"/>
              <a:t>שיטות עטיפה: הן שיטות שמסתמכות על </a:t>
            </a:r>
            <a:r>
              <a:rPr lang="he-IL" dirty="0" err="1"/>
              <a:t>אלג</a:t>
            </a:r>
            <a:r>
              <a:rPr lang="he-IL" dirty="0"/>
              <a:t> לומדת למעשה עוטפות את תהליך הבחירה ע"י אלגוריתם לומד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he-IL" dirty="0"/>
              <a:t>שיטות סינון: הן שיטות שלא מעורב בהם </a:t>
            </a:r>
            <a:r>
              <a:rPr lang="he-IL" dirty="0" err="1"/>
              <a:t>אלג</a:t>
            </a:r>
            <a:r>
              <a:rPr lang="he-IL" dirty="0"/>
              <a:t> לומד אלא שיטות שמסתמכות על </a:t>
            </a:r>
            <a:r>
              <a:rPr lang="he-IL" dirty="0" err="1"/>
              <a:t>הדאטה</a:t>
            </a:r>
            <a:r>
              <a:rPr lang="he-IL" dirty="0"/>
              <a:t> </a:t>
            </a:r>
            <a:r>
              <a:rPr lang="he-IL" dirty="0" err="1"/>
              <a:t>בלבדת</a:t>
            </a:r>
            <a:r>
              <a:rPr lang="he-IL" dirty="0"/>
              <a:t> </a:t>
            </a:r>
            <a:r>
              <a:rPr lang="he-IL" dirty="0" err="1"/>
              <a:t>בדרכ</a:t>
            </a:r>
            <a:r>
              <a:rPr lang="he-IL" dirty="0"/>
              <a:t> ע"י מציאת קורלציה בין </a:t>
            </a:r>
            <a:r>
              <a:rPr lang="he-IL" dirty="0" err="1"/>
              <a:t>פיצרים</a:t>
            </a:r>
            <a:r>
              <a:rPr lang="he-IL" dirty="0"/>
              <a:t> שונים ולמשתנה התלוי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endParaRPr lang="he-IL" dirty="0"/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en-US" dirty="0"/>
              <a:t>Laplacian score</a:t>
            </a:r>
            <a:r>
              <a:rPr lang="he-IL" dirty="0"/>
              <a:t>: שיטת סינון שהיא </a:t>
            </a:r>
            <a:r>
              <a:rPr lang="en-US" dirty="0"/>
              <a:t>unsupervised</a:t>
            </a:r>
            <a:r>
              <a:rPr lang="he-IL" dirty="0"/>
              <a:t>, </a:t>
            </a:r>
            <a:r>
              <a:rPr lang="he-IL" dirty="0" err="1"/>
              <a:t>נותת</a:t>
            </a:r>
            <a:r>
              <a:rPr lang="he-IL" dirty="0"/>
              <a:t> </a:t>
            </a:r>
            <a:r>
              <a:rPr lang="en-US" dirty="0"/>
              <a:t>score</a:t>
            </a:r>
            <a:r>
              <a:rPr lang="he-IL" dirty="0"/>
              <a:t> לכל </a:t>
            </a:r>
            <a:r>
              <a:rPr lang="en-US" dirty="0"/>
              <a:t>feature</a:t>
            </a:r>
            <a:r>
              <a:rPr lang="he-IL" dirty="0"/>
              <a:t>, היא למעשה אומרת ששתי מק קשורות אחד לאותו נושא אם הן קרובות אחת </a:t>
            </a:r>
            <a:r>
              <a:rPr lang="he-IL" dirty="0" err="1"/>
              <a:t>לשניה</a:t>
            </a:r>
            <a:r>
              <a:rPr lang="he-IL" dirty="0"/>
              <a:t>, (עבור אותו </a:t>
            </a:r>
            <a:r>
              <a:rPr lang="en-US" dirty="0"/>
              <a:t>feature</a:t>
            </a:r>
            <a:r>
              <a:rPr lang="he-IL" dirty="0"/>
              <a:t>) משתמש ב</a:t>
            </a:r>
            <a:r>
              <a:rPr lang="en-US" dirty="0" err="1"/>
              <a:t>nearset</a:t>
            </a:r>
            <a:r>
              <a:rPr lang="en-US" dirty="0"/>
              <a:t> neighbor graph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en-US" dirty="0"/>
              <a:t>Spectral Score</a:t>
            </a:r>
            <a:r>
              <a:rPr lang="he-IL" dirty="0"/>
              <a:t>: דומה לשיטת </a:t>
            </a:r>
            <a:r>
              <a:rPr lang="en-US" dirty="0"/>
              <a:t>Laplacian </a:t>
            </a:r>
            <a:r>
              <a:rPr lang="he-IL" dirty="0"/>
              <a:t> משתמש בגרף </a:t>
            </a:r>
            <a:r>
              <a:rPr lang="he-IL" dirty="0" err="1"/>
              <a:t>שכנויות</a:t>
            </a:r>
            <a:r>
              <a:rPr lang="he-IL" dirty="0"/>
              <a:t> </a:t>
            </a:r>
            <a:r>
              <a:rPr lang="he-IL" dirty="0" err="1"/>
              <a:t>וקלאסטר</a:t>
            </a:r>
            <a:r>
              <a:rPr lang="he-IL" dirty="0"/>
              <a:t> את </a:t>
            </a:r>
            <a:r>
              <a:rPr lang="he-IL" dirty="0" err="1"/>
              <a:t>הדאטה</a:t>
            </a:r>
            <a:r>
              <a:rPr lang="he-IL" dirty="0"/>
              <a:t> לפי כל </a:t>
            </a:r>
            <a:r>
              <a:rPr lang="he-IL" dirty="0" err="1"/>
              <a:t>פיצר</a:t>
            </a:r>
            <a:r>
              <a:rPr lang="he-IL" dirty="0"/>
              <a:t> ולמעשה בודק עד כמה </a:t>
            </a:r>
            <a:r>
              <a:rPr lang="he-IL" dirty="0" err="1"/>
              <a:t>הקליסטור</a:t>
            </a:r>
            <a:r>
              <a:rPr lang="he-IL" dirty="0"/>
              <a:t> הזה טוב.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he-IL" dirty="0" err="1"/>
              <a:t>F</a:t>
            </a:r>
            <a:r>
              <a:rPr lang="en-US" dirty="0" err="1"/>
              <a:t>isher</a:t>
            </a:r>
            <a:r>
              <a:rPr lang="en-US" dirty="0"/>
              <a:t> Score</a:t>
            </a:r>
            <a:r>
              <a:rPr lang="he-IL" dirty="0"/>
              <a:t>: שיטת סינון</a:t>
            </a:r>
            <a:r>
              <a:rPr lang="en-US" dirty="0"/>
              <a:t>,</a:t>
            </a:r>
            <a:r>
              <a:rPr lang="he-IL" dirty="0"/>
              <a:t> שמנסה למצוא סט של </a:t>
            </a:r>
            <a:r>
              <a:rPr lang="he-IL" dirty="0" err="1"/>
              <a:t>פיצירים</a:t>
            </a:r>
            <a:r>
              <a:rPr lang="he-IL" dirty="0"/>
              <a:t> שעבור </a:t>
            </a:r>
            <a:r>
              <a:rPr lang="he-IL" dirty="0" err="1"/>
              <a:t>לייבל</a:t>
            </a:r>
            <a:r>
              <a:rPr lang="he-IL" dirty="0"/>
              <a:t> </a:t>
            </a:r>
            <a:r>
              <a:rPr lang="he-IL" dirty="0" err="1"/>
              <a:t>מסויים</a:t>
            </a:r>
            <a:r>
              <a:rPr lang="he-IL" dirty="0"/>
              <a:t> בוחר </a:t>
            </a:r>
            <a:r>
              <a:rPr lang="he-IL" dirty="0" err="1"/>
              <a:t>נק</a:t>
            </a:r>
            <a:r>
              <a:rPr lang="he-IL" dirty="0"/>
              <a:t> שקרובות אחת </a:t>
            </a:r>
            <a:r>
              <a:rPr lang="he-IL" dirty="0" err="1"/>
              <a:t>לשניה</a:t>
            </a:r>
            <a:r>
              <a:rPr lang="he-IL" dirty="0"/>
              <a:t> בעוד שמרחקים של הנקודות האלו רחוקים משאר </a:t>
            </a:r>
            <a:r>
              <a:rPr lang="he-IL" dirty="0" err="1"/>
              <a:t>הליייבלים</a:t>
            </a:r>
            <a:r>
              <a:rPr lang="he-IL" dirty="0"/>
              <a:t> ככל האפשר 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he-IL" dirty="0"/>
              <a:t>CFS</a:t>
            </a:r>
            <a:r>
              <a:rPr lang="en-US" dirty="0"/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(Correlation-based Feature Selection)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בגדול מחפש סט </a:t>
            </a:r>
            <a:r>
              <a:rPr lang="he-I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שלפיצרים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שמאוד </a:t>
            </a:r>
            <a:r>
              <a:rPr lang="he-I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מקורלצים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עם המשתנה התלוי אך לא </a:t>
            </a:r>
            <a:r>
              <a:rPr lang="he-I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מקורלצים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אחד עם השני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endParaRPr lang="he-I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dirty="0"/>
              <a:t>Sequential Forward Selection  (SFS)</a:t>
            </a:r>
            <a:r>
              <a:rPr lang="he-IL" sz="1200" dirty="0"/>
              <a:t>: שיטת מעטפת משתמש </a:t>
            </a:r>
            <a:r>
              <a:rPr lang="he-IL" sz="1200" dirty="0" err="1"/>
              <a:t>באלג</a:t>
            </a:r>
            <a:r>
              <a:rPr lang="he-IL" sz="1200" dirty="0"/>
              <a:t> לומד וכל פעם מוסיף </a:t>
            </a:r>
            <a:r>
              <a:rPr lang="en-US" sz="1200" dirty="0"/>
              <a:t>feature</a:t>
            </a:r>
            <a:r>
              <a:rPr lang="he-IL" sz="1200" dirty="0"/>
              <a:t> ומאמן את המודל ובודק אם המודל משתפר או לא, מתחיל </a:t>
            </a:r>
            <a:r>
              <a:rPr lang="he-IL" sz="1200" dirty="0" err="1"/>
              <a:t>מפיצר</a:t>
            </a:r>
            <a:r>
              <a:rPr lang="he-IL" sz="1200" dirty="0"/>
              <a:t> אחד ומוסיף עד מוצא את </a:t>
            </a:r>
            <a:r>
              <a:rPr lang="en-US" sz="1200" dirty="0"/>
              <a:t>k</a:t>
            </a:r>
            <a:r>
              <a:rPr lang="he-IL" sz="1200" dirty="0"/>
              <a:t> </a:t>
            </a:r>
            <a:r>
              <a:rPr lang="he-IL" sz="1200" dirty="0" err="1"/>
              <a:t>פיצרים</a:t>
            </a:r>
            <a:endParaRPr lang="he-IL" sz="1200" dirty="0"/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en-US" sz="1200" dirty="0"/>
              <a:t>Sequential Forward Selection  (SBS)</a:t>
            </a:r>
            <a:r>
              <a:rPr lang="he-IL" sz="1200" dirty="0"/>
              <a:t>:  אותו דבר כמו </a:t>
            </a:r>
            <a:r>
              <a:rPr lang="en-US" sz="1200" dirty="0"/>
              <a:t>SFS</a:t>
            </a:r>
            <a:r>
              <a:rPr lang="he-IL" sz="1200" dirty="0"/>
              <a:t> אך מתחיל מכל </a:t>
            </a:r>
            <a:r>
              <a:rPr lang="he-IL" sz="1200" dirty="0" err="1"/>
              <a:t>הפיצרים</a:t>
            </a:r>
            <a:r>
              <a:rPr lang="he-IL" sz="1200" dirty="0"/>
              <a:t> וכל פעם מוריד </a:t>
            </a:r>
            <a:r>
              <a:rPr lang="he-IL" sz="1200" dirty="0" err="1"/>
              <a:t>פיצר</a:t>
            </a:r>
            <a:r>
              <a:rPr lang="he-IL" sz="1200" dirty="0"/>
              <a:t> עד </a:t>
            </a:r>
            <a:r>
              <a:rPr lang="he-IL" sz="1200" dirty="0" err="1"/>
              <a:t>משגיע</a:t>
            </a:r>
            <a:r>
              <a:rPr lang="he-IL" sz="1200" dirty="0"/>
              <a:t> ל </a:t>
            </a:r>
            <a:r>
              <a:rPr lang="he-IL" sz="1200" dirty="0" err="1"/>
              <a:t>K</a:t>
            </a:r>
            <a:r>
              <a:rPr lang="he-IL" sz="1200" dirty="0"/>
              <a:t> </a:t>
            </a:r>
            <a:r>
              <a:rPr lang="he-IL" sz="1200" dirty="0" err="1"/>
              <a:t>פיצרים</a:t>
            </a:r>
            <a:endParaRPr lang="he-IL" sz="1200" dirty="0"/>
          </a:p>
          <a:p>
            <a:pPr marL="171450" indent="-171450" algn="r" rtl="1">
              <a:buFont typeface="Arial" panose="020B0604020202020204" pitchFamily="34" charset="0"/>
              <a:buChar char="•"/>
            </a:pPr>
            <a:endParaRPr lang="he-I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algn="r" rtl="1">
              <a:buFont typeface="Arial" panose="020B0604020202020204" pitchFamily="34" charset="0"/>
              <a:buChar char="•"/>
            </a:pPr>
            <a:endParaRPr lang="he-I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algn="r" rtl="1">
              <a:buFont typeface="Arial" panose="020B0604020202020204" pitchFamily="34" charset="0"/>
              <a:buChar char="•"/>
            </a:pPr>
            <a:endParaRPr lang="he-I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MCCV בוחר כל </a:t>
            </a:r>
            <a:r>
              <a:rPr lang="he-I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נק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בצורה רנדומלית, לכן יכול להתקבל מצב שנק לעולם לא הייתה חלק מה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 set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K-Fold CV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מחלק את </a:t>
            </a:r>
            <a:r>
              <a:rPr lang="he-I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הדאטה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e-I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לK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סטים ומבצע </a:t>
            </a:r>
            <a:r>
              <a:rPr lang="he-I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e-I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איטרציות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כל פעם סט אחד נבחר כ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 set 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והשאר הם ה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 set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ת מבטיח שנתאמן ונבדוק את כל הנקודות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endParaRPr lang="he-I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score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ההסתברות שהמודל מדרג </a:t>
            </a:r>
            <a:r>
              <a:rPr lang="he-I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נק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רנדומלית </a:t>
            </a:r>
            <a:r>
              <a:rPr lang="he-I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חיביות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גבוה יותר מאשר </a:t>
            </a:r>
            <a:r>
              <a:rPr lang="he-I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נק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רנדומלית שלילית, כאשר חיובי אומר </a:t>
            </a:r>
            <a:r>
              <a:rPr lang="he-I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לייבל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נניח ושלילי זה </a:t>
            </a:r>
            <a:r>
              <a:rPr lang="he-I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לייבל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התוצאה נע בין 0 ל1 כאשר 1 זה תוצאה מושלמת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algn="r" rtl="1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algn="r" rtl="1">
              <a:buFont typeface="Arial" panose="020B0604020202020204" pitchFamily="34" charset="0"/>
              <a:buChar char="•"/>
            </a:pPr>
            <a:endParaRPr lang="en-US" dirty="0"/>
          </a:p>
          <a:p>
            <a:pPr algn="r" rtl="1"/>
            <a:endParaRPr lang="en-US" dirty="0"/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5D0BAC-D2C1-624A-82F9-E4400C974D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47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r" defTabSz="914400" rtl="1" eaLnBrk="1" latinLnBrk="0" hangingPunct="1">
              <a:buFont typeface="Arial" panose="020B0604020202020204" pitchFamily="34" charset="0"/>
              <a:buChar char="•"/>
            </a:pPr>
            <a:r>
              <a:rPr lang="he-IL" dirty="0"/>
              <a:t>הסט </a:t>
            </a:r>
            <a:r>
              <a:rPr lang="he-IL" dirty="0" err="1"/>
              <a:t>פיצרים</a:t>
            </a:r>
            <a:r>
              <a:rPr lang="he-IL" dirty="0"/>
              <a:t> הטובים שנבחרו הם מהאזורים </a:t>
            </a:r>
            <a:r>
              <a:rPr lang="en-US" dirty="0"/>
              <a:t>BA47</a:t>
            </a:r>
            <a:r>
              <a:rPr lang="he-IL" dirty="0"/>
              <a:t> ו </a:t>
            </a:r>
            <a:r>
              <a:rPr lang="en-US" dirty="0"/>
              <a:t>BA21</a:t>
            </a:r>
            <a:r>
              <a:rPr lang="he-IL" dirty="0"/>
              <a:t> בחצי המוח השמאלי עבור המשימה הסמנטית</a:t>
            </a:r>
          </a:p>
          <a:p>
            <a:pPr marL="171450" indent="-171450" algn="r" defTabSz="914400" rtl="1" eaLnBrk="1" latinLnBrk="0" hangingPunct="1">
              <a:buFont typeface="Arial" panose="020B0604020202020204" pitchFamily="34" charset="0"/>
              <a:buChar char="•"/>
            </a:pPr>
            <a:r>
              <a:rPr lang="he-IL" dirty="0"/>
              <a:t>בכל 12 </a:t>
            </a:r>
            <a:r>
              <a:rPr lang="he-IL" dirty="0" err="1"/>
              <a:t>האיטרציות</a:t>
            </a:r>
            <a:r>
              <a:rPr lang="he-IL" dirty="0"/>
              <a:t> החיצוניות נבחרו האזורים </a:t>
            </a:r>
            <a:r>
              <a:rPr lang="en-US" dirty="0"/>
              <a:t>BA21</a:t>
            </a:r>
            <a:r>
              <a:rPr lang="he-IL" dirty="0"/>
              <a:t> ו </a:t>
            </a:r>
            <a:r>
              <a:rPr lang="en-US" dirty="0"/>
              <a:t>BA47</a:t>
            </a:r>
            <a:endParaRPr lang="he-IL" dirty="0"/>
          </a:p>
          <a:p>
            <a:pPr marL="171450" indent="-171450" algn="r" defTabSz="914400" rtl="1" eaLnBrk="1" latinLnBrk="0" hangingPunct="1">
              <a:buFont typeface="Arial" panose="020B0604020202020204" pitchFamily="34" charset="0"/>
              <a:buChar char="•"/>
            </a:pPr>
            <a:r>
              <a:rPr lang="he-IL" dirty="0"/>
              <a:t>ה </a:t>
            </a:r>
            <a:r>
              <a:rPr lang="en-US" dirty="0"/>
              <a:t>AUC</a:t>
            </a:r>
            <a:r>
              <a:rPr lang="he-IL" dirty="0"/>
              <a:t> הראה ממוצע של 91% בין כל 12 </a:t>
            </a:r>
            <a:r>
              <a:rPr lang="he-IL" dirty="0" err="1"/>
              <a:t>האלג</a:t>
            </a:r>
            <a:r>
              <a:rPr lang="he-IL" dirty="0"/>
              <a:t> ב12 </a:t>
            </a:r>
            <a:r>
              <a:rPr lang="he-IL" dirty="0" err="1"/>
              <a:t>האיטרציות</a:t>
            </a:r>
            <a:r>
              <a:rPr lang="he-IL" dirty="0"/>
              <a:t> השונות עם סטיית תקן של 5%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5D0BAC-D2C1-624A-82F9-E4400C974D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582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e-IL" dirty="0"/>
              <a:t>בסופו של דבר בכל </a:t>
            </a:r>
            <a:r>
              <a:rPr lang="he-IL" dirty="0" err="1"/>
              <a:t>האיטרציות</a:t>
            </a:r>
            <a:r>
              <a:rPr lang="he-IL" dirty="0"/>
              <a:t> </a:t>
            </a:r>
            <a:r>
              <a:rPr lang="he-IL" dirty="0" err="1"/>
              <a:t>האלג</a:t>
            </a:r>
            <a:r>
              <a:rPr lang="he-IL" dirty="0"/>
              <a:t> של </a:t>
            </a:r>
            <a:r>
              <a:rPr lang="en-US" dirty="0" err="1"/>
              <a:t>XGBoost</a:t>
            </a:r>
            <a:r>
              <a:rPr lang="he-IL" dirty="0"/>
              <a:t> הראה יציבות בבחירת </a:t>
            </a:r>
            <a:r>
              <a:rPr lang="he-IL" dirty="0" err="1"/>
              <a:t>הפיצרים</a:t>
            </a:r>
            <a:r>
              <a:rPr lang="he-IL" dirty="0"/>
              <a:t> ואחוזי דיוק גבוהים</a:t>
            </a:r>
            <a:endParaRPr lang="en-US" dirty="0"/>
          </a:p>
          <a:p>
            <a:pPr marL="171450" indent="-171450" algn="r" defTabSz="914400" rtl="1" eaLnBrk="1" latinLnBrk="0" hangingPunct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5D0BAC-D2C1-624A-82F9-E4400C974D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66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F8CCC-49E8-3C44-918A-AA6D13C1814F}" type="datetimeFigureOut">
              <a:rPr lang="en-US" smtClean="0"/>
              <a:t>6/22/19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BDEF6-E79F-EF4B-A308-FE257BCBD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84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F8CCC-49E8-3C44-918A-AA6D13C1814F}" type="datetimeFigureOut">
              <a:rPr lang="en-US" smtClean="0"/>
              <a:t>6/22/19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BDEF6-E79F-EF4B-A308-FE257BCBD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387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F8CCC-49E8-3C44-918A-AA6D13C1814F}" type="datetimeFigureOut">
              <a:rPr lang="en-US" smtClean="0"/>
              <a:t>6/22/19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BDEF6-E79F-EF4B-A308-FE257BCBD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17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F8CCC-49E8-3C44-918A-AA6D13C1814F}" type="datetimeFigureOut">
              <a:rPr lang="en-US" smtClean="0"/>
              <a:t>6/22/19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BDEF6-E79F-EF4B-A308-FE257BCBD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9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F8CCC-49E8-3C44-918A-AA6D13C1814F}" type="datetimeFigureOut">
              <a:rPr lang="en-US" smtClean="0"/>
              <a:t>6/22/19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BDEF6-E79F-EF4B-A308-FE257BCBD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275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F8CCC-49E8-3C44-918A-AA6D13C1814F}" type="datetimeFigureOut">
              <a:rPr lang="en-US" smtClean="0"/>
              <a:t>6/22/19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BDEF6-E79F-EF4B-A308-FE257BCBD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42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F8CCC-49E8-3C44-918A-AA6D13C1814F}" type="datetimeFigureOut">
              <a:rPr lang="en-US" smtClean="0"/>
              <a:t>6/22/19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BDEF6-E79F-EF4B-A308-FE257BCBD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268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F8CCC-49E8-3C44-918A-AA6D13C1814F}" type="datetimeFigureOut">
              <a:rPr lang="en-US" smtClean="0"/>
              <a:t>6/22/19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BDEF6-E79F-EF4B-A308-FE257BCBD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14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F8CCC-49E8-3C44-918A-AA6D13C1814F}" type="datetimeFigureOut">
              <a:rPr lang="en-US" smtClean="0"/>
              <a:t>6/22/19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BDEF6-E79F-EF4B-A308-FE257BCBD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536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F8CCC-49E8-3C44-918A-AA6D13C1814F}" type="datetimeFigureOut">
              <a:rPr lang="en-US" smtClean="0"/>
              <a:t>6/22/19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BDEF6-E79F-EF4B-A308-FE257BCBD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387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F8CCC-49E8-3C44-918A-AA6D13C1814F}" type="datetimeFigureOut">
              <a:rPr lang="en-US" smtClean="0"/>
              <a:t>6/22/19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BDEF6-E79F-EF4B-A308-FE257BCBD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124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F8CCC-49E8-3C44-918A-AA6D13C1814F}" type="datetimeFigureOut">
              <a:rPr lang="en-US" smtClean="0"/>
              <a:t>6/22/19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BDEF6-E79F-EF4B-A308-FE257BCBD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673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x.doi.org/10.1007%2Fs40708-017-0065-7" TargetMode="External"/><Relationship Id="rId2" Type="http://schemas.openxmlformats.org/officeDocument/2006/relationships/hyperlink" Target="https://www.ncbi.nlm.nih.gov/pmc/articles/PMC5563301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review-braininformatics.springeropen.com/articles/10.1007/s40708-017-0065-7" TargetMode="External"/><Relationship Id="rId2" Type="http://schemas.openxmlformats.org/officeDocument/2006/relationships/hyperlink" Target="https://www.kaggle.com/c/mlsp-2014-mri/data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CDA3D0-9EB4-B74E-A25B-AA18E8EE8D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335" y="1672632"/>
            <a:ext cx="10515600" cy="132556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Machine learning–</a:t>
            </a:r>
            <a:r>
              <a:rPr lang="en-US" sz="40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XGBoost</a:t>
            </a: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analysis of language networks to classify patients with epilepsy</a:t>
            </a:r>
            <a:b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C4DE75-3617-A342-9EAE-4745DFB98C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3326885"/>
            <a:ext cx="10515600" cy="23475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/>
              <a:t>Authors: </a:t>
            </a:r>
            <a:r>
              <a:rPr lang="en-US" sz="1800" dirty="0" err="1"/>
              <a:t>L.Torlay</a:t>
            </a:r>
            <a:r>
              <a:rPr lang="en-US" sz="1800" dirty="0"/>
              <a:t>, M. Perrone-</a:t>
            </a:r>
            <a:r>
              <a:rPr lang="en-US" sz="1800" dirty="0" err="1"/>
              <a:t>Bertolotti</a:t>
            </a:r>
            <a:r>
              <a:rPr lang="en-US" sz="1800" dirty="0"/>
              <a:t>, E. Thomas, M. </a:t>
            </a:r>
            <a:r>
              <a:rPr lang="en-US" sz="1800" dirty="0" err="1"/>
              <a:t>Baciu</a:t>
            </a:r>
            <a:br>
              <a:rPr lang="en-US" sz="1800" dirty="0"/>
            </a:br>
            <a:r>
              <a:rPr lang="en-US" sz="1800" dirty="0">
                <a:hlinkClick r:id="rId2"/>
              </a:rPr>
              <a:t>Brain Inform</a:t>
            </a:r>
            <a:r>
              <a:rPr lang="en-US" sz="1800" dirty="0"/>
              <a:t>. 2017 Sep; 4(3): 159–169.</a:t>
            </a:r>
            <a:br>
              <a:rPr lang="en-US" sz="1800" dirty="0"/>
            </a:br>
            <a:r>
              <a:rPr lang="en-US" sz="1800" dirty="0"/>
              <a:t>Published online 2017 Apr 22. </a:t>
            </a:r>
            <a:r>
              <a:rPr lang="en-US" sz="1800" dirty="0" err="1"/>
              <a:t>doi</a:t>
            </a:r>
            <a:r>
              <a:rPr lang="en-US" sz="1800" dirty="0"/>
              <a:t>: </a:t>
            </a:r>
            <a:r>
              <a:rPr lang="en-US" sz="1800" dirty="0">
                <a:hlinkClick r:id="rId3"/>
              </a:rPr>
              <a:t>10.1007/s40708-017-0065-7</a:t>
            </a:r>
            <a:endParaRPr lang="en-US" sz="1800" dirty="0"/>
          </a:p>
          <a:p>
            <a:endParaRPr lang="en-US" sz="2000" dirty="0"/>
          </a:p>
          <a:p>
            <a:r>
              <a:rPr lang="en-US" sz="2000" dirty="0"/>
              <a:t>Article Critique By Tal Waitzenberg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6BC449-5779-9B42-B0B0-B11A3122F7B0}"/>
              </a:ext>
            </a:extLst>
          </p:cNvPr>
          <p:cNvSpPr txBox="1"/>
          <p:nvPr/>
        </p:nvSpPr>
        <p:spPr>
          <a:xfrm>
            <a:off x="8609184" y="6355444"/>
            <a:ext cx="3380193" cy="502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Seminar 2019, Prof Yoram </a:t>
            </a:r>
            <a:r>
              <a:rPr lang="en-US" sz="1600" dirty="0" err="1"/>
              <a:t>Louzon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21726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8808655-CF2C-1B4A-9528-1E27B029C3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577" y="602760"/>
            <a:ext cx="7913407" cy="56854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4000" b="1" dirty="0"/>
              <a:t>Results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B0C95B6F-4436-404B-AE0B-0FAC8F5555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212" y="1251668"/>
            <a:ext cx="10161463" cy="3830971"/>
          </a:xfrm>
        </p:spPr>
        <p:txBody>
          <a:bodyPr vert="horz" lIns="91440" tIns="45720" rIns="91440" bIns="45720" rtlCol="0">
            <a:no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The best features subset that choose was belong to the Semantic task, under the left hemisphere and the regions BA47 (frontal region) and BA21 (temporal region).</a:t>
            </a:r>
          </a:p>
          <a:p>
            <a:pPr marL="228600" algn="l"/>
            <a:endParaRPr lang="en-US" sz="2000" dirty="0">
              <a:solidFill>
                <a:srgbClr val="FFFFFF"/>
              </a:solidFill>
            </a:endParaRP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In all 12 outer iterations the features subsets that choose were the BA21 and BA47 regions.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The AUC mean of the validation test was 91% with std of 5%.</a:t>
            </a:r>
          </a:p>
          <a:p>
            <a:pPr marL="228600" algn="l"/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68A7D04-C28B-6544-9562-E76E2DA37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3615287"/>
            <a:ext cx="4327566" cy="317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0851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8808655-CF2C-1B4A-9528-1E27B029C3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577" y="602760"/>
            <a:ext cx="7913407" cy="56854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4000" b="1" dirty="0"/>
              <a:t>Results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4646EAD-2DED-5640-903E-C19D562B1774}"/>
              </a:ext>
            </a:extLst>
          </p:cNvPr>
          <p:cNvGrpSpPr/>
          <p:nvPr/>
        </p:nvGrpSpPr>
        <p:grpSpPr>
          <a:xfrm>
            <a:off x="729837" y="2396225"/>
            <a:ext cx="10732325" cy="2374900"/>
            <a:chOff x="0" y="2239888"/>
            <a:chExt cx="10732325" cy="237490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444B9F3-D515-0845-B996-859692F0E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7325" y="2239888"/>
              <a:ext cx="3175000" cy="23749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B5C01EC-2BBB-F541-81A6-FD9C39B69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2239888"/>
              <a:ext cx="7569200" cy="2374900"/>
            </a:xfrm>
            <a:prstGeom prst="rect">
              <a:avLst/>
            </a:prstGeom>
          </p:spPr>
        </p:pic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DE9B40C-1618-B942-8BED-59A249DCF271}"/>
              </a:ext>
            </a:extLst>
          </p:cNvPr>
          <p:cNvSpPr/>
          <p:nvPr/>
        </p:nvSpPr>
        <p:spPr>
          <a:xfrm>
            <a:off x="635576" y="1440545"/>
            <a:ext cx="97315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The ML process  showed strong stability in feature selection and very good level of classification performance. </a:t>
            </a:r>
          </a:p>
        </p:txBody>
      </p:sp>
    </p:spTree>
    <p:extLst>
      <p:ext uri="{BB962C8B-B14F-4D97-AF65-F5344CB8AC3E}">
        <p14:creationId xmlns:p14="http://schemas.microsoft.com/office/powerpoint/2010/main" val="15999219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8808655-CF2C-1B4A-9528-1E27B029C3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577" y="602760"/>
            <a:ext cx="7913407" cy="56854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4000" b="1" dirty="0"/>
              <a:t>Conclusions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B0C95B6F-4436-404B-AE0B-0FAC8F5555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212" y="1490950"/>
            <a:ext cx="10963542" cy="4636383"/>
          </a:xfrm>
        </p:spPr>
        <p:txBody>
          <a:bodyPr vert="horz" lIns="91440" tIns="45720" rIns="91440" bIns="45720" rtlCol="0">
            <a:no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This study is a proof of concept that illustrating the ability of the ML approach, </a:t>
            </a:r>
            <a:r>
              <a:rPr lang="en-US" sz="2000" dirty="0" err="1"/>
              <a:t>XGBoost</a:t>
            </a:r>
            <a:r>
              <a:rPr lang="en-US" sz="2000" dirty="0"/>
              <a:t> algorithm, to classify two distinct types, healthy subjects versus patients with epilepsy according to their language representation determined by fMRI.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dirty="0" err="1"/>
              <a:t>XGBoost</a:t>
            </a:r>
            <a:r>
              <a:rPr lang="en-US" sz="2000" dirty="0"/>
              <a:t> algorithm showed a significant potential for classifying patients with focal epilepsy based on the cerebral region and processing their language representation. 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The regions BA21 and BA47 should be considered in interaction together rather than separately.</a:t>
            </a:r>
            <a:endParaRPr lang="he-IL" sz="2000" dirty="0"/>
          </a:p>
          <a:p>
            <a:pPr marL="457200" indent="-228600" algn="l">
              <a:buFont typeface="Arial" panose="020B0604020202020204" pitchFamily="34" charset="0"/>
              <a:buChar char="•"/>
            </a:pPr>
            <a:endParaRPr lang="he-IL" sz="2000" dirty="0">
              <a:solidFill>
                <a:srgbClr val="FFFFFF"/>
              </a:solidFill>
            </a:endParaRP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The majority of the healthy subjects showed left hemispheric predominance versus patients with focal epilepsy that showed higher variability of language representation within and between hemispheres.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8569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8808655-CF2C-1B4A-9528-1E27B029C3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577" y="602760"/>
            <a:ext cx="9499735" cy="56854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4000" b="1" dirty="0"/>
              <a:t>The Concept </a:t>
            </a:r>
            <a:r>
              <a:rPr lang="en-US" sz="3600" b="1" dirty="0"/>
              <a:t>Implementation on New Data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C27EEEE-4160-4648-9D2A-5B191E3AF5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212" y="1490950"/>
            <a:ext cx="10963542" cy="4636383"/>
          </a:xfrm>
        </p:spPr>
        <p:txBody>
          <a:bodyPr vert="horz" lIns="91440" tIns="45720" rIns="91440" bIns="45720" rtlCol="0">
            <a:no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New Data: a set of schizophrenic patients and healthy subjects.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Features: </a:t>
            </a:r>
            <a:r>
              <a:rPr lang="en-US" sz="2000" dirty="0"/>
              <a:t>FNC information that was obtained from fMRI.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FNC (</a:t>
            </a:r>
            <a:r>
              <a:rPr lang="en-US" sz="2000" dirty="0"/>
              <a:t>Functional Network Connectivity) correlation values that summarize the overall connection between independent brain maps over time.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Detect if Subject with Schizophrenia or healthy subject.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Data shape 86 observations, 378 features.</a:t>
            </a:r>
            <a:endParaRPr lang="he-IL" sz="2000" dirty="0"/>
          </a:p>
          <a:p>
            <a:pPr marL="457200" indent="-228600" algn="l">
              <a:buFont typeface="Arial" panose="020B0604020202020204" pitchFamily="34" charset="0"/>
              <a:buChar char="•"/>
            </a:pPr>
            <a:endParaRPr lang="he-IL" sz="2000" dirty="0"/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86 participants, 40 schizophrenic patients and 46 healthy subjects.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pPr marL="457200" indent="-2286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9197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8808655-CF2C-1B4A-9528-1E27B029C3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577" y="602760"/>
            <a:ext cx="9499735" cy="56854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4000" b="1" dirty="0"/>
              <a:t>The Feature Selection Step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C27EEEE-4160-4648-9D2A-5B191E3AF5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663" y="1774064"/>
            <a:ext cx="10963542" cy="3345970"/>
          </a:xfrm>
        </p:spPr>
        <p:txBody>
          <a:bodyPr vert="horz" lIns="91440" tIns="45720" rIns="91440" bIns="45720" rtlCol="0">
            <a:no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Feature selection algorithms:</a:t>
            </a:r>
          </a:p>
          <a:p>
            <a:pPr marL="914400" lvl="1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Filter Methods: Fisher Score, Laplacian Score, Spectral Score. </a:t>
            </a:r>
          </a:p>
          <a:p>
            <a:pPr marL="914400" lvl="1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Wrapper Methods: </a:t>
            </a:r>
            <a:r>
              <a:rPr lang="en-US" dirty="0"/>
              <a:t>Sequential Forward Selection (SFS), Sequential Backward Selection (SBS).</a:t>
            </a:r>
          </a:p>
          <a:p>
            <a:pPr marL="914400" lvl="1"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For each feature selection algorithm, top </a:t>
            </a:r>
            <a:r>
              <a:rPr lang="en-US" sz="2000" dirty="0"/>
              <a:t>25,26,27,28,29,30,31,32,33,34 and 35 features were selected to features subsets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Final Subsets size for training, 5 (feature selection algorithms) * 11 (top features sets) = 55 subsets.</a:t>
            </a:r>
          </a:p>
          <a:p>
            <a:pPr marL="228600" algn="l"/>
            <a:endParaRPr lang="en-US" sz="2000" dirty="0"/>
          </a:p>
          <a:p>
            <a:pPr marL="457200" indent="-2286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pPr marL="457200" indent="-2286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pPr marL="457200" indent="-2286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5862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8808655-CF2C-1B4A-9528-1E27B029C3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577" y="602760"/>
            <a:ext cx="9499735" cy="56854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4000" b="1" dirty="0"/>
              <a:t>New Data Results 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28D5ED3-4CEC-2142-8F75-0E2AB2ABE6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563" y="1774064"/>
            <a:ext cx="6938921" cy="4481176"/>
          </a:xfrm>
        </p:spPr>
        <p:txBody>
          <a:bodyPr vert="horz" lIns="91440" tIns="45720" rIns="91440" bIns="45720" rtlCol="0">
            <a:no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The AUC mean of the validation test was 78% with std of 7%.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For feature selection algorithms:</a:t>
            </a:r>
          </a:p>
          <a:p>
            <a:pPr marL="914400" lvl="1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Fisher score mean accuracy: 0.8033 , std: 0.03</a:t>
            </a:r>
          </a:p>
          <a:p>
            <a:pPr marL="914400" lvl="1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Laplacian score mean accuracy: 0.59735 , std: 0.05</a:t>
            </a:r>
          </a:p>
          <a:p>
            <a:pPr marL="914400" lvl="1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Spectral score mean accuracy: 0.597, std: 0.05</a:t>
            </a:r>
          </a:p>
          <a:p>
            <a:pPr marL="914400" lvl="1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SBS mean accuracy: 0.718, std: 0.04</a:t>
            </a:r>
          </a:p>
          <a:p>
            <a:pPr marL="914400" lvl="1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SFS mean accuracy: 0.689, std: 0.04</a:t>
            </a:r>
          </a:p>
          <a:p>
            <a:pPr marL="228600" algn="l"/>
            <a:endParaRPr lang="en-US" sz="2000" dirty="0">
              <a:solidFill>
                <a:srgbClr val="FFFFFF"/>
              </a:solidFill>
            </a:endParaRPr>
          </a:p>
          <a:p>
            <a:pPr marL="914400" lvl="1"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457200" indent="-2286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233CAD-AFC9-4C49-87DB-DB35964BE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216" y="1774064"/>
            <a:ext cx="4637221" cy="347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2404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8808655-CF2C-1B4A-9528-1E27B029C3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577" y="602760"/>
            <a:ext cx="9499735" cy="56854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4000" b="1" dirty="0"/>
              <a:t>New Data Results 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4446250-C92B-6E41-BD43-022684FECA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96050"/>
              </p:ext>
            </p:extLst>
          </p:nvPr>
        </p:nvGraphicFramePr>
        <p:xfrm>
          <a:off x="202625" y="3997943"/>
          <a:ext cx="11786750" cy="15881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4186">
                  <a:extLst>
                    <a:ext uri="{9D8B030D-6E8A-4147-A177-3AD203B41FA5}">
                      <a16:colId xmlns:a16="http://schemas.microsoft.com/office/drawing/2014/main" val="1352548033"/>
                    </a:ext>
                  </a:extLst>
                </a:gridCol>
                <a:gridCol w="871047">
                  <a:extLst>
                    <a:ext uri="{9D8B030D-6E8A-4147-A177-3AD203B41FA5}">
                      <a16:colId xmlns:a16="http://schemas.microsoft.com/office/drawing/2014/main" val="604603"/>
                    </a:ext>
                  </a:extLst>
                </a:gridCol>
                <a:gridCol w="871047">
                  <a:extLst>
                    <a:ext uri="{9D8B030D-6E8A-4147-A177-3AD203B41FA5}">
                      <a16:colId xmlns:a16="http://schemas.microsoft.com/office/drawing/2014/main" val="669980897"/>
                    </a:ext>
                  </a:extLst>
                </a:gridCol>
                <a:gridCol w="871047">
                  <a:extLst>
                    <a:ext uri="{9D8B030D-6E8A-4147-A177-3AD203B41FA5}">
                      <a16:colId xmlns:a16="http://schemas.microsoft.com/office/drawing/2014/main" val="1081827368"/>
                    </a:ext>
                  </a:extLst>
                </a:gridCol>
                <a:gridCol w="871047">
                  <a:extLst>
                    <a:ext uri="{9D8B030D-6E8A-4147-A177-3AD203B41FA5}">
                      <a16:colId xmlns:a16="http://schemas.microsoft.com/office/drawing/2014/main" val="3237665469"/>
                    </a:ext>
                  </a:extLst>
                </a:gridCol>
                <a:gridCol w="871047">
                  <a:extLst>
                    <a:ext uri="{9D8B030D-6E8A-4147-A177-3AD203B41FA5}">
                      <a16:colId xmlns:a16="http://schemas.microsoft.com/office/drawing/2014/main" val="2680216353"/>
                    </a:ext>
                  </a:extLst>
                </a:gridCol>
                <a:gridCol w="871047">
                  <a:extLst>
                    <a:ext uri="{9D8B030D-6E8A-4147-A177-3AD203B41FA5}">
                      <a16:colId xmlns:a16="http://schemas.microsoft.com/office/drawing/2014/main" val="2066795773"/>
                    </a:ext>
                  </a:extLst>
                </a:gridCol>
                <a:gridCol w="871047">
                  <a:extLst>
                    <a:ext uri="{9D8B030D-6E8A-4147-A177-3AD203B41FA5}">
                      <a16:colId xmlns:a16="http://schemas.microsoft.com/office/drawing/2014/main" val="1741601061"/>
                    </a:ext>
                  </a:extLst>
                </a:gridCol>
                <a:gridCol w="871047">
                  <a:extLst>
                    <a:ext uri="{9D8B030D-6E8A-4147-A177-3AD203B41FA5}">
                      <a16:colId xmlns:a16="http://schemas.microsoft.com/office/drawing/2014/main" val="1026107509"/>
                    </a:ext>
                  </a:extLst>
                </a:gridCol>
                <a:gridCol w="871047">
                  <a:extLst>
                    <a:ext uri="{9D8B030D-6E8A-4147-A177-3AD203B41FA5}">
                      <a16:colId xmlns:a16="http://schemas.microsoft.com/office/drawing/2014/main" val="2842521033"/>
                    </a:ext>
                  </a:extLst>
                </a:gridCol>
                <a:gridCol w="871047">
                  <a:extLst>
                    <a:ext uri="{9D8B030D-6E8A-4147-A177-3AD203B41FA5}">
                      <a16:colId xmlns:a16="http://schemas.microsoft.com/office/drawing/2014/main" val="3075998570"/>
                    </a:ext>
                  </a:extLst>
                </a:gridCol>
                <a:gridCol w="871047">
                  <a:extLst>
                    <a:ext uri="{9D8B030D-6E8A-4147-A177-3AD203B41FA5}">
                      <a16:colId xmlns:a16="http://schemas.microsoft.com/office/drawing/2014/main" val="3212022679"/>
                    </a:ext>
                  </a:extLst>
                </a:gridCol>
                <a:gridCol w="871047">
                  <a:extLst>
                    <a:ext uri="{9D8B030D-6E8A-4147-A177-3AD203B41FA5}">
                      <a16:colId xmlns:a16="http://schemas.microsoft.com/office/drawing/2014/main" val="71135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300" u="none" strike="noStrike" dirty="0">
                          <a:effectLst/>
                        </a:rPr>
                        <a:t>Outer Iteration number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1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3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5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7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9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10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11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12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5937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300" u="none" strike="noStrike" dirty="0">
                          <a:effectLst/>
                        </a:rPr>
                        <a:t>Number of selected features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35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27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26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32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27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33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26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25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35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27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27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28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523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Selected feature selection algorithm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fisher_score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fisher_score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 err="1">
                          <a:effectLst/>
                        </a:rPr>
                        <a:t>fisher_score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 err="1">
                          <a:effectLst/>
                        </a:rPr>
                        <a:t>fisher_score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 err="1">
                          <a:effectLst/>
                        </a:rPr>
                        <a:t>fisher_score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 err="1">
                          <a:effectLst/>
                        </a:rPr>
                        <a:t>fisher_score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 err="1">
                          <a:effectLst/>
                        </a:rPr>
                        <a:t>fisher_score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fisher_score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fisher_score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fisher_score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fisher_score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fisher_score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875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300" u="none" strike="noStrike" dirty="0">
                          <a:effectLst/>
                        </a:rPr>
                        <a:t>AUC score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0.78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0.66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0.79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0.84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0.7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0.78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0.94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0.84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0.71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0.78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0.72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0.82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373990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0726AFD-69D6-334E-9924-42FFE5CBA781}"/>
              </a:ext>
            </a:extLst>
          </p:cNvPr>
          <p:cNvSpPr/>
          <p:nvPr/>
        </p:nvSpPr>
        <p:spPr>
          <a:xfrm>
            <a:off x="434653" y="1905198"/>
            <a:ext cx="850746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The mean number of features chosen in all iterations was 29 features</a:t>
            </a:r>
          </a:p>
          <a:p>
            <a:pPr marL="457200" indent="-228600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Fisher Score was the best feature selection algorithm</a:t>
            </a:r>
          </a:p>
          <a:p>
            <a:pPr marL="457200" indent="-228600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he-IL" dirty="0" err="1">
                <a:solidFill>
                  <a:srgbClr val="FFFFFF"/>
                </a:solidFill>
              </a:rPr>
              <a:t>M</a:t>
            </a:r>
            <a:r>
              <a:rPr lang="en-US" dirty="0" err="1">
                <a:solidFill>
                  <a:srgbClr val="FFFFFF"/>
                </a:solidFill>
              </a:rPr>
              <a:t>odel</a:t>
            </a:r>
            <a:r>
              <a:rPr lang="en-US" dirty="0">
                <a:solidFill>
                  <a:srgbClr val="FFFFFF"/>
                </a:solidFill>
              </a:rPr>
              <a:t> running time: 10:39:12</a:t>
            </a:r>
          </a:p>
        </p:txBody>
      </p:sp>
    </p:spTree>
    <p:extLst>
      <p:ext uri="{BB962C8B-B14F-4D97-AF65-F5344CB8AC3E}">
        <p14:creationId xmlns:p14="http://schemas.microsoft.com/office/powerpoint/2010/main" val="4036730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8808655-CF2C-1B4A-9528-1E27B029C3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577" y="602760"/>
            <a:ext cx="9499735" cy="56854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4000" b="1" dirty="0"/>
              <a:t>New Data Conclusions 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7A97456-7B6E-6B47-B603-76CDCC14D1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212" y="1870961"/>
            <a:ext cx="10963542" cy="4636383"/>
          </a:xfrm>
        </p:spPr>
        <p:txBody>
          <a:bodyPr vert="horz" lIns="91440" tIns="45720" rIns="91440" bIns="45720" rtlCol="0">
            <a:no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All models are better than random model.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The ML process didn’t showed strong stability in classification accuracies like in the paper.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The number of features (dimensions) was much higher than the number of observations (86 observations, 377 features).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More feature engineering work needs to be done, only cross validation is not enough.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1632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8808655-CF2C-1B4A-9528-1E27B029C3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577" y="602760"/>
            <a:ext cx="7913407" cy="56854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4000" b="1" dirty="0"/>
              <a:t>References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00228B4B-E876-CF48-B381-BE4C368D4D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577" y="1551873"/>
            <a:ext cx="10515600" cy="2527067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New Data took from Kaggle </a:t>
            </a:r>
            <a:r>
              <a:rPr lang="en-US" dirty="0">
                <a:hlinkClick r:id="rId2"/>
              </a:rPr>
              <a:t>https://www.kaggle.com/c/mlsp-2014-mri/data</a:t>
            </a:r>
            <a:endParaRPr lang="en-US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Code implemented in Python 3.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External Python Packages: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sklearn</a:t>
            </a:r>
            <a:r>
              <a:rPr lang="en-US" dirty="0"/>
              <a:t>, </a:t>
            </a:r>
            <a:r>
              <a:rPr lang="en-US" dirty="0" err="1"/>
              <a:t>scipy</a:t>
            </a:r>
            <a:r>
              <a:rPr lang="en-US" dirty="0"/>
              <a:t>, </a:t>
            </a:r>
            <a:r>
              <a:rPr lang="en-US" dirty="0" err="1"/>
              <a:t>skfeature</a:t>
            </a:r>
            <a:r>
              <a:rPr lang="en-US" dirty="0"/>
              <a:t>, </a:t>
            </a:r>
            <a:r>
              <a:rPr lang="en-US" dirty="0" err="1"/>
              <a:t>mlxtend</a:t>
            </a:r>
            <a:r>
              <a:rPr lang="en-US" dirty="0"/>
              <a:t>, </a:t>
            </a:r>
            <a:r>
              <a:rPr lang="en-US" dirty="0" err="1"/>
              <a:t>xgboost</a:t>
            </a:r>
            <a:r>
              <a:rPr lang="en-US" dirty="0"/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Paper took from: </a:t>
            </a:r>
            <a:r>
              <a:rPr lang="en-US" dirty="0">
                <a:hlinkClick r:id="rId3"/>
              </a:rPr>
              <a:t>https://preview-braininformatics.springeropen.com/articles/10.1007/s40708-017-0065-7</a:t>
            </a:r>
            <a:endParaRPr lang="en-US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7681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8808655-CF2C-1B4A-9528-1E27B029C3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577" y="491665"/>
            <a:ext cx="3285065" cy="56854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Article</a:t>
            </a:r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Purpose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00228B4B-E876-CF48-B381-BE4C368D4D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577" y="1551874"/>
            <a:ext cx="10515600" cy="1693350"/>
          </a:xfrm>
        </p:spPr>
        <p:txBody>
          <a:bodyPr vert="horz" lIns="91440" tIns="45720" rIns="91440" bIns="45720" rtlCol="0">
            <a:noAutofit/>
          </a:bodyPr>
          <a:lstStyle/>
          <a:p>
            <a:pPr algn="l"/>
            <a:r>
              <a:rPr lang="en-US" sz="3200" dirty="0"/>
              <a:t>Assess the combination of the non-linear statistical ML approach, </a:t>
            </a:r>
            <a:r>
              <a:rPr lang="en-US" sz="3200" dirty="0" err="1"/>
              <a:t>XGBoost</a:t>
            </a:r>
            <a:r>
              <a:rPr lang="en-US" sz="3200" dirty="0"/>
              <a:t> algorithm, together with features that extracted by fMRI examination in order to achieve better classification results between patients with focal epilepsy and healthy people.</a:t>
            </a:r>
          </a:p>
        </p:txBody>
      </p:sp>
    </p:spTree>
    <p:extLst>
      <p:ext uri="{BB962C8B-B14F-4D97-AF65-F5344CB8AC3E}">
        <p14:creationId xmlns:p14="http://schemas.microsoft.com/office/powerpoint/2010/main" val="30823020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8808655-CF2C-1B4A-9528-1E27B029C3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577" y="491665"/>
            <a:ext cx="3927458" cy="56854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Research</a:t>
            </a:r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00228B4B-E876-CF48-B381-BE4C368D4D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577" y="1551873"/>
            <a:ext cx="10644872" cy="4438729"/>
          </a:xfrm>
        </p:spPr>
        <p:txBody>
          <a:bodyPr vert="horz" lIns="91440" tIns="45720" rIns="91440" bIns="45720" rtlCol="0"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The distinction between patients with epilepsy and healthy people based on their cerebral activity.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Application of statistical approaches on fMRI data.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The Identification of regions that must be preserved in the presurgical phase of removing EZ’s (epileptic zones) that causing seizures.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235993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8808655-CF2C-1B4A-9528-1E27B029C3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577" y="491665"/>
            <a:ext cx="4420517" cy="56854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Research</a:t>
            </a:r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Hypothesis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00228B4B-E876-CF48-B381-BE4C368D4D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577" y="1551873"/>
            <a:ext cx="10515600" cy="3988315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u="sng" dirty="0"/>
              <a:t>Main hypothesis</a:t>
            </a:r>
            <a:r>
              <a:rPr lang="en-US" sz="3200" dirty="0"/>
              <a:t>: The ML classifier </a:t>
            </a:r>
            <a:r>
              <a:rPr lang="en-US" sz="3200" dirty="0" err="1"/>
              <a:t>XGBoost</a:t>
            </a:r>
            <a:r>
              <a:rPr lang="en-US" sz="3200" dirty="0"/>
              <a:t> will identify robust patterns of language representations which are able to distinguish patients and healthy people.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u="sng" dirty="0"/>
              <a:t>Hidden hypothesis</a:t>
            </a:r>
            <a:r>
              <a:rPr lang="en-US" sz="3200" dirty="0"/>
              <a:t>: for language representations, healthy people show predominance on the left hemisphere versus right hemisphere or bilateral dominance among patients with epilepsy.</a:t>
            </a:r>
            <a:endParaRPr lang="he-IL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he-IL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45360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8808655-CF2C-1B4A-9528-1E27B029C3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491665"/>
            <a:ext cx="10927977" cy="56854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the ML Problem? Dependent Variable?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00228B4B-E876-CF48-B381-BE4C368D4D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577" y="1551873"/>
            <a:ext cx="10515600" cy="2527067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Binary Classification Problem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Subject with epilepsy or healthy subject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87719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1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61A490-4EF6-BB42-9DC8-75B7F51384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506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28808655-CF2C-1B4A-9528-1E27B029C3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dirty="0">
                <a:solidFill>
                  <a:srgbClr val="FFFFFF"/>
                </a:solidFill>
              </a:rPr>
              <a:t>The Experiment – fMRI Examination 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00228B4B-E876-CF48-B381-BE4C368D4D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825625"/>
            <a:ext cx="10963542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55 participants – 16 patients with epilepsy, 39 healthy subjects, all native French speakers.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FFFFFF"/>
              </a:solidFill>
            </a:endParaRP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Phonological and Sematic language task preformed under the activation of fMRI scanner.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FFFFFF"/>
              </a:solidFill>
            </a:endParaRP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The two language tasks were used in two separate runs. 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FFFFFF"/>
              </a:solidFill>
            </a:endParaRP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In the Phonological task participants were instructed to detect a target phoneme. The Semantic task was a categorization task of living and non-living entities.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FFFFFF"/>
              </a:solidFill>
            </a:endParaRP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Five regions are examined, three frontal and two temporal from both hemispheres.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3777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8808655-CF2C-1B4A-9528-1E27B029C3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577" y="602760"/>
            <a:ext cx="7913407" cy="56854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Data 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F69539D-DC74-314F-ADE1-F1718C62C2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212" y="1364152"/>
            <a:ext cx="10963542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10 symmetrical frontal and temporal ROI’s are determined, 5 in the left hemisphere and 5 in the right hemisphere.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FFFFFF"/>
              </a:solidFill>
            </a:endParaRP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ROI’s taken into account were in the inferior frontal gyrus BA 44, BA 45, BA 47, middle temporal gyrus BA 21 and superior temporal BA 22.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63C9C53-F709-2548-8B79-143250E60AE2}"/>
              </a:ext>
            </a:extLst>
          </p:cNvPr>
          <p:cNvGrpSpPr/>
          <p:nvPr/>
        </p:nvGrpSpPr>
        <p:grpSpPr>
          <a:xfrm>
            <a:off x="1318304" y="3640507"/>
            <a:ext cx="9375032" cy="2876974"/>
            <a:chOff x="1318304" y="3640507"/>
            <a:chExt cx="9375032" cy="287697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4FEEA46-2429-4A4D-ABC6-F85BCE16A7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36270" y="3640508"/>
              <a:ext cx="3957066" cy="287697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FF793F1-32DB-3D46-837B-02281DEE39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18304" y="3640508"/>
              <a:ext cx="4279743" cy="283463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FC6AD6E-0A5F-C243-B079-85CE1DA48EB7}"/>
                </a:ext>
              </a:extLst>
            </p:cNvPr>
            <p:cNvSpPr txBox="1"/>
            <p:nvPr/>
          </p:nvSpPr>
          <p:spPr>
            <a:xfrm>
              <a:off x="3402886" y="5007159"/>
              <a:ext cx="5278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BA 44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7AFB3CD-9491-744F-A8E3-4A20F64E69E8}"/>
                </a:ext>
              </a:extLst>
            </p:cNvPr>
            <p:cNvSpPr txBox="1"/>
            <p:nvPr/>
          </p:nvSpPr>
          <p:spPr>
            <a:xfrm>
              <a:off x="3784970" y="5234191"/>
              <a:ext cx="5278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BA 45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408F947-C628-6C4D-8BA4-8D469C09F12C}"/>
                </a:ext>
              </a:extLst>
            </p:cNvPr>
            <p:cNvSpPr txBox="1"/>
            <p:nvPr/>
          </p:nvSpPr>
          <p:spPr>
            <a:xfrm>
              <a:off x="3915735" y="5502394"/>
              <a:ext cx="5278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BA 47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21076B4-44E4-6143-94CD-B0E6EF97D076}"/>
                </a:ext>
              </a:extLst>
            </p:cNvPr>
            <p:cNvSpPr txBox="1"/>
            <p:nvPr/>
          </p:nvSpPr>
          <p:spPr>
            <a:xfrm>
              <a:off x="7598487" y="5323117"/>
              <a:ext cx="5278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BA 21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A0217B2-BD85-B04E-ABB6-6117A504BE0B}"/>
                </a:ext>
              </a:extLst>
            </p:cNvPr>
            <p:cNvSpPr txBox="1"/>
            <p:nvPr/>
          </p:nvSpPr>
          <p:spPr>
            <a:xfrm>
              <a:off x="9272039" y="5819411"/>
              <a:ext cx="5278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BA 22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2A9DACB-1D91-CB43-A174-766960ABD6E1}"/>
                </a:ext>
              </a:extLst>
            </p:cNvPr>
            <p:cNvSpPr/>
            <p:nvPr/>
          </p:nvSpPr>
          <p:spPr>
            <a:xfrm>
              <a:off x="3784970" y="3640508"/>
              <a:ext cx="1813077" cy="2478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B7AF7FF-9D0B-2844-B407-A89AD615678B}"/>
                </a:ext>
              </a:extLst>
            </p:cNvPr>
            <p:cNvSpPr/>
            <p:nvPr/>
          </p:nvSpPr>
          <p:spPr>
            <a:xfrm>
              <a:off x="2748401" y="3640507"/>
              <a:ext cx="1249927" cy="1758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8556596-331B-604A-9D7E-12463E8556A8}"/>
                </a:ext>
              </a:extLst>
            </p:cNvPr>
            <p:cNvSpPr/>
            <p:nvPr/>
          </p:nvSpPr>
          <p:spPr>
            <a:xfrm>
              <a:off x="1353803" y="3675375"/>
              <a:ext cx="1249927" cy="1758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092643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8808655-CF2C-1B4A-9528-1E27B029C3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577" y="602760"/>
            <a:ext cx="7913407" cy="56854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Data 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Subtitle 2">
                <a:extLst>
                  <a:ext uri="{FF2B5EF4-FFF2-40B4-BE49-F238E27FC236}">
                    <a16:creationId xmlns:a16="http://schemas.microsoft.com/office/drawing/2014/main" id="{7F69539D-DC74-314F-ADE1-F1718C62C229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23212" y="1251669"/>
                <a:ext cx="10963542" cy="4351338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228600" algn="l"/>
                <a:endParaRPr lang="en-US" sz="2200" dirty="0">
                  <a:solidFill>
                    <a:srgbClr val="FFFFFF"/>
                  </a:solidFill>
                </a:endParaRPr>
              </a:p>
              <a:p>
                <a:pPr marL="457200" indent="-228600" algn="l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FFFFFF"/>
                    </a:solidFill>
                  </a:rPr>
                  <a:t>For each ROI, participant and task, the percentage of signal intensity was measured.</a:t>
                </a:r>
              </a:p>
              <a:p>
                <a:pPr marL="457200" indent="-228600" algn="l">
                  <a:buFont typeface="Arial" panose="020B0604020202020204" pitchFamily="34" charset="0"/>
                  <a:buChar char="•"/>
                </a:pPr>
                <a:endParaRPr lang="en-US" sz="2200" dirty="0">
                  <a:solidFill>
                    <a:srgbClr val="FFFFFF"/>
                  </a:solidFill>
                </a:endParaRPr>
              </a:p>
              <a:p>
                <a:pPr marL="457200" indent="-228600" algn="l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FFFFFF"/>
                    </a:solidFill>
                  </a:rPr>
                  <a:t>20 features were defined at the end, the measures of the 5 ROI’s (BA44,BA45,BA47,BA21,BA22) for each task (Phonological and Semantic tasks) and for each hemisphere (left and right).</a:t>
                </a:r>
              </a:p>
              <a:p>
                <a:pPr marL="457200" indent="-228600" algn="l">
                  <a:buFont typeface="Arial" panose="020B0604020202020204" pitchFamily="34" charset="0"/>
                  <a:buChar char="•"/>
                </a:pPr>
                <a:endParaRPr lang="en-US" sz="2200" dirty="0">
                  <a:solidFill>
                    <a:srgbClr val="FFFFFF"/>
                  </a:solidFill>
                </a:endParaRPr>
              </a:p>
              <a:p>
                <a:pPr marL="457200" indent="-228600" algn="l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FFFFFF"/>
                    </a:solidFill>
                  </a:rPr>
                  <a:t>135 subsets manually defined by the researches from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sup>
                    </m:sSup>
                    <m:r>
                      <a:rPr lang="en-US" sz="22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(=</m:t>
                    </m:r>
                    <m:r>
                      <m:rPr>
                        <m:nor/>
                      </m:rPr>
                      <a:rPr lang="en-US"/>
                      <m:t>1</m:t>
                    </m:r>
                    <m:r>
                      <m:rPr>
                        <m:nor/>
                      </m:rPr>
                      <a:rPr lang="en-US" b="0" i="0" smtClean="0"/>
                      <m:t>,</m:t>
                    </m:r>
                    <m:r>
                      <m:rPr>
                        <m:nor/>
                      </m:rPr>
                      <a:rPr lang="en-US"/>
                      <m:t>048</m:t>
                    </m:r>
                    <m:r>
                      <m:rPr>
                        <m:nor/>
                      </m:rPr>
                      <a:rPr lang="en-US" b="0" i="0" smtClean="0"/>
                      <m:t>,</m:t>
                    </m:r>
                    <m:r>
                      <m:rPr>
                        <m:nor/>
                      </m:rPr>
                      <a:rPr lang="en-US"/>
                      <m:t>576</m:t>
                    </m:r>
                    <m:r>
                      <m:rPr>
                        <m:nor/>
                      </m:rPr>
                      <a:rPr lang="en-US" b="0" i="0" smtClean="0"/>
                      <m:t>)</m:t>
                    </m:r>
                  </m:oMath>
                </a14:m>
                <a:r>
                  <a:rPr lang="en-US" sz="2200" dirty="0">
                    <a:solidFill>
                      <a:srgbClr val="FFFFFF"/>
                    </a:solidFill>
                  </a:rPr>
                  <a:t> possible combinations to reduce the feature selection step.</a:t>
                </a:r>
              </a:p>
              <a:p>
                <a:pPr marL="457200" indent="-228600" algn="l">
                  <a:buFont typeface="Arial" panose="020B0604020202020204" pitchFamily="34" charset="0"/>
                  <a:buChar char="•"/>
                </a:pPr>
                <a:endParaRPr lang="en-US" sz="2200" dirty="0">
                  <a:solidFill>
                    <a:srgbClr val="FFFFFF"/>
                  </a:solidFill>
                </a:endParaRPr>
              </a:p>
              <a:p>
                <a:pPr marL="457200" indent="-228600" algn="l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FFFFFF"/>
                    </a:solidFill>
                  </a:rPr>
                  <a:t>8 missing values from 1100 values (0.7% from the data), no data scaling preformed.</a:t>
                </a:r>
              </a:p>
              <a:p>
                <a:pPr marL="457200" indent="-228600" algn="l">
                  <a:buFont typeface="Arial" panose="020B0604020202020204" pitchFamily="34" charset="0"/>
                  <a:buChar char="•"/>
                </a:pPr>
                <a:endParaRPr lang="en-US" sz="2200" dirty="0">
                  <a:solidFill>
                    <a:srgbClr val="FFFFFF"/>
                  </a:solidFill>
                </a:endParaRPr>
              </a:p>
              <a:p>
                <a:pPr marL="457200" indent="-228600" algn="l">
                  <a:buFont typeface="Arial" panose="020B0604020202020204" pitchFamily="34" charset="0"/>
                  <a:buChar char="•"/>
                </a:pPr>
                <a:endParaRPr lang="en-US" sz="2200" dirty="0">
                  <a:solidFill>
                    <a:srgbClr val="FFFFFF"/>
                  </a:solidFill>
                </a:endParaRPr>
              </a:p>
            </p:txBody>
          </p:sp>
        </mc:Choice>
        <mc:Fallback>
          <p:sp>
            <p:nvSpPr>
              <p:cNvPr id="7" name="Subtitle 2">
                <a:extLst>
                  <a:ext uri="{FF2B5EF4-FFF2-40B4-BE49-F238E27FC236}">
                    <a16:creationId xmlns:a16="http://schemas.microsoft.com/office/drawing/2014/main" id="{7F69539D-DC74-314F-ADE1-F1718C62C2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23212" y="1251669"/>
                <a:ext cx="10963542" cy="4351338"/>
              </a:xfrm>
              <a:blipFill>
                <a:blip r:embed="rId3"/>
                <a:stretch>
                  <a:fillRect r="-1157" b="-1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77712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8808655-CF2C-1B4A-9528-1E27B029C3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577" y="602760"/>
            <a:ext cx="7913407" cy="56854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Machine learning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Subtitle 2">
                <a:extLst>
                  <a:ext uri="{FF2B5EF4-FFF2-40B4-BE49-F238E27FC236}">
                    <a16:creationId xmlns:a16="http://schemas.microsoft.com/office/drawing/2014/main" id="{00228B4B-E876-CF48-B381-BE4C368D4D1A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65026" y="1341689"/>
                <a:ext cx="6229884" cy="5012107"/>
              </a:xfrm>
            </p:spPr>
            <p:txBody>
              <a:bodyPr vert="horz" lIns="91440" tIns="45720" rIns="91440" bIns="45720" rtlCol="0">
                <a:noAutofit/>
              </a:bodyPr>
              <a:lstStyle/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Feature selection methods:</a:t>
                </a:r>
              </a:p>
              <a:p>
                <a:pPr marL="914400" lvl="1" indent="-457200" algn="l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Filter methods: CFS,</a:t>
                </a:r>
                <a:r>
                  <a:rPr lang="he-IL" sz="1600" dirty="0"/>
                  <a:t> </a:t>
                </a:r>
                <a:r>
                  <a:rPr lang="en-US" sz="1600" dirty="0"/>
                  <a:t>Laplacian Score,</a:t>
                </a:r>
                <a:r>
                  <a:rPr lang="he-IL" sz="1600" dirty="0"/>
                  <a:t> </a:t>
                </a:r>
                <a:r>
                  <a:rPr lang="he-IL" sz="1600" dirty="0" err="1"/>
                  <a:t>S</a:t>
                </a:r>
                <a:r>
                  <a:rPr lang="en-US" sz="1600" dirty="0" err="1"/>
                  <a:t>pectral</a:t>
                </a:r>
                <a:r>
                  <a:rPr lang="en-US" sz="1600" dirty="0"/>
                  <a:t> Score, Fisher Score.</a:t>
                </a:r>
              </a:p>
              <a:p>
                <a:pPr marL="914400" lvl="1" indent="-457200" algn="l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Wrapper methods: Sequential Forward Selection (SFS), Sequential Backward Selection (SBS).</a:t>
                </a:r>
              </a:p>
              <a:p>
                <a:pPr marL="914400" lvl="1" indent="-457200" algn="l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Manual exhaustive search for selection of 135 features subsets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sup>
                    </m:sSup>
                  </m:oMath>
                </a14:m>
                <a:r>
                  <a:rPr lang="en-US" sz="1600" dirty="0"/>
                  <a:t> combinations of features.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Classification and Cross validation</a:t>
                </a:r>
              </a:p>
              <a:p>
                <a:pPr marL="914400" lvl="1" indent="-457200" algn="l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Outer iterations of Monte Carlo Cross Validation (MCCV) repeated 12 times, to reduce variance, splitting to 80% train set and 20% test set.</a:t>
                </a:r>
              </a:p>
              <a:p>
                <a:pPr marL="914400" lvl="1" indent="-457200" algn="l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Inner iteration of k-fold cross validation were k=5 for feature selection on each one of the 135 subsets.</a:t>
                </a:r>
              </a:p>
              <a:p>
                <a:pPr marL="914400" lvl="1" indent="-457200" algn="l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After the inner cross validation the </a:t>
                </a:r>
                <a:r>
                  <a:rPr lang="en-US" sz="1600" dirty="0" err="1"/>
                  <a:t>XGBoost</a:t>
                </a:r>
                <a:r>
                  <a:rPr lang="en-US" sz="1600" dirty="0"/>
                  <a:t> classifier trained on the best subset evaluated on the validation set from the inner cross validation.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Scoring:</a:t>
                </a:r>
              </a:p>
              <a:p>
                <a:pPr marL="914400" lvl="1" indent="-457200" algn="l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At the end of each outer iteration the </a:t>
                </a:r>
                <a:r>
                  <a:rPr lang="en-US" sz="1600" dirty="0" err="1"/>
                  <a:t>XGBoost</a:t>
                </a:r>
                <a:r>
                  <a:rPr lang="en-US" sz="1600" dirty="0"/>
                  <a:t> classifier was scored by the area under the receiver operating curve (AUC).</a:t>
                </a:r>
              </a:p>
            </p:txBody>
          </p:sp>
        </mc:Choice>
        <mc:Fallback>
          <p:sp>
            <p:nvSpPr>
              <p:cNvPr id="17" name="Subtitle 2">
                <a:extLst>
                  <a:ext uri="{FF2B5EF4-FFF2-40B4-BE49-F238E27FC236}">
                    <a16:creationId xmlns:a16="http://schemas.microsoft.com/office/drawing/2014/main" id="{00228B4B-E876-CF48-B381-BE4C368D4D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65026" y="1341689"/>
                <a:ext cx="6229884" cy="5012107"/>
              </a:xfrm>
              <a:blipFill>
                <a:blip r:embed="rId3"/>
                <a:stretch>
                  <a:fillRect l="-407" t="-759" b="-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14C4075-EB0A-984B-BCAD-7CBC3687D8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9015" y="1341689"/>
            <a:ext cx="5544918" cy="494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9077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2701</TotalTime>
  <Words>1884</Words>
  <Application>Microsoft Macintosh PowerPoint</Application>
  <PresentationFormat>Widescreen</PresentationFormat>
  <Paragraphs>278</Paragraphs>
  <Slides>18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Machine learning–XGBoost analysis of language networks to classify patients with epilepsy </vt:lpstr>
      <vt:lpstr>Article Purpose</vt:lpstr>
      <vt:lpstr>Research Problem</vt:lpstr>
      <vt:lpstr>Research Hypothesis</vt:lpstr>
      <vt:lpstr>What is the ML Problem? Dependent Variable?</vt:lpstr>
      <vt:lpstr>The Experiment – fMRI Examination </vt:lpstr>
      <vt:lpstr>The Data </vt:lpstr>
      <vt:lpstr>The Data </vt:lpstr>
      <vt:lpstr>Machine learning</vt:lpstr>
      <vt:lpstr>Results</vt:lpstr>
      <vt:lpstr>Results</vt:lpstr>
      <vt:lpstr>Conclusions</vt:lpstr>
      <vt:lpstr>The Concept Implementation on New Data</vt:lpstr>
      <vt:lpstr>The Feature Selection Step</vt:lpstr>
      <vt:lpstr>New Data Results </vt:lpstr>
      <vt:lpstr>New Data Results </vt:lpstr>
      <vt:lpstr>New Data Conclusions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learning–XGBoost analysis of language networks to classify patients with epilepsy </dc:title>
  <dc:creator>TAL Waitzenberg</dc:creator>
  <cp:lastModifiedBy>TAL Waitzenberg</cp:lastModifiedBy>
  <cp:revision>100</cp:revision>
  <dcterms:created xsi:type="dcterms:W3CDTF">2019-06-16T21:19:09Z</dcterms:created>
  <dcterms:modified xsi:type="dcterms:W3CDTF">2019-06-23T07:09:20Z</dcterms:modified>
</cp:coreProperties>
</file>