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321" r:id="rId5"/>
    <p:sldId id="322" r:id="rId6"/>
    <p:sldId id="323" r:id="rId7"/>
    <p:sldId id="324" r:id="rId8"/>
    <p:sldId id="325" r:id="rId9"/>
    <p:sldId id="259" r:id="rId10"/>
    <p:sldId id="260" r:id="rId11"/>
    <p:sldId id="302" r:id="rId12"/>
    <p:sldId id="304" r:id="rId13"/>
    <p:sldId id="303" r:id="rId14"/>
    <p:sldId id="305" r:id="rId15"/>
    <p:sldId id="32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279" r:id="rId31"/>
    <p:sldId id="280" r:id="rId32"/>
    <p:sldId id="401" r:id="rId33"/>
    <p:sldId id="494" r:id="rId34"/>
    <p:sldId id="4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734838-D4CA-4655-A77E-76D6395450E5}">
          <p14:sldIdLst>
            <p14:sldId id="256"/>
            <p14:sldId id="257"/>
            <p14:sldId id="258"/>
          </p14:sldIdLst>
        </p14:section>
        <p14:section name="Basic Syntax" id="{1ECCB3A9-18D3-4E87-B9E4-3C8088295BC1}">
          <p14:sldIdLst>
            <p14:sldId id="321"/>
            <p14:sldId id="322"/>
            <p14:sldId id="323"/>
            <p14:sldId id="324"/>
            <p14:sldId id="325"/>
          </p14:sldIdLst>
        </p14:section>
        <p14:section name="Conditional Statements" id="{67F50B3D-FA94-42DB-894E-D6EFDE82234D}">
          <p14:sldIdLst>
            <p14:sldId id="259"/>
            <p14:sldId id="260"/>
            <p14:sldId id="302"/>
            <p14:sldId id="304"/>
            <p14:sldId id="303"/>
            <p14:sldId id="305"/>
            <p14:sldId id="326"/>
            <p14:sldId id="307"/>
            <p14:sldId id="308"/>
            <p14:sldId id="309"/>
            <p14:sldId id="310"/>
          </p14:sldIdLst>
        </p14:section>
        <p14:section name="Loops" id="{69281CD5-0548-49A6-A65A-AD730D6ADDD3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Live Exercises" id="{E3FC4F1E-C06E-464B-A371-3C1707D791FB}">
          <p14:sldIdLst>
            <p14:sldId id="279"/>
          </p14:sldIdLst>
        </p14:section>
        <p14:section name="Conclusion" id="{77333BC0-5971-496B-A22C-C8ED8ED89AF8}">
          <p14:sldIdLst>
            <p14:sldId id="280"/>
            <p14:sldId id="401"/>
            <p14:sldId id="49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45" d="100"/>
          <a:sy n="45" d="100"/>
        </p:scale>
        <p:origin x="62" y="16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86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F8952-E48A-4E5C-8BD5-F70AE11035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090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D83A63-EA65-4A6B-A9BD-75AB1DD9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902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803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BA6757-8222-47A2-95ED-71E10293D0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098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A5583402-2EBC-4765-A88A-0595FF6E0F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FC57BF5-3FB5-4771-8357-C12EED64BC2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FC31AE8C-0AED-45BE-94BB-5BF757C0D3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51A95A5-7C10-45DD-8A34-BB57CF215C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9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8ECBD33B-0846-4B48-BC81-CE5FB18B143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01DEE55-5F7C-463B-9690-88D24B85317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C55F628C-E175-46E2-8349-07776E99C40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66641BF2-8C3B-4794-8E90-6E5369C4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0ADE631-B7A1-484F-B566-7DD1902A9A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389195C-B053-42ED-9504-389403B724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B548E73-BB7F-429F-BDA8-DC1EEF650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109BF951-4B0C-4DAB-82B8-7849BE6F3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F72F5E0-40B5-4384-9572-CE9B7A157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426598E-9F36-4C6E-9E6D-60A3F36C0F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E17FFCA-74E0-4CE6-924F-25FED0D11D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EAE214F-77F6-421E-AA21-FA6EE67DA98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62F154BE-EBAA-4D43-A3E3-A0E42E7EFFD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EAFA7E9-ADB6-4479-B4A5-ADE0190BE44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99989EE-0CD2-4783-AF55-34E649DF171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12F209B-5139-4F7F-B5BB-FA14D1C670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5D974AB-8F7A-4CCB-9A4B-8B1B01319C2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BB36FD3C-1C0B-473A-85CB-8968304BD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31240CE-4D38-403C-98D4-6C0B9CFA6B8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BA2F4515-ED4E-4687-960D-A0AC0C067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70FEED1-4E7D-4A66-857B-52949BD40E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47E1CD0-8EE4-4BDE-8585-A2EE32FDEA9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FDE056A-F156-4144-AFD6-C7CBECDCE41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2C5CD17-CB35-4EB7-A9ED-9A8A164DF83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3398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D1E1E9D-179A-4C4D-A78F-DC9000E14D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26208A8-85E7-46BE-8027-8507CF15D5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3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5690DBE-1A46-46C5-96BE-B4455D365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903E1EA-4E44-4A5B-9017-2ACEB8C0A4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5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4C456ADD-D30E-4B2C-9F60-42D0E259B55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03869A5A-5453-45FD-B798-E803BD89E7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24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390222C-77F9-4BE6-A244-09D0B065D70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73D2128-F0C8-4D95-82B6-373B324F05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DA3C633-BFF8-4071-A1C0-408C7362C1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A331CFD-1421-4887-8C43-D337D13FB8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B6B9F138-1AAD-46AE-A36F-48369F3649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9A6A3E3-766F-451A-B7B2-E0DEAE1591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6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904BCC7-53E4-417D-805C-7AE53707AB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26003"/>
            <a:ext cx="12191999" cy="1257997"/>
          </a:xfrm>
        </p:spPr>
        <p:txBody>
          <a:bodyPr>
            <a:noAutofit/>
          </a:bodyPr>
          <a:lstStyle/>
          <a:p>
            <a:r>
              <a:rPr lang="en-US" sz="4800" dirty="0"/>
              <a:t>Basic Syntax, Conditional Statements</a:t>
            </a:r>
            <a:br>
              <a:rPr lang="en-US" sz="4800" dirty="0"/>
            </a:br>
            <a:r>
              <a:rPr lang="en-US" sz="4800" dirty="0"/>
              <a:t>and Loops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" y="2236121"/>
            <a:ext cx="2037164" cy="24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3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983405"/>
            <a:ext cx="9896335" cy="56405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"if statement" is written by using the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 keyword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r>
              <a:rPr lang="en-US" dirty="0"/>
              <a:t>Python supports the usual logical conditions from mathematics</a:t>
            </a:r>
          </a:p>
          <a:p>
            <a:pPr lvl="1"/>
            <a:r>
              <a:rPr lang="en-US" sz="3100" dirty="0"/>
              <a:t>Equals: a == b</a:t>
            </a:r>
          </a:p>
          <a:p>
            <a:pPr lvl="1"/>
            <a:r>
              <a:rPr lang="en-US" sz="3100" dirty="0"/>
              <a:t>Not Equals: a != b</a:t>
            </a:r>
          </a:p>
          <a:p>
            <a:pPr lvl="1"/>
            <a:r>
              <a:rPr lang="en-US" sz="3100" dirty="0"/>
              <a:t>Less than: a &lt; b</a:t>
            </a:r>
          </a:p>
          <a:p>
            <a:pPr lvl="1"/>
            <a:r>
              <a:rPr lang="en-US" sz="3100" dirty="0"/>
              <a:t>Less than or equal to: a &lt;= b</a:t>
            </a:r>
          </a:p>
          <a:p>
            <a:pPr lvl="1"/>
            <a:r>
              <a:rPr lang="en-US" sz="3100" dirty="0"/>
              <a:t>Greater than: a &gt; b</a:t>
            </a:r>
          </a:p>
          <a:p>
            <a:pPr lvl="1"/>
            <a:r>
              <a:rPr lang="en-US" sz="3100" dirty="0"/>
              <a:t>Greater than or equal to: a &gt;= 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If-Statement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496000" y="1404000"/>
            <a:ext cx="5745625" cy="1803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b = 200</a:t>
            </a:r>
          </a:p>
          <a:p>
            <a:pPr>
              <a:spcAft>
                <a:spcPts val="0"/>
              </a:spcAft>
            </a:pPr>
            <a:r>
              <a:rPr lang="en-GB" sz="2200" dirty="0">
                <a:solidFill>
                  <a:schemeClr val="bg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    print("b is greater than a")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D972DB-DC70-43DD-865E-1C181A37D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6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880490" cy="5457856"/>
          </a:xfrm>
        </p:spPr>
        <p:txBody>
          <a:bodyPr/>
          <a:lstStyle/>
          <a:p>
            <a:r>
              <a:rPr lang="en-US" dirty="0"/>
              <a:t>Python relies on indentation, using whitespace, </a:t>
            </a:r>
            <a:br>
              <a:rPr lang="en-US" dirty="0"/>
            </a:br>
            <a:r>
              <a:rPr lang="en-US" dirty="0"/>
              <a:t>to define scope in the code</a:t>
            </a:r>
          </a:p>
          <a:p>
            <a:r>
              <a:rPr lang="en-US" dirty="0"/>
              <a:t>Other programming languages often use </a:t>
            </a:r>
            <a:br>
              <a:rPr lang="en-US" dirty="0"/>
            </a:br>
            <a:r>
              <a:rPr lang="en-US" dirty="0"/>
              <a:t>curly-brackets for this purpose</a:t>
            </a:r>
          </a:p>
          <a:p>
            <a:r>
              <a:rPr lang="en-US" dirty="0"/>
              <a:t>If statement, without indentation will raise an error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04717" y="4402716"/>
            <a:ext cx="6210000" cy="20493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200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if</a:t>
            </a:r>
            <a:r>
              <a:rPr lang="en-GB" sz="2600" dirty="0">
                <a:solidFill>
                  <a:schemeClr val="tx1"/>
                </a:solidFill>
              </a:rPr>
              <a:t>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F71A54-BD1E-4ABE-BD9E-53B01A172E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 keyword catches anything which isn't </a:t>
            </a:r>
            <a:br>
              <a:rPr lang="en-US" dirty="0"/>
            </a:br>
            <a:r>
              <a:rPr lang="en-US" dirty="0"/>
              <a:t>caught by the preceding conditions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Else-Statement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574000"/>
            <a:ext cx="6840000" cy="30034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200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else</a:t>
            </a:r>
            <a:r>
              <a:rPr lang="en-GB" sz="2600" dirty="0">
                <a:solidFill>
                  <a:schemeClr val="tx1"/>
                </a:solidFill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not greater </a:t>
            </a:r>
            <a:r>
              <a:rPr lang="en-GB" sz="2600">
                <a:solidFill>
                  <a:schemeClr val="tx1"/>
                </a:solidFill>
              </a:rPr>
              <a:t>than a")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0FB5F3-B122-4DFD-AA57-369802D4AF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5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elif</a:t>
            </a:r>
            <a:r>
              <a:rPr lang="en-US" dirty="0"/>
              <a:t> keyword is pythons way of saying "if the </a:t>
            </a:r>
            <a:br>
              <a:rPr lang="en-US" dirty="0"/>
            </a:br>
            <a:r>
              <a:rPr lang="en-US" dirty="0"/>
              <a:t>previous conditions were not true, then try this</a:t>
            </a:r>
            <a:br>
              <a:rPr lang="en-US" dirty="0"/>
            </a:br>
            <a:r>
              <a:rPr lang="en-US" dirty="0"/>
              <a:t>condition"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Elif-Statement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86000" y="3106485"/>
            <a:ext cx="6345000" cy="30034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a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b = 33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if b &gt; a: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print("b is greater than a")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bg1"/>
                </a:solidFill>
              </a:rPr>
              <a:t>elif</a:t>
            </a:r>
            <a:r>
              <a:rPr lang="en-GB" sz="2600" dirty="0">
                <a:solidFill>
                  <a:schemeClr val="tx1"/>
                </a:solidFill>
              </a:rPr>
              <a:t> a == b:</a:t>
            </a:r>
          </a:p>
          <a:p>
            <a:pPr>
              <a:spcAft>
                <a:spcPts val="0"/>
              </a:spcAft>
            </a:pPr>
            <a:r>
              <a:rPr lang="en-GB" sz="2600" dirty="0">
                <a:solidFill>
                  <a:schemeClr val="tx1"/>
                </a:solidFill>
              </a:rPr>
              <a:t>    print("a and b are equal")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51676B0-3603-42F5-8D0D-6717DF6226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31000" y="2529000"/>
            <a:ext cx="9539999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if a &gt; b </a:t>
            </a:r>
            <a:r>
              <a:rPr lang="en-GB" sz="2600" dirty="0">
                <a:solidFill>
                  <a:schemeClr val="bg1"/>
                </a:solidFill>
              </a:rPr>
              <a:t>and</a:t>
            </a:r>
            <a:r>
              <a:rPr lang="en-GB" sz="2600" dirty="0"/>
              <a:t> c &gt; a: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    print("Both conditions are True")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 keywords are logical operators. They are used to combine conditional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and Or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0998" y="4053421"/>
            <a:ext cx="954000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if a &gt; b </a:t>
            </a:r>
            <a:r>
              <a:rPr lang="en-GB" sz="2600" dirty="0">
                <a:solidFill>
                  <a:schemeClr val="bg1"/>
                </a:solidFill>
              </a:rPr>
              <a:t>or</a:t>
            </a:r>
            <a:r>
              <a:rPr lang="en-GB" sz="2600" dirty="0">
                <a:solidFill>
                  <a:schemeClr val="tx1"/>
                </a:solidFill>
              </a:rPr>
              <a:t> a &gt; c:</a:t>
            </a:r>
          </a:p>
          <a:p>
            <a:r>
              <a:rPr lang="en-GB" sz="2600" dirty="0">
                <a:solidFill>
                  <a:schemeClr val="tx1"/>
                </a:solidFill>
              </a:rPr>
              <a:t>    print("At least one of the conditions is True")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E6AC42-0CD6-4D87-881E-02BA4DD3C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3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5595" y="2680867"/>
            <a:ext cx="7835405" cy="18185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a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if 1 </a:t>
            </a:r>
            <a:r>
              <a:rPr lang="en-GB" sz="2800" dirty="0">
                <a:solidFill>
                  <a:schemeClr val="bg1"/>
                </a:solidFill>
              </a:rPr>
              <a:t>&lt;=</a:t>
            </a:r>
            <a:r>
              <a:rPr lang="en-GB" sz="2800" dirty="0"/>
              <a:t> a </a:t>
            </a:r>
            <a:r>
              <a:rPr lang="en-GB" sz="2800" dirty="0">
                <a:solidFill>
                  <a:schemeClr val="bg1"/>
                </a:solidFill>
              </a:rPr>
              <a:t>&lt;=</a:t>
            </a:r>
            <a:r>
              <a:rPr lang="en-GB" sz="2800" dirty="0"/>
              <a:t> 10: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   print("a is in the range 1 and 10")</a:t>
            </a:r>
            <a:endParaRPr lang="bg-BG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you want to check whether a number is in a given range, you can use the following 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Number Range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40644B-F5AD-4085-BE55-DDBDDF22E4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77640E-92E8-4838-9C26-F83ACD09FE83}"/>
              </a:ext>
            </a:extLst>
          </p:cNvPr>
          <p:cNvSpPr/>
          <p:nvPr/>
        </p:nvSpPr>
        <p:spPr>
          <a:xfrm>
            <a:off x="7761000" y="5060826"/>
            <a:ext cx="3630000" cy="92333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 … 10</a:t>
            </a:r>
          </a:p>
        </p:txBody>
      </p:sp>
    </p:spTree>
    <p:extLst>
      <p:ext uri="{BB962C8B-B14F-4D97-AF65-F5344CB8AC3E}">
        <p14:creationId xmlns:p14="http://schemas.microsoft.com/office/powerpoint/2010/main" val="356745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EB42CC5-D9CF-4252-B059-8D6AFEA3E2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000" y="3429000"/>
            <a:ext cx="802492" cy="1363744"/>
          </a:xfr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  <a:p>
            <a:pPr algn="ctr"/>
            <a:r>
              <a:rPr lang="en-US" sz="2400" dirty="0"/>
              <a:t>-1</a:t>
            </a:r>
          </a:p>
          <a:p>
            <a:pPr algn="ctr"/>
            <a:r>
              <a:rPr lang="en-US" sz="2400" dirty="0"/>
              <a:t>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which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three whole numbers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the biggest number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Biggest of Three Numbers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6DA0BE7-BEF8-4248-9992-8C9C4365E7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723E6CB-9468-43E3-96E7-D9E8FD350464}"/>
              </a:ext>
            </a:extLst>
          </p:cNvPr>
          <p:cNvSpPr txBox="1">
            <a:spLocks/>
          </p:cNvSpPr>
          <p:nvPr/>
        </p:nvSpPr>
        <p:spPr>
          <a:xfrm>
            <a:off x="3763013" y="3817151"/>
            <a:ext cx="8024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ight Arrow 5">
            <a:extLst>
              <a:ext uri="{FF2B5EF4-FFF2-40B4-BE49-F238E27FC236}">
                <a16:creationId xmlns:a16="http://schemas.microsoft.com/office/drawing/2014/main" id="{3826DC5F-75EA-4C75-A50A-E60EF3EAEE29}"/>
              </a:ext>
            </a:extLst>
          </p:cNvPr>
          <p:cNvSpPr/>
          <p:nvPr/>
        </p:nvSpPr>
        <p:spPr bwMode="auto">
          <a:xfrm>
            <a:off x="2706315" y="3920372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92" y="3429000"/>
            <a:ext cx="2816786" cy="281678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EC49F5-EF02-4D2D-99D3-6064D3C71063}"/>
              </a:ext>
            </a:extLst>
          </p:cNvPr>
          <p:cNvSpPr txBox="1">
            <a:spLocks/>
          </p:cNvSpPr>
          <p:nvPr/>
        </p:nvSpPr>
        <p:spPr>
          <a:xfrm>
            <a:off x="1371000" y="5022180"/>
            <a:ext cx="80249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/>
              <a:t>0</a:t>
            </a:r>
          </a:p>
          <a:p>
            <a:pPr algn="ctr"/>
            <a:r>
              <a:rPr lang="en-GB" sz="2400" dirty="0"/>
              <a:t>-1</a:t>
            </a:r>
          </a:p>
          <a:p>
            <a:pPr algn="ctr"/>
            <a:r>
              <a:rPr lang="en-GB" sz="2400" dirty="0"/>
              <a:t>-2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5A802EB-7523-4577-A644-1AAF511790EA}"/>
              </a:ext>
            </a:extLst>
          </p:cNvPr>
          <p:cNvSpPr txBox="1">
            <a:spLocks/>
          </p:cNvSpPr>
          <p:nvPr/>
        </p:nvSpPr>
        <p:spPr>
          <a:xfrm>
            <a:off x="3763013" y="5410331"/>
            <a:ext cx="8024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ight Arrow 5">
            <a:extLst>
              <a:ext uri="{FF2B5EF4-FFF2-40B4-BE49-F238E27FC236}">
                <a16:creationId xmlns:a16="http://schemas.microsoft.com/office/drawing/2014/main" id="{247A55E3-55E4-4EE4-97CB-A566D9A1EA38}"/>
              </a:ext>
            </a:extLst>
          </p:cNvPr>
          <p:cNvSpPr/>
          <p:nvPr/>
        </p:nvSpPr>
        <p:spPr bwMode="auto">
          <a:xfrm>
            <a:off x="2706315" y="5513552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6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7" grpId="0" animBg="1"/>
      <p:bldP spid="18" grpId="0" animBg="1"/>
      <p:bldP spid="9" grpId="0" uiExpand="1" build="p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Biggest of Three Numbers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AF637CE-6AE6-4FCE-9FBD-FA93CAD5A1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0DDA0-CA73-4B0A-BB9B-2E5FF982C6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494000"/>
            <a:ext cx="10949531" cy="47703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first_num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second_num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third_num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first_num &gt; second_num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first_num &gt; third_num: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print(first_num)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elif</a:t>
            </a:r>
            <a:r>
              <a:rPr lang="en-US" dirty="0"/>
              <a:t> second_num &gt; first_num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second_num &gt; third_num: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print(second_num)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print(third_num)</a:t>
            </a:r>
          </a:p>
        </p:txBody>
      </p:sp>
    </p:spTree>
    <p:extLst>
      <p:ext uri="{BB962C8B-B14F-4D97-AF65-F5344CB8AC3E}">
        <p14:creationId xmlns:p14="http://schemas.microsoft.com/office/powerpoint/2010/main" val="39482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a floating-point number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zero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if the number is zero otherwise prints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positive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negative</a:t>
            </a:r>
            <a:r>
              <a:rPr lang="en-US" dirty="0"/>
              <a:t>.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small</a:t>
            </a:r>
            <a:r>
              <a:rPr lang="en-US" dirty="0"/>
              <a:t> if the absolute value of the number &lt; 1,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large</a:t>
            </a:r>
            <a:r>
              <a:rPr lang="en-US" dirty="0"/>
              <a:t> if the number &gt; 1 000 000.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Definer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71000" y="4953988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25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116000" y="4953988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positive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F7544F6-AAD9-42CC-AEE4-22AA048C8D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312340" y="5127931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CFA7A76-5FD5-4464-B0DC-3A7629DB9424}"/>
              </a:ext>
            </a:extLst>
          </p:cNvPr>
          <p:cNvSpPr txBox="1">
            <a:spLocks/>
          </p:cNvSpPr>
          <p:nvPr/>
        </p:nvSpPr>
        <p:spPr>
          <a:xfrm>
            <a:off x="1371000" y="5816586"/>
            <a:ext cx="1632680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0.7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F6108B4-B5E0-49DA-96CB-C95AF4C3E6AE}"/>
              </a:ext>
            </a:extLst>
          </p:cNvPr>
          <p:cNvSpPr txBox="1">
            <a:spLocks/>
          </p:cNvSpPr>
          <p:nvPr/>
        </p:nvSpPr>
        <p:spPr>
          <a:xfrm>
            <a:off x="4116000" y="5816586"/>
            <a:ext cx="3105000" cy="738344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small positive</a:t>
            </a:r>
            <a:endParaRPr lang="en-US" sz="2200" dirty="0"/>
          </a:p>
        </p:txBody>
      </p:sp>
      <p:sp>
        <p:nvSpPr>
          <p:cNvPr id="11" name="Right Arrow 2">
            <a:extLst>
              <a:ext uri="{FF2B5EF4-FFF2-40B4-BE49-F238E27FC236}">
                <a16:creationId xmlns:a16="http://schemas.microsoft.com/office/drawing/2014/main" id="{5BD7E631-CD5B-443A-A4B5-5281A0FD5D84}"/>
              </a:ext>
            </a:extLst>
          </p:cNvPr>
          <p:cNvSpPr/>
          <p:nvPr/>
        </p:nvSpPr>
        <p:spPr bwMode="auto">
          <a:xfrm>
            <a:off x="3312340" y="5990529"/>
            <a:ext cx="495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55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8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C6F6D7-01EA-4DE9-8716-D24ED8B652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394" y="1674000"/>
            <a:ext cx="6644766" cy="4462669"/>
          </a:xfrm>
        </p:spPr>
        <p:txBody>
          <a:bodyPr/>
          <a:lstStyle/>
          <a:p>
            <a:r>
              <a:rPr lang="en-GB" dirty="0"/>
              <a:t>number = float(input())</a:t>
            </a:r>
          </a:p>
          <a:p>
            <a:r>
              <a:rPr lang="en-GB" dirty="0"/>
              <a:t>if number == 0:</a:t>
            </a:r>
          </a:p>
          <a:p>
            <a:r>
              <a:rPr lang="en-GB" dirty="0"/>
              <a:t>    print("zero")</a:t>
            </a:r>
          </a:p>
          <a:p>
            <a:r>
              <a:rPr lang="en-GB" dirty="0"/>
              <a:t>elif number &gt; 0:</a:t>
            </a:r>
          </a:p>
          <a:p>
            <a:r>
              <a:rPr lang="en-GB" dirty="0"/>
              <a:t>    if number &lt; 1:</a:t>
            </a:r>
          </a:p>
          <a:p>
            <a:r>
              <a:rPr lang="en-GB" dirty="0"/>
              <a:t>        print("small positive")</a:t>
            </a:r>
          </a:p>
          <a:p>
            <a:r>
              <a:rPr lang="en-GB" dirty="0"/>
              <a:t>    elif number &gt; 1000000:</a:t>
            </a:r>
          </a:p>
          <a:p>
            <a:r>
              <a:rPr lang="en-GB" dirty="0"/>
              <a:t>        print("large positive")</a:t>
            </a:r>
          </a:p>
          <a:p>
            <a:r>
              <a:rPr lang="en-GB" dirty="0"/>
              <a:t>    else:</a:t>
            </a:r>
          </a:p>
          <a:p>
            <a:r>
              <a:rPr lang="en-GB" dirty="0"/>
              <a:t>        print("positive")</a:t>
            </a:r>
          </a:p>
          <a:p>
            <a:r>
              <a:rPr lang="en-GB" i="1" dirty="0">
                <a:solidFill>
                  <a:schemeClr val="accent2"/>
                </a:solidFill>
              </a:rPr>
              <a:t># TODO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Number Definer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B3CF0B-325E-4056-9AAA-CAD2AC71D7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20" y="3319883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Syntax and First Steps</a:t>
            </a:r>
          </a:p>
          <a:p>
            <a:r>
              <a:rPr lang="en-US" dirty="0"/>
              <a:t>Conditional Statements</a:t>
            </a:r>
          </a:p>
          <a:p>
            <a:pPr lvl="1"/>
            <a:r>
              <a:rPr lang="en-US" dirty="0"/>
              <a:t>if,</a:t>
            </a:r>
            <a:r>
              <a:rPr lang="bg-BG" dirty="0"/>
              <a:t> </a:t>
            </a:r>
            <a:r>
              <a:rPr lang="en-US" dirty="0"/>
              <a:t>elif</a:t>
            </a:r>
            <a:r>
              <a:rPr lang="bg-BG" dirty="0"/>
              <a:t>, </a:t>
            </a:r>
            <a:r>
              <a:rPr lang="en-US" dirty="0"/>
              <a:t>else</a:t>
            </a:r>
          </a:p>
          <a:p>
            <a:pPr lvl="1"/>
            <a:r>
              <a:rPr lang="en-US" dirty="0"/>
              <a:t>indentation</a:t>
            </a:r>
          </a:p>
          <a:p>
            <a:pPr lvl="1"/>
            <a:r>
              <a:rPr lang="en-US" dirty="0"/>
              <a:t>and, or</a:t>
            </a:r>
            <a:endParaRPr lang="bg-BG" dirty="0"/>
          </a:p>
          <a:p>
            <a:r>
              <a:rPr lang="en-US" dirty="0"/>
              <a:t>Loops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A36C9B-F722-426B-98B5-1A1F68F6B6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BC056F6-A977-4B79-9F6A-FC1C7CF7D7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Repeating Blocks of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C4821-1660-41B2-9D8A-496E3817EE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76" y="1314000"/>
            <a:ext cx="2794047" cy="27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A for loop is used to iterate over sequence of</a:t>
            </a:r>
            <a:br>
              <a:rPr lang="en-US" dirty="0"/>
            </a:br>
            <a:r>
              <a:rPr lang="en-US" dirty="0"/>
              <a:t>iterable types like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other iterable types</a:t>
            </a:r>
          </a:p>
          <a:p>
            <a:r>
              <a:rPr lang="en-US" dirty="0"/>
              <a:t>The for loop does not require an indexing variable to set beforehand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B53334-DA81-4001-9DA6-286C531EB6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9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To loop through a set of code a specified number of </a:t>
            </a:r>
            <a:br>
              <a:rPr lang="en-US" dirty="0"/>
            </a:br>
            <a:r>
              <a:rPr lang="en-US" dirty="0"/>
              <a:t>times, we can use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range()</a:t>
            </a:r>
            <a:r>
              <a:rPr lang="en-US" dirty="0"/>
              <a:t> 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Range Function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586000" y="2747568"/>
            <a:ext cx="4092222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</a:t>
            </a:r>
            <a:r>
              <a:rPr lang="en-GB" sz="2800" dirty="0">
                <a:solidFill>
                  <a:schemeClr val="bg1"/>
                </a:solidFill>
              </a:rPr>
              <a:t>range(3)</a:t>
            </a:r>
            <a:r>
              <a:rPr lang="en-GB" sz="2800" dirty="0">
                <a:solidFill>
                  <a:schemeClr val="tx1"/>
                </a:solidFill>
              </a:rPr>
              <a:t>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0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1</a:t>
            </a:r>
          </a:p>
          <a:p>
            <a:r>
              <a:rPr lang="en-GB" sz="2800" i="1" dirty="0">
                <a:solidFill>
                  <a:schemeClr val="accent2"/>
                </a:solidFill>
              </a:rPr>
              <a:t># 2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5E22E7-A4B1-421B-AAC3-22A40CF1FC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/>
              <a:t> statement </a:t>
            </a:r>
            <a:r>
              <a:rPr lang="en-US" b="1" dirty="0">
                <a:solidFill>
                  <a:schemeClr val="bg1"/>
                </a:solidFill>
              </a:rPr>
              <a:t>stops</a:t>
            </a:r>
            <a:r>
              <a:rPr lang="en-US" dirty="0"/>
              <a:t> the loop before it has </a:t>
            </a:r>
            <a:br>
              <a:rPr lang="en-US" dirty="0"/>
            </a:br>
            <a:r>
              <a:rPr lang="en-US" dirty="0"/>
              <a:t>looped through all the items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Break Statement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542934" y="2692773"/>
            <a:ext cx="399801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1: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break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54419" y="3569935"/>
            <a:ext cx="95768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992883" y="3694482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C8D6218-0D5D-4704-8701-83DD479CF8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The continue statement skips the current iteration of the loop and continue with the next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Continue Statement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631000" y="2692775"/>
            <a:ext cx="399801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for x in range(3):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if x == 1: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    </a:t>
            </a:r>
            <a:r>
              <a:rPr lang="en-GB" sz="2800" dirty="0">
                <a:solidFill>
                  <a:schemeClr val="bg1"/>
                </a:solidFill>
              </a:rPr>
              <a:t>continue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print(x)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99894" y="3210599"/>
            <a:ext cx="95768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BF92A0-BDC2-4C4E-ADB8-DB6C834918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ight Arrow 5">
            <a:extLst>
              <a:ext uri="{FF2B5EF4-FFF2-40B4-BE49-F238E27FC236}">
                <a16:creationId xmlns:a16="http://schemas.microsoft.com/office/drawing/2014/main" id="{EE375135-292B-415E-9AC4-7D8FEB2B01E2}"/>
              </a:ext>
            </a:extLst>
          </p:cNvPr>
          <p:cNvSpPr/>
          <p:nvPr/>
        </p:nvSpPr>
        <p:spPr bwMode="auto">
          <a:xfrm>
            <a:off x="7064582" y="3627531"/>
            <a:ext cx="709602" cy="3999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5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0000" cy="5322857"/>
          </a:xfrm>
        </p:spPr>
        <p:txBody>
          <a:bodyPr/>
          <a:lstStyle/>
          <a:p>
            <a:r>
              <a:rPr lang="en-US" dirty="0"/>
              <a:t>With a while loop we can execute a set of </a:t>
            </a:r>
            <a:br>
              <a:rPr lang="en-US" dirty="0"/>
            </a:br>
            <a:r>
              <a:rPr lang="en-US" dirty="0"/>
              <a:t>statements as long as the condition is true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</a:t>
            </a:r>
            <a:r>
              <a:rPr lang="en-US" dirty="0"/>
              <a:t> remember to increment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or else the loop will continue forever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While-Loops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586000" y="2394000"/>
            <a:ext cx="29130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800" dirty="0">
                <a:solidFill>
                  <a:schemeClr val="tx1"/>
                </a:solidFill>
              </a:rPr>
              <a:t>i = 1</a:t>
            </a:r>
          </a:p>
          <a:p>
            <a:r>
              <a:rPr lang="nn-NO" sz="2800" dirty="0">
                <a:solidFill>
                  <a:schemeClr val="tx1"/>
                </a:solidFill>
              </a:rPr>
              <a:t>while i &lt; 6:</a:t>
            </a:r>
          </a:p>
          <a:p>
            <a:r>
              <a:rPr lang="nn-NO" sz="2800" dirty="0">
                <a:solidFill>
                  <a:schemeClr val="tx1"/>
                </a:solidFill>
              </a:rPr>
              <a:t>    print(i)</a:t>
            </a:r>
          </a:p>
          <a:p>
            <a:r>
              <a:rPr lang="nn-NO" sz="2800" dirty="0">
                <a:solidFill>
                  <a:schemeClr val="tx1"/>
                </a:solidFill>
              </a:rPr>
              <a:t>    i += 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A03F63-4510-47D8-8866-BB3825DAFF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5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Receives a single word from the user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Reverses it and prints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Reverse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371000" y="3654000"/>
            <a:ext cx="1902939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Python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303055" y="3641250"/>
            <a:ext cx="2117124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nohtyP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EE33148-B329-4648-8BC1-A55F5D1003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3467100"/>
            <a:ext cx="2816786" cy="28167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3568597" y="3805443"/>
            <a:ext cx="450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8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05D8F8-983B-434C-9C28-8E32E084F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3617" y="1764000"/>
            <a:ext cx="7364766" cy="2442846"/>
          </a:xfrm>
        </p:spPr>
        <p:txBody>
          <a:bodyPr/>
          <a:lstStyle/>
          <a:p>
            <a:r>
              <a:rPr lang="en-GB" sz="2600" dirty="0"/>
              <a:t>word = input()</a:t>
            </a:r>
          </a:p>
          <a:p>
            <a:r>
              <a:rPr lang="en-GB" sz="2600" dirty="0"/>
              <a:t>reversed_word = ""</a:t>
            </a:r>
          </a:p>
          <a:p>
            <a:r>
              <a:rPr lang="en-GB" sz="2600" dirty="0"/>
              <a:t>for i in range(len(word) - 1, -1, -1):</a:t>
            </a:r>
          </a:p>
          <a:p>
            <a:r>
              <a:rPr lang="en-GB" sz="2600" dirty="0"/>
              <a:t>    reversed_word += word[i]</a:t>
            </a:r>
          </a:p>
          <a:p>
            <a:r>
              <a:rPr lang="en-GB" sz="2600" dirty="0"/>
              <a:t>print(reversed_word)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Reverse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731ECB-2E8B-4142-9D1E-4EADE99D1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which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Reads numbers from the console until it receives a number between 1 and 100 inclusive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When the correct number is received, stop reading and print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"The number {number} is between 1 and 100"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Between 1 and 100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1416000" y="4509000"/>
            <a:ext cx="1224701" cy="1692771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-3</a:t>
            </a:r>
          </a:p>
          <a:p>
            <a:pPr algn="ctr"/>
            <a:r>
              <a:rPr lang="en-US" sz="2200" dirty="0"/>
              <a:t>0.9</a:t>
            </a:r>
          </a:p>
          <a:p>
            <a:pPr algn="ctr"/>
            <a:r>
              <a:rPr lang="en-US" sz="2200" dirty="0"/>
              <a:t>44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1F8E95-7CB1-4C08-8DC3-655BAA964FF2}"/>
              </a:ext>
            </a:extLst>
          </p:cNvPr>
          <p:cNvSpPr txBox="1">
            <a:spLocks/>
          </p:cNvSpPr>
          <p:nvPr/>
        </p:nvSpPr>
        <p:spPr>
          <a:xfrm>
            <a:off x="4106299" y="4961316"/>
            <a:ext cx="6335417" cy="707886"/>
          </a:xfrm>
          <a:prstGeom prst="rect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365760" tIns="182880" rIns="365760" bIns="18288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The number 44 is between 1 and 100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94EABC5-9DCE-492A-B8EE-E5F7DC65AE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081000" y="5112759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45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4CB6CC-4C78-4125-8C84-069A1BDC3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6117" y="1719000"/>
            <a:ext cx="10379766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 = float(input())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while number &lt; 1 or number &gt; 100: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number = float(input())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print(f'The number {number} is between 1 and 100')</a:t>
            </a:r>
            <a:endParaRPr lang="bg-BG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Number Between 1 and 100 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52D131-76F3-4787-A736-8C0ECEDA07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000" y="4387501"/>
            <a:ext cx="2267999" cy="22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A92FF3C-EA93-4F4C-9F6F-3590B9C9E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691992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81FC0-F9E1-4F98-BD63-32D2F56758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2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50860" y="1679513"/>
            <a:ext cx="8060471" cy="45394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We learned how to: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Execute code based on different conditions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Use loops to execute a block of code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multiple times on different elements </a:t>
            </a:r>
          </a:p>
          <a:p>
            <a:pPr lvl="1"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Stop/skip iterations in loops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8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6755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972-B4C2-4AA3-9E45-F991955FDD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Syntax and First Steps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Go to 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python.org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click the download link depending on </a:t>
            </a:r>
            <a:br>
              <a:rPr lang="en-US" sz="3600" dirty="0"/>
            </a:br>
            <a:r>
              <a:rPr lang="en-US" sz="3600" dirty="0"/>
              <a:t>your operating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8" y="2555367"/>
            <a:ext cx="11430000" cy="39052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5F182A1-630E-4934-9AA3-21F28938A2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code and execute python directly in the command </a:t>
            </a:r>
            <a:br>
              <a:rPr lang="en-US" sz="3600" dirty="0"/>
            </a:br>
            <a:r>
              <a:rPr lang="en-US" sz="3600" dirty="0"/>
              <a:t>prompt by typing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dirty="0"/>
              <a:t> or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py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Python in Command Prompt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38" y="2810958"/>
            <a:ext cx="8553450" cy="3131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49ECF7C3-765A-47E7-8AED-736E56ABB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code in Python using 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 (for example: </a:t>
            </a:r>
            <a:r>
              <a:rPr lang="en-US" b="1" dirty="0">
                <a:solidFill>
                  <a:schemeClr val="bg1"/>
                </a:solidFill>
              </a:rPr>
              <a:t>PyCharm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download </a:t>
            </a:r>
            <a:r>
              <a:rPr lang="en-US" b="1" dirty="0">
                <a:solidFill>
                  <a:schemeClr val="bg1"/>
                </a:solidFill>
              </a:rPr>
              <a:t>PyCharm</a:t>
            </a:r>
            <a:r>
              <a:rPr lang="en-US" dirty="0"/>
              <a:t> from here: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https://www.jetbrains.com/pycharm/download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Python in IDE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31" y="3305421"/>
            <a:ext cx="6520625" cy="328905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B0DD60A-B0F8-40F6-925E-923EF4C64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3166" y="2225886"/>
            <a:ext cx="1887834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age = 25</a:t>
            </a:r>
            <a:endParaRPr lang="bg-BG" sz="2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Variables – they are way to </a:t>
            </a:r>
            <a:r>
              <a:rPr lang="en-US" sz="3500" b="1" dirty="0">
                <a:solidFill>
                  <a:schemeClr val="bg1"/>
                </a:solidFill>
              </a:rPr>
              <a:t>store information</a:t>
            </a:r>
            <a:r>
              <a:rPr lang="en-US" sz="3500" b="1" dirty="0"/>
              <a:t> </a:t>
            </a:r>
            <a:r>
              <a:rPr lang="en-US" sz="3500" dirty="0"/>
              <a:t>and are </a:t>
            </a:r>
            <a:br>
              <a:rPr lang="en-US" sz="3500" dirty="0"/>
            </a:br>
            <a:r>
              <a:rPr lang="en-US" sz="3500" dirty="0"/>
              <a:t>characterized by </a:t>
            </a:r>
            <a:r>
              <a:rPr lang="en-US" sz="3500" b="1" dirty="0">
                <a:solidFill>
                  <a:schemeClr val="bg1"/>
                </a:solidFill>
              </a:rPr>
              <a:t>name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type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value</a:t>
            </a:r>
            <a:endParaRPr lang="en-US" sz="3500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</a:pPr>
            <a:endParaRPr lang="en-US" sz="3500" dirty="0"/>
          </a:p>
          <a:p>
            <a:pPr>
              <a:lnSpc>
                <a:spcPct val="115000"/>
              </a:lnSpc>
            </a:pPr>
            <a:endParaRPr lang="en-US" sz="3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Data types – variables are used to hold different data types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int</a:t>
            </a:r>
            <a:r>
              <a:rPr lang="en-US" dirty="0"/>
              <a:t> - integer number : </a:t>
            </a:r>
            <a:r>
              <a:rPr lang="en-US" b="1" dirty="0"/>
              <a:t>1, 2, 3, 4,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float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real number : </a:t>
            </a:r>
            <a:r>
              <a:rPr lang="en-US" b="1" dirty="0"/>
              <a:t>0.5, 3.14, -0.5,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str</a:t>
            </a:r>
            <a:r>
              <a:rPr lang="en-US" b="1" dirty="0"/>
              <a:t> </a:t>
            </a:r>
            <a:r>
              <a:rPr lang="en-US" dirty="0"/>
              <a:t>- string and chars : </a:t>
            </a:r>
            <a:r>
              <a:rPr lang="en-US" b="1" dirty="0"/>
              <a:t>"a", "Hello", …</a:t>
            </a:r>
          </a:p>
          <a:p>
            <a:pPr marL="1066419" lvl="1" indent="-457200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b="1" dirty="0"/>
              <a:t> </a:t>
            </a:r>
            <a:r>
              <a:rPr lang="en-US" dirty="0"/>
              <a:t>- boolean: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901000" y="2940693"/>
            <a:ext cx="1524000" cy="523312"/>
          </a:xfrm>
          <a:prstGeom prst="wedgeRoundRectCallout">
            <a:avLst>
              <a:gd name="adj1" fmla="val -34042"/>
              <a:gd name="adj2" fmla="val -6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18520" y="2940693"/>
            <a:ext cx="1524000" cy="523312"/>
          </a:xfrm>
          <a:prstGeom prst="wedgeRoundRectCallout">
            <a:avLst>
              <a:gd name="adj1" fmla="val -12022"/>
              <a:gd name="adj2" fmla="val -751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66EA29-48B9-4A46-AFA1-5C0EC60FBB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9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C98305E-1202-4703-8FC8-C0A8062353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Conditional Code Execution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50F72D-9335-46FC-83B6-53A1579D7C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16522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3508</TotalTime>
  <Words>1479</Words>
  <Application>Microsoft Office PowerPoint</Application>
  <PresentationFormat>Widescreen</PresentationFormat>
  <Paragraphs>264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Basic Syntax, Conditional Statements and Loops</vt:lpstr>
      <vt:lpstr>Table of Contents</vt:lpstr>
      <vt:lpstr>Have a Question?</vt:lpstr>
      <vt:lpstr>Basic Syntax and First Steps</vt:lpstr>
      <vt:lpstr>Installing Python</vt:lpstr>
      <vt:lpstr>Run Python in Command Prompt</vt:lpstr>
      <vt:lpstr>Write Python in IDE</vt:lpstr>
      <vt:lpstr>Basic Syntax</vt:lpstr>
      <vt:lpstr>Conditional Statements</vt:lpstr>
      <vt:lpstr>The If-Statement</vt:lpstr>
      <vt:lpstr>Indentation</vt:lpstr>
      <vt:lpstr>The Else-Statement</vt:lpstr>
      <vt:lpstr>The Elif-Statement</vt:lpstr>
      <vt:lpstr>And and Or</vt:lpstr>
      <vt:lpstr>Check Number Range</vt:lpstr>
      <vt:lpstr>Problem: Biggest of Three Numbers</vt:lpstr>
      <vt:lpstr>Solution: Biggest of Three Numbers </vt:lpstr>
      <vt:lpstr>Problem: Number Definer </vt:lpstr>
      <vt:lpstr>Solution: Number Definer </vt:lpstr>
      <vt:lpstr>Loops</vt:lpstr>
      <vt:lpstr>For-Loops</vt:lpstr>
      <vt:lpstr>The Range Function</vt:lpstr>
      <vt:lpstr>The Break Statement</vt:lpstr>
      <vt:lpstr>The Continue Statement</vt:lpstr>
      <vt:lpstr>While-Loops</vt:lpstr>
      <vt:lpstr>Problem: Word Reverse </vt:lpstr>
      <vt:lpstr>Solution: Word Reverse </vt:lpstr>
      <vt:lpstr>Problem: Number Between 1 and 100 </vt:lpstr>
      <vt:lpstr>Solution: Number Between 1 and 100 </vt:lpstr>
      <vt:lpstr>Live Exercises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Conditional Statements and Loops</dc:title>
  <dc:subject>Software Development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88</cp:revision>
  <dcterms:created xsi:type="dcterms:W3CDTF">2018-05-23T13:08:44Z</dcterms:created>
  <dcterms:modified xsi:type="dcterms:W3CDTF">2021-01-05T10:13:06Z</dcterms:modified>
  <cp:category>Python Fundamentals Course @ SoftUni: https://softuni.bg/trainings/2442/python-fundamentals-september-2019</cp:category>
</cp:coreProperties>
</file>