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58" r:id="rId13"/>
    <p:sldId id="359" r:id="rId14"/>
    <p:sldId id="328" r:id="rId15"/>
    <p:sldId id="334" r:id="rId16"/>
    <p:sldId id="353" r:id="rId17"/>
    <p:sldId id="354" r:id="rId18"/>
    <p:sldId id="355" r:id="rId19"/>
    <p:sldId id="356" r:id="rId20"/>
    <p:sldId id="357" r:id="rId21"/>
    <p:sldId id="340" r:id="rId22"/>
    <p:sldId id="310" r:id="rId23"/>
    <p:sldId id="311" r:id="rId24"/>
    <p:sldId id="312" r:id="rId25"/>
    <p:sldId id="313" r:id="rId26"/>
    <p:sldId id="344" r:id="rId27"/>
    <p:sldId id="345" r:id="rId28"/>
    <p:sldId id="346" r:id="rId29"/>
    <p:sldId id="347" r:id="rId30"/>
    <p:sldId id="348" r:id="rId31"/>
    <p:sldId id="341" r:id="rId32"/>
    <p:sldId id="342" r:id="rId33"/>
    <p:sldId id="343" r:id="rId34"/>
    <p:sldId id="314" r:id="rId35"/>
    <p:sldId id="315" r:id="rId36"/>
    <p:sldId id="351" r:id="rId37"/>
    <p:sldId id="352" r:id="rId38"/>
    <p:sldId id="279" r:id="rId39"/>
    <p:sldId id="280" r:id="rId40"/>
    <p:sldId id="401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CA0EE-C1A5-486F-B344-2A665B40F1C1}">
          <p14:sldIdLst>
            <p14:sldId id="256"/>
            <p14:sldId id="257"/>
            <p14:sldId id="258"/>
          </p14:sldIdLst>
        </p14:section>
        <p14:section name="List Definition and Usage" id="{5C8317F6-1A57-4765-985F-DA3003CE11D5}">
          <p14:sldIdLst>
            <p14:sldId id="302"/>
            <p14:sldId id="303"/>
            <p14:sldId id="304"/>
          </p14:sldIdLst>
        </p14:section>
        <p14:section name="Storing Data" id="{ADDA1DBD-662E-4126-9E77-036F21A5211D}">
          <p14:sldIdLst>
            <p14:sldId id="305"/>
            <p14:sldId id="306"/>
            <p14:sldId id="307"/>
          </p14:sldIdLst>
        </p14:section>
        <p14:section name="Creating Lists" id="{FA4A3F29-3BD4-4D67-B08D-A34BE8FF3978}">
          <p14:sldIdLst>
            <p14:sldId id="308"/>
            <p14:sldId id="309"/>
            <p14:sldId id="358"/>
            <p14:sldId id="359"/>
            <p14:sldId id="328"/>
            <p14:sldId id="334"/>
          </p14:sldIdLst>
        </p14:section>
        <p14:section name="Accessing Elements" id="{93200235-C983-4844-815A-77CF2A9D2A95}">
          <p14:sldIdLst>
            <p14:sldId id="353"/>
            <p14:sldId id="354"/>
            <p14:sldId id="355"/>
            <p14:sldId id="356"/>
            <p14:sldId id="357"/>
          </p14:sldIdLst>
        </p14:section>
        <p14:section name="List Manipulations" id="{7007BEB1-A027-4BFA-B14C-3E322C2AD0C4}">
          <p14:sldIdLst>
            <p14:sldId id="340"/>
            <p14:sldId id="310"/>
            <p14:sldId id="311"/>
            <p14:sldId id="312"/>
            <p14:sldId id="313"/>
          </p14:sldIdLst>
        </p14:section>
        <p14:section name="Looping Through Elements" id="{A1DEC994-4149-455A-B595-E7F3BBF6A660}">
          <p14:sldIdLst>
            <p14:sldId id="344"/>
            <p14:sldId id="345"/>
            <p14:sldId id="346"/>
            <p14:sldId id="347"/>
            <p14:sldId id="348"/>
          </p14:sldIdLst>
        </p14:section>
        <p14:section name="Searching for Elements" id="{B8BD80A4-0857-41B0-9254-73C23200391A}">
          <p14:sldIdLst>
            <p14:sldId id="341"/>
            <p14:sldId id="342"/>
            <p14:sldId id="343"/>
            <p14:sldId id="314"/>
            <p14:sldId id="315"/>
            <p14:sldId id="351"/>
            <p14:sldId id="352"/>
          </p14:sldIdLst>
        </p14:section>
        <p14:section name="Live Exercises" id="{CAC05626-76D6-4751-BF5F-36D7A3DACB96}">
          <p14:sldIdLst>
            <p14:sldId id="279"/>
          </p14:sldIdLst>
        </p14:section>
        <p14:section name="Conclusion" id="{FF4C1A7D-B376-4643-A10C-AB0C3702BE3C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77" y="77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6.4.2021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ECCA83-3632-4DBB-9AAF-E4B2014F4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07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B93D35-5EE5-4BD5-B137-A76CD3F62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668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CBAECD-581A-4464-89AD-FD81C04675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1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EF60E6-0517-401A-81B2-716C9FB02D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19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47336E-97B1-44D4-985B-D52D6E3D1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1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80F5A6-D646-4CBC-9620-74C0520D2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1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FDA70B3-9905-46FB-8FAE-665EB39E1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3E169C-265D-4E56-B8C5-A0B1B893CD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8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09EB73-BDC8-42DE-B9BB-CB88204950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8E094E-5F9F-401E-8B97-E1B413F6B7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806EDA2-984A-474E-90F1-4E6946BA7F5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54CBC6B-1B92-4DF0-A076-1D92E700946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8327CB0-026C-4E76-894B-91F5AFACF87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113FAE5-A973-4483-A665-E4C260697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22489E9-20C3-4179-960F-50C667507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9E724F0-9FF2-44EB-B9F5-F5775A78F6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133DEF-27A6-4B56-BE21-C0714C7D8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316F97B-5019-4857-88CF-BBC69CB85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3D937E-C21D-4A85-AB8F-482F5368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717AD81D-4A40-448E-B244-FD1329A58E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188EEA3-8889-4AB5-B312-7BB8E8A006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0853FA-3C65-40E8-A348-F63F3F94DA8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AF827B7-0919-4E94-966E-5B600C64F8B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32DFC1C-1393-4671-8846-7CDC655E246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342256-97E1-41F2-A223-5600C83CB2A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AC1A1C3-3B30-43D5-A08C-BB9B7D49BC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344F5D2-137F-4C61-B9FD-A56588E30C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AF58A3-EFF0-4284-B62C-768B61AB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A15EF50-0727-415F-BB26-543BBA465E0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BE21027-FE87-4D71-A5CE-83FFFDBEE3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8883C0DA-EE9C-4E14-AAA6-A85F1AEA4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6AD24A2-3685-490D-B1FE-EBC902AF9E2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FC4F020-F5C4-45EB-B5C7-D2808519242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15C37BA-2549-40C2-B0C4-F8FAFAA88D3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708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3413581-767B-44C1-BADF-DD33A42C7A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7E2112A-0111-414C-BC8E-82455B9B77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C2580C7-B9DC-433D-AB0F-3A8864EB76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3B953F4-DA03-467D-A578-FB7F1BD7F5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46D4114-5CD8-460A-9EB4-E795304626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E044139-6073-4BBE-989C-20EB7722F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EA46B3A-7A4F-4EF1-A569-EEEA5EC233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EFE1E8D-F151-4348-A847-8504BEFF4F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ED26285-BB28-4A2F-8529-F8135080CC0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E50B3-54FF-4E01-B09F-D2765ADC835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57B0640-4E5B-4D4A-BF30-2F9A8D46FC7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AB68E37-3BA7-4170-AEF4-50710C6AEB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8F54576F-39E1-4F1B-B0FB-028C765A8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Basics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1709969"/>
            <a:ext cx="2737022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6CA-E8EA-4935-AE52-1209529437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pic>
        <p:nvPicPr>
          <p:cNvPr id="3074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93" y="1170889"/>
            <a:ext cx="2933614" cy="29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278505"/>
            <a:ext cx="11710502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Lists in Python can be created by just placing the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function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may contain duplicate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566778-C3E6-4917-95CA-B0646E7CF7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6000" y="2477400"/>
            <a:ext cx="3536589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4731" y="3858396"/>
            <a:ext cx="353658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empty_list = </a:t>
            </a:r>
            <a:r>
              <a:rPr lang="en-US" dirty="0">
                <a:solidFill>
                  <a:schemeClr val="bg1"/>
                </a:solidFill>
              </a:rPr>
              <a:t>list()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84731" y="5227424"/>
            <a:ext cx="51512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1, 2, 3, 2, 3, 3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666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function to split a string and create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split by different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to List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636000" y="2332618"/>
            <a:ext cx="2267712" cy="578882"/>
          </a:xfrm>
          <a:prstGeom prst="wedgeRoundRectCallout">
            <a:avLst>
              <a:gd name="adj1" fmla="val -59140"/>
              <a:gd name="adj2" fmla="val -4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7F1D8A-B9AA-45FB-8C5D-8FC9B97BBF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0999" y="1808747"/>
            <a:ext cx="6078125" cy="21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some_text = "a b c 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split(</a:t>
            </a:r>
            <a:r>
              <a:rPr lang="en-GB" dirty="0"/>
              <a:t>" "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print(my_list)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i="1" dirty="0">
                <a:solidFill>
                  <a:schemeClr val="accent2"/>
                </a:solidFill>
              </a:rPr>
              <a:t># ['a', 'b', 'c', 'd']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0998" y="4583964"/>
            <a:ext cx="6078125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some_text = "a, b, c, d"</a:t>
            </a:r>
          </a:p>
          <a:p>
            <a:r>
              <a:rPr lang="en-GB" dirty="0">
                <a:solidFill>
                  <a:schemeClr val="tx1"/>
                </a:solidFill>
              </a:rPr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</a:t>
            </a:r>
            <a:r>
              <a:rPr lang="en-GB" dirty="0">
                <a:solidFill>
                  <a:schemeClr val="tx1"/>
                </a:solidFill>
              </a:rPr>
              <a:t>("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</a:rPr>
              <a:t> ")</a:t>
            </a:r>
          </a:p>
          <a:p>
            <a:r>
              <a:rPr lang="en-GB" dirty="0">
                <a:solidFill>
                  <a:schemeClr val="tx1"/>
                </a:solidFill>
              </a:rPr>
              <a:t>print(my_list)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['a', 'b', 'c', 'd']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create a string from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function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result of the join function is always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u="sng" dirty="0" err="1"/>
              <a:t>Note</a:t>
            </a:r>
            <a:r>
              <a:rPr lang="en-US" b="1" dirty="0" err="1"/>
              <a:t>:</a:t>
            </a:r>
            <a:r>
              <a:rPr lang="en-US" dirty="0" err="1"/>
              <a:t>Unfortunately</a:t>
            </a:r>
            <a:r>
              <a:rPr lang="en-US" dirty="0"/>
              <a:t>, in python you can only join a </a:t>
            </a:r>
            <a:r>
              <a:rPr lang="en-US" b="1" dirty="0">
                <a:solidFill>
                  <a:schemeClr val="bg1"/>
                </a:solidFill>
              </a:rPr>
              <a:t>list of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Lists into a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811000" y="3079681"/>
            <a:ext cx="2360428" cy="578882"/>
          </a:xfrm>
          <a:prstGeom prst="wedgeRoundRectCallout">
            <a:avLst>
              <a:gd name="adj1" fmla="val -69482"/>
              <a:gd name="adj2" fmla="val -60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76000" y="5928118"/>
            <a:ext cx="3060000" cy="578882"/>
          </a:xfrm>
          <a:prstGeom prst="wedgeRoundRectCallout">
            <a:avLst>
              <a:gd name="adj1" fmla="val -50044"/>
              <a:gd name="adj2" fmla="val -17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will not work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79870D-C622-4D57-B3FE-E2202DB339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833" y="1987940"/>
            <a:ext cx="4700996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["a", "b", "c"]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print("-".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(my_list))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a-b-c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9833" y="5563187"/>
            <a:ext cx="470099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print(" 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>
                <a:solidFill>
                  <a:schemeClr val="tx1"/>
                </a:solidFill>
              </a:rPr>
              <a:t>([1, 2, 3]))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38585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generate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function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range function accepts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start (optional) – 0 by default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end (required) – </a:t>
            </a:r>
            <a:r>
              <a:rPr lang="en-US" b="1" dirty="0">
                <a:solidFill>
                  <a:schemeClr val="bg1"/>
                </a:solidFill>
              </a:rPr>
              <a:t>not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step (optional) – 1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56A4BD-B4AD-4DE2-942D-FA5A91522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88324" y="1366608"/>
            <a:ext cx="7241298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range(6)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0 1 2 3 4 5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608973" y="1182763"/>
            <a:ext cx="1743750" cy="586216"/>
          </a:xfrm>
          <a:prstGeom prst="wedgeRoundRectCallout">
            <a:avLst>
              <a:gd name="adj1" fmla="val -16417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89068" y="3037878"/>
            <a:ext cx="7239810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2 4 6 8 10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771000" y="2847662"/>
            <a:ext cx="3771900" cy="586216"/>
          </a:xfrm>
          <a:prstGeom prst="wedgeRoundRectCallout">
            <a:avLst>
              <a:gd name="adj1" fmla="val -27819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 end and step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988324" y="4696191"/>
            <a:ext cx="7241298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11 9 7 5 3 1 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906000" y="4509000"/>
            <a:ext cx="4145303" cy="586216"/>
          </a:xfrm>
          <a:prstGeom prst="wedgeRoundRectCallout">
            <a:avLst>
              <a:gd name="adj1" fmla="val -27819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step can be negative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D475DB9-E6CA-4851-BAFB-690AB3F5D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4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916-50DE-4674-96B0-A9246EF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5742" y="1954084"/>
            <a:ext cx="35205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[index]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b="1" dirty="0"/>
              <a:t> </a:t>
            </a:r>
            <a:r>
              <a:rPr lang="en-US" dirty="0"/>
              <a:t>to get an element by an index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Indices describe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always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counting indices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7D464D-E582-4A70-BE7F-213E45147F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1000" y="3462642"/>
            <a:ext cx="594198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5, 7]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7</a:t>
            </a:r>
          </a:p>
        </p:txBody>
      </p:sp>
    </p:spTree>
    <p:extLst>
      <p:ext uri="{BB962C8B-B14F-4D97-AF65-F5344CB8AC3E}">
        <p14:creationId xmlns:p14="http://schemas.microsoft.com/office/powerpoint/2010/main" val="41276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 you can use the </a:t>
            </a:r>
            <a:r>
              <a:rPr lang="en-US" b="1" dirty="0">
                <a:solidFill>
                  <a:schemeClr val="bg1"/>
                </a:solidFill>
              </a:rPr>
              <a:t>negative sign</a:t>
            </a:r>
            <a:r>
              <a:rPr lang="en-US" b="1" dirty="0"/>
              <a:t> </a:t>
            </a:r>
            <a:r>
              <a:rPr lang="en-US" dirty="0"/>
              <a:t>to access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negative sign will start counting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"-" Sign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729C279-61E7-4EEB-8CD0-835E11624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754000"/>
            <a:ext cx="630445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my_pets = ["cat", "dog", "parrot"]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parrot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[-3]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cat</a:t>
            </a:r>
          </a:p>
        </p:txBody>
      </p:sp>
    </p:spTree>
    <p:extLst>
      <p:ext uri="{BB962C8B-B14F-4D97-AF65-F5344CB8AC3E}">
        <p14:creationId xmlns:p14="http://schemas.microsoft.com/office/powerpoint/2010/main" val="26301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at the zoo and the meerkats look strange: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3 strings</a:t>
            </a:r>
            <a:r>
              <a:rPr lang="en-US" dirty="0"/>
              <a:t>: (tail, body, head)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Re-arrange the elements in an array, so that the animal looks </a:t>
            </a:r>
            <a:br>
              <a:rPr lang="en-US" dirty="0"/>
            </a:br>
            <a:r>
              <a:rPr lang="en-US" dirty="0"/>
              <a:t>normal again: (head, body, tail)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Strange Zoo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225810" y="4059001"/>
            <a:ext cx="5102178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my tail</a:t>
            </a:r>
          </a:p>
          <a:p>
            <a:r>
              <a:rPr lang="en-US" sz="2200" dirty="0"/>
              <a:t>my body seems on place</a:t>
            </a:r>
          </a:p>
          <a:p>
            <a:r>
              <a:rPr lang="en-US" sz="2200" dirty="0"/>
              <a:t>my head is on the wrong end!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6096000" y="4059000"/>
            <a:ext cx="5694810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['my head is on the wrong end!',</a:t>
            </a:r>
          </a:p>
          <a:p>
            <a:r>
              <a:rPr lang="en-US" sz="2200" dirty="0"/>
              <a:t> 'my body seems on place', </a:t>
            </a:r>
          </a:p>
          <a:p>
            <a:r>
              <a:rPr lang="en-US" sz="2200" dirty="0"/>
              <a:t>'my tail']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D05B9F8-1F8B-441E-9597-900229D88E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5509494" y="470288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2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Definition and Usage</a:t>
            </a:r>
          </a:p>
          <a:p>
            <a:r>
              <a:rPr lang="en-US" dirty="0"/>
              <a:t>Storing Data</a:t>
            </a:r>
          </a:p>
          <a:p>
            <a:r>
              <a:rPr lang="en-US" dirty="0"/>
              <a:t>Creating Lists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List Manipulations</a:t>
            </a:r>
          </a:p>
          <a:p>
            <a:r>
              <a:rPr lang="en-US" dirty="0"/>
              <a:t>Looping through Lists</a:t>
            </a:r>
          </a:p>
          <a:p>
            <a:r>
              <a:rPr lang="en-US" dirty="0"/>
              <a:t>Searching in Lists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BDF9E8-2CA0-432B-B50C-13D0FACB0D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0484" y="1929329"/>
            <a:ext cx="50523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tail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body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head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meerkat = [head, body, tail]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print(meerkat)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532885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variant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Strange Zoo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639334" y="1196126"/>
            <a:ext cx="5328850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Second variant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39334" y="1929329"/>
            <a:ext cx="5053397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tail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body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head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meerkat = [tail, body, head]</a:t>
            </a:r>
          </a:p>
          <a:p>
            <a:pPr latinLnBrk="0"/>
            <a:r>
              <a:rPr lang="en-US" dirty="0">
                <a:solidFill>
                  <a:schemeClr val="bg1"/>
                </a:solidFill>
              </a:rPr>
              <a:t>meerkat[0], meerkat[2] = meerkat[2], meerkat[0]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print(meerkat)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477108" y="5413051"/>
            <a:ext cx="4451902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way for swapping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C050EBB-B069-4200-968E-FE25BA1CA1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EB82-5D00-4560-AA89-D4FDAE3458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Lists Manipulation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8" y="1289542"/>
            <a:ext cx="2739403" cy="2739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function to add a new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03707-2445-4091-A0B3-22B15F5DF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0961" y="1944000"/>
            <a:ext cx="570004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(2)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print(empty_list)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</p:spTree>
    <p:extLst>
      <p:ext uri="{BB962C8B-B14F-4D97-AF65-F5344CB8AC3E}">
        <p14:creationId xmlns:p14="http://schemas.microsoft.com/office/powerpoint/2010/main" val="5703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 function to remove a particular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6F3B5-5C7C-482B-B6D7-5B0C307D56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1989000"/>
            <a:ext cx="6740669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2, 3, 4,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5]</a:t>
            </a:r>
          </a:p>
        </p:txBody>
      </p:sp>
    </p:spTree>
    <p:extLst>
      <p:ext uri="{BB962C8B-B14F-4D97-AF65-F5344CB8AC3E}">
        <p14:creationId xmlns:p14="http://schemas.microsoft.com/office/powerpoint/2010/main" val="3416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reads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courses. You should create a </a:t>
            </a:r>
            <a:r>
              <a:rPr lang="en-US" b="1" dirty="0">
                <a:solidFill>
                  <a:schemeClr val="bg1"/>
                </a:solidFill>
              </a:rPr>
              <a:t>list of them and print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Courses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416000" y="3202250"/>
            <a:ext cx="2159903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2</a:t>
            </a:r>
          </a:p>
          <a:p>
            <a:r>
              <a:rPr lang="en-US" sz="2200" dirty="0"/>
              <a:t>PB Python</a:t>
            </a:r>
          </a:p>
          <a:p>
            <a:r>
              <a:rPr lang="en-US" sz="2200" dirty="0"/>
              <a:t>PF Python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746097" y="3694692"/>
            <a:ext cx="4819138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['PB Python', 'PF Python']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A4F241-1D43-4FC2-BCBC-E64B1A4C4F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891000" y="3846135"/>
            <a:ext cx="54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7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46EF3-FC79-4775-9E58-728E53503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584000"/>
            <a:ext cx="7274766" cy="330023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courses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current_course = input()</a:t>
            </a:r>
          </a:p>
          <a:p>
            <a:r>
              <a:rPr lang="en-GB" dirty="0"/>
              <a:t>    courses.append(current_course)</a:t>
            </a:r>
          </a:p>
          <a:p>
            <a:endParaRPr lang="en-GB" dirty="0"/>
          </a:p>
          <a:p>
            <a:r>
              <a:rPr lang="en-GB" dirty="0"/>
              <a:t>print(courses)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Courses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DE79AC-BFC6-4887-AD75-AE21D9918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3339000"/>
            <a:ext cx="2710793" cy="27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044D-354A-4280-8FA6-153E8BC686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Looping Through Lists</a:t>
            </a:r>
          </a:p>
        </p:txBody>
      </p:sp>
      <p:pic>
        <p:nvPicPr>
          <p:cNvPr id="5122" name="Picture 2" descr="Ð ÐµÐ·ÑÐ»ÑÐ°Ñ Ñ Ð¸Ð·Ð¾Ð±ÑÐ°Ð¶ÐµÐ½Ð¸Ðµ Ð·Ð° looping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9" y="832021"/>
            <a:ext cx="3731869" cy="37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45594" cy="5427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</a:t>
            </a:r>
            <a:r>
              <a:rPr lang="en-US" b="1" dirty="0"/>
              <a:t> </a:t>
            </a:r>
            <a:r>
              <a:rPr lang="en-US" dirty="0"/>
              <a:t>you can loop through a list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Iterating over the elements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Using generated list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Loop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53514F-C091-4C26-AF53-456E495D0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2567951"/>
            <a:ext cx="847929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element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my_list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print(element,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26000" y="5229000"/>
            <a:ext cx="847929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>
                <a:solidFill>
                  <a:schemeClr val="bg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len(my_list)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 print(my_list[index],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</p:spTree>
    <p:extLst>
      <p:ext uri="{BB962C8B-B14F-4D97-AF65-F5344CB8AC3E}">
        <p14:creationId xmlns:p14="http://schemas.microsoft.com/office/powerpoint/2010/main" val="1521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009" y="1196126"/>
            <a:ext cx="11867433" cy="53776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also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400" dirty="0"/>
              <a:t> loops to iterate through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We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/>
              <a:t> function to remove the first element each iteration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We iterate until the list is not empty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While Loop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685680" y="5421015"/>
            <a:ext cx="306735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element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24554-D382-4303-8415-3EB1E752A6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2853" y="3834000"/>
            <a:ext cx="5653147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</a:t>
            </a:r>
            <a:r>
              <a:rPr lang="en-US" dirty="0">
                <a:solidFill>
                  <a:schemeClr val="bg1"/>
                </a:solidFill>
              </a:rPr>
              <a:t>len</a:t>
            </a:r>
            <a:r>
              <a:rPr lang="en-US" dirty="0"/>
              <a:t>(my_list) </a:t>
            </a:r>
            <a:r>
              <a:rPr lang="en-US" dirty="0">
                <a:solidFill>
                  <a:schemeClr val="bg1"/>
                </a:solidFill>
              </a:rPr>
              <a:t>&gt; 0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print(my_list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, end="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my_list.</a:t>
            </a:r>
            <a:r>
              <a:rPr lang="en-US" dirty="0">
                <a:solidFill>
                  <a:schemeClr val="bg1"/>
                </a:solidFill>
              </a:rPr>
              <a:t>pop(0)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4554" y="3834000"/>
            <a:ext cx="599077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my_list = ["dog", "cat", "fish"]</a:t>
            </a:r>
          </a:p>
          <a:p>
            <a:r>
              <a:rPr lang="en-GB" dirty="0">
                <a:solidFill>
                  <a:schemeClr val="tx1"/>
                </a:solidFill>
              </a:rPr>
              <a:t>while </a:t>
            </a:r>
            <a:r>
              <a:rPr lang="en-GB" dirty="0">
                <a:solidFill>
                  <a:schemeClr val="bg1"/>
                </a:solidFill>
              </a:rPr>
              <a:t>len</a:t>
            </a:r>
            <a:r>
              <a:rPr lang="en-GB" dirty="0">
                <a:solidFill>
                  <a:schemeClr val="tx1"/>
                </a:solidFill>
              </a:rPr>
              <a:t>(my_list) </a:t>
            </a:r>
            <a:r>
              <a:rPr lang="en-GB" dirty="0">
                <a:solidFill>
                  <a:schemeClr val="bg1"/>
                </a:solidFill>
              </a:rPr>
              <a:t>&gt; 0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</a:rPr>
              <a:t>    print(my_list.</a:t>
            </a:r>
            <a:r>
              <a:rPr lang="en-GB" dirty="0">
                <a:solidFill>
                  <a:schemeClr val="bg1"/>
                </a:solidFill>
              </a:rPr>
              <a:t>pop(0)</a:t>
            </a:r>
            <a:r>
              <a:rPr lang="en-GB" dirty="0">
                <a:solidFill>
                  <a:schemeClr val="tx1"/>
                </a:solidFill>
              </a:rPr>
              <a:t>, end=" ")</a:t>
            </a:r>
          </a:p>
        </p:txBody>
      </p:sp>
    </p:spTree>
    <p:extLst>
      <p:ext uri="{BB962C8B-B14F-4D97-AF65-F5344CB8AC3E}">
        <p14:creationId xmlns:p14="http://schemas.microsoft.com/office/powerpoint/2010/main" val="33284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 animBg="1"/>
      <p:bldP spid="5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1088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and print </a:t>
            </a:r>
            <a:r>
              <a:rPr lang="en-US" b="1" dirty="0">
                <a:solidFill>
                  <a:schemeClr val="bg1"/>
                </a:solidFill>
              </a:rPr>
              <a:t>two lists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positives (including 0) </a:t>
            </a:r>
            <a:r>
              <a:rPr lang="en-US" dirty="0"/>
              <a:t>numbers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negatives </a:t>
            </a:r>
            <a:r>
              <a:rPr lang="en-US" dirty="0"/>
              <a:t>numbers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 print the following: </a:t>
            </a:r>
            <a:r>
              <a:rPr lang="en-US" sz="2800" b="1" dirty="0">
                <a:latin typeface="Consolas" panose="020B0609020204030204" pitchFamily="49" charset="0"/>
              </a:rPr>
              <a:t>"Count of positives: {count_positives}. Sum of negatives: {sum_of_negatives}"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EE66FB-1AD5-4581-8720-6229799F96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FAE718-3A6C-40C9-9B13-B9BD64C48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15009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D60BA-CEBE-46E5-B760-868337047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539000"/>
            <a:ext cx="10559766" cy="4500000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endParaRPr lang="en-GB" dirty="0"/>
          </a:p>
          <a:p>
            <a:r>
              <a:rPr lang="en-GB" dirty="0"/>
              <a:t>positives = []</a:t>
            </a:r>
          </a:p>
          <a:p>
            <a:r>
              <a:rPr lang="en-GB" dirty="0"/>
              <a:t>negatives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Read the number and add it to the corresponding list</a:t>
            </a:r>
          </a:p>
          <a:p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Print the positive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negative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statistics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65D670-6139-4EFE-8C85-6A94423E7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46DD-024E-4EC8-937E-D1A8623D5E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Searching for Elements</a:t>
            </a:r>
          </a:p>
        </p:txBody>
      </p:sp>
      <p:pic>
        <p:nvPicPr>
          <p:cNvPr id="4098" name="Picture 2" descr="Ð ÐµÐ·ÑÐ»ÑÐ°Ñ Ñ Ð¸Ð·Ð¾Ð±ÑÐ°Ð¶ÐµÐ½Ð¸Ðµ Ð·Ð° searc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10" y="1161535"/>
            <a:ext cx="3856466" cy="38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keyword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to check if an element is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Usually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keyword is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Keyword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1D8AFC-F36F-46CC-8D27-D680BDE3E6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3524" y="1944000"/>
            <a:ext cx="742479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3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3 is in the list")</a:t>
            </a:r>
          </a:p>
        </p:txBody>
      </p:sp>
    </p:spTree>
    <p:extLst>
      <p:ext uri="{BB962C8B-B14F-4D97-AF65-F5344CB8AC3E}">
        <p14:creationId xmlns:p14="http://schemas.microsoft.com/office/powerpoint/2010/main" val="430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65499" cy="5202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used to check if an element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also mainly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Keywords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8C6DDFD-A02A-4F94-BDE0-F3B68F8D29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39000"/>
            <a:ext cx="802862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5 </a:t>
            </a:r>
            <a:r>
              <a:rPr lang="en-GB" dirty="0">
                <a:solidFill>
                  <a:schemeClr val="bg1"/>
                </a:solidFill>
              </a:rPr>
              <a:t>not 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5 is not in the list")</a:t>
            </a:r>
          </a:p>
        </p:txBody>
      </p:sp>
    </p:spTree>
    <p:extLst>
      <p:ext uri="{BB962C8B-B14F-4D97-AF65-F5344CB8AC3E}">
        <p14:creationId xmlns:p14="http://schemas.microsoft.com/office/powerpoint/2010/main" val="30250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will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be given some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in a list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out only the strings that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the given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list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39C22C-FA14-43C1-AAFC-E264E48D7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27DB60-D938-4CA2-B22A-899F35602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3617" y="1269375"/>
            <a:ext cx="8984766" cy="523762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word = input()</a:t>
            </a:r>
          </a:p>
          <a:p>
            <a:endParaRPr lang="en-GB" dirty="0"/>
          </a:p>
          <a:p>
            <a:r>
              <a:rPr lang="en-GB" dirty="0"/>
              <a:t>strings = []</a:t>
            </a:r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current_string = input()</a:t>
            </a:r>
          </a:p>
          <a:p>
            <a:r>
              <a:rPr lang="en-GB" dirty="0"/>
              <a:t>    strings.append(current_string)</a:t>
            </a:r>
          </a:p>
          <a:p>
            <a:r>
              <a:rPr lang="en-GB" dirty="0"/>
              <a:t>print(strings)</a:t>
            </a:r>
          </a:p>
          <a:p>
            <a:endParaRPr lang="en-GB" dirty="0"/>
          </a:p>
          <a:p>
            <a:r>
              <a:rPr lang="en-GB" dirty="0"/>
              <a:t>for i in range(len(strings) - 1, -1, -1):</a:t>
            </a:r>
          </a:p>
          <a:p>
            <a:r>
              <a:rPr lang="en-GB" dirty="0"/>
              <a:t>    if word not in strings[i]:</a:t>
            </a:r>
          </a:p>
          <a:p>
            <a:r>
              <a:rPr lang="en-GB" dirty="0"/>
              <a:t>        strings.remove(strings[i])</a:t>
            </a:r>
          </a:p>
          <a:p>
            <a:r>
              <a:rPr lang="en-GB" dirty="0"/>
              <a:t>print(strings)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51125-9081-4F91-A532-10B09B6904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0839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 you will be given one of the following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even, odd, negative, positive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 all the numbers that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in the category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counts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positive and even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A9452F2-2861-413B-BABD-A9C5812899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21BF-1F2C-4A9A-B9B3-406E8EED6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117" y="1494000"/>
            <a:ext cx="7949766" cy="4850147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numbers = []</a:t>
            </a:r>
          </a:p>
          <a:p>
            <a:r>
              <a:rPr lang="en-GB" dirty="0"/>
              <a:t>filtered = []</a:t>
            </a:r>
          </a:p>
          <a:p>
            <a:endParaRPr lang="en-GB" dirty="0"/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current_number = int(input())</a:t>
            </a:r>
          </a:p>
          <a:p>
            <a:r>
              <a:rPr lang="en-GB" dirty="0"/>
              <a:t>    numbers.append(current_number)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command = input()</a:t>
            </a:r>
          </a:p>
          <a:p>
            <a:r>
              <a:rPr lang="en-GB" dirty="0"/>
              <a:t>if command == "even":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Add the even numbers to filtered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Implement the other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F4EDF8-9DFC-4C6E-9FBE-1BEFB3A79B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1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B993-3126-43A2-B11E-8A3D244E74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7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FB8658A2-9446-4A5A-9034-D9FBA80B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480075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lists are in python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create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add and remove elements from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loop through lists and access its </a:t>
            </a:r>
            <a:br>
              <a:rPr lang="en-US" sz="3000" dirty="0">
                <a:solidFill>
                  <a:schemeClr val="bg2"/>
                </a:solidFill>
                <a:latin typeface="+mj-lt"/>
              </a:rPr>
            </a:br>
            <a:r>
              <a:rPr lang="en-US" sz="3000" dirty="0">
                <a:solidFill>
                  <a:schemeClr val="bg2"/>
                </a:solidFill>
                <a:latin typeface="+mj-lt"/>
              </a:rPr>
              <a:t>elements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00DB-CA7D-48F2-8DA5-FFD4FC928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Definition and Usage</a:t>
            </a:r>
          </a:p>
        </p:txBody>
      </p:sp>
      <p:pic>
        <p:nvPicPr>
          <p:cNvPr id="1026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3" y="1242969"/>
            <a:ext cx="2859473" cy="28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573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6E7A47-81E5-479F-BB7A-60F430DC5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4D8A579-EC59-4194-B3FE-B6F7D7843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bg1"/>
                </a:solidFill>
              </a:rPr>
              <a:t>index supported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changeable (mutable)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It allows duplicate members</a:t>
            </a:r>
          </a:p>
          <a:p>
            <a:r>
              <a:rPr lang="en-US" dirty="0"/>
              <a:t>In Python lists are written with square brackets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4017" y="4868561"/>
            <a:ext cx="7908324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631703" y="4195469"/>
            <a:ext cx="2288053" cy="578882"/>
          </a:xfrm>
          <a:prstGeom prst="wedgeRoundRectCallout">
            <a:avLst>
              <a:gd name="adj1" fmla="val -38189"/>
              <a:gd name="adj2" fmla="val 87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Element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408FF26-C8E7-458B-8D2A-50867414DC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14325" y="1121143"/>
            <a:ext cx="10141675" cy="5385857"/>
          </a:xfrm>
        </p:spPr>
        <p:txBody>
          <a:bodyPr/>
          <a:lstStyle/>
          <a:p>
            <a:r>
              <a:rPr lang="en-US" dirty="0"/>
              <a:t>Lists are very useful for storing </a:t>
            </a:r>
            <a:r>
              <a:rPr lang="en-US" b="1" dirty="0">
                <a:solidFill>
                  <a:schemeClr val="bg1"/>
                </a:solidFill>
              </a:rPr>
              <a:t>multiple elements</a:t>
            </a:r>
          </a:p>
          <a:p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expand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</a:p>
          <a:p>
            <a:r>
              <a:rPr lang="en-US" dirty="0"/>
              <a:t>In Python a single list can store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with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different data types</a:t>
            </a:r>
          </a:p>
          <a:p>
            <a:r>
              <a:rPr lang="en-US" dirty="0"/>
              <a:t>Lists are the </a:t>
            </a:r>
            <a:r>
              <a:rPr lang="en-US" b="1" dirty="0">
                <a:solidFill>
                  <a:schemeClr val="bg1"/>
                </a:solidFill>
              </a:rPr>
              <a:t>basis</a:t>
            </a:r>
            <a:r>
              <a:rPr lang="en-US" dirty="0"/>
              <a:t> for the other abstract data types </a:t>
            </a:r>
            <a:br>
              <a:rPr lang="en-US" dirty="0"/>
            </a:br>
            <a:r>
              <a:rPr lang="en-US" dirty="0"/>
              <a:t>like </a:t>
            </a:r>
            <a:r>
              <a:rPr lang="en-US" b="1" dirty="0">
                <a:solidFill>
                  <a:schemeClr val="bg1"/>
                </a:solidFill>
              </a:rPr>
              <a:t>que</a:t>
            </a:r>
            <a:r>
              <a:rPr lang="en-AS" b="1" dirty="0" err="1">
                <a:solidFill>
                  <a:schemeClr val="bg1"/>
                </a:solidFill>
              </a:rPr>
              <a:t>ue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stacks</a:t>
            </a:r>
            <a:r>
              <a:rPr lang="en-US" dirty="0"/>
              <a:t> and their variations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F2B8213-8166-4EBF-BC54-AE2BE6F4A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0A17-528F-412F-BF47-931CB2A49E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Storing Data</a:t>
            </a:r>
          </a:p>
        </p:txBody>
      </p:sp>
      <p:pic>
        <p:nvPicPr>
          <p:cNvPr id="2050" name="Picture 2" descr="Ð ÐµÐ·ÑÐ»ÑÐ°Ñ Ñ Ð¸Ð·Ð¾Ð±ÑÐ°Ð¶ÐµÐ½Ð¸Ðµ Ð·Ð° da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4" y="1293341"/>
            <a:ext cx="2735091" cy="27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38585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that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b="1" dirty="0"/>
              <a:t> </a:t>
            </a:r>
            <a:r>
              <a:rPr lang="en-US" dirty="0"/>
              <a:t>in python can store can be </a:t>
            </a:r>
            <a:br>
              <a:rPr lang="en-US" dirty="0"/>
            </a:br>
            <a:r>
              <a:rPr lang="en-US" dirty="0"/>
              <a:t>any other data type like: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other lists</a:t>
            </a:r>
          </a:p>
          <a:p>
            <a:pPr lvl="1"/>
            <a:r>
              <a:rPr lang="en-US" dirty="0"/>
              <a:t>mixed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 Lists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6E68E94-8125-4930-ADDE-354ABF0EB2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7315" y="3189382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favourite_numbers = [7, 21, 65]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021000" y="1764029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strings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021000" y="3026976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integers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21000" y="4090628"/>
            <a:ext cx="3002030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mixed data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B54761F-A7A3-43BA-8810-BB823F0E87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E9DFE8C-210D-4D9B-848B-4AB4427BCE35}"/>
              </a:ext>
            </a:extLst>
          </p:cNvPr>
          <p:cNvSpPr txBox="1">
            <a:spLocks/>
          </p:cNvSpPr>
          <p:nvPr/>
        </p:nvSpPr>
        <p:spPr>
          <a:xfrm>
            <a:off x="437316" y="2086393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todo_list = ["Do the dishes", "Clean my room"]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2927D30-96EA-4DEF-84C4-3E1BFFC4E769}"/>
              </a:ext>
            </a:extLst>
          </p:cNvPr>
          <p:cNvSpPr txBox="1">
            <a:spLocks/>
          </p:cNvSpPr>
          <p:nvPr/>
        </p:nvSpPr>
        <p:spPr>
          <a:xfrm>
            <a:off x="437315" y="4272626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random_list = [7, "Peter", 9.99]</a:t>
            </a:r>
          </a:p>
        </p:txBody>
      </p:sp>
    </p:spTree>
    <p:extLst>
      <p:ext uri="{BB962C8B-B14F-4D97-AF65-F5344CB8AC3E}">
        <p14:creationId xmlns:p14="http://schemas.microsoft.com/office/powerpoint/2010/main" val="18373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  <p:bldP spid="10" grpId="0" animBg="1"/>
      <p:bldP spid="11" grpId="0" animBg="1"/>
      <p:bldP spid="14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3561</TotalTime>
  <Words>2117</Words>
  <Application>Microsoft Office PowerPoint</Application>
  <PresentationFormat>Widescreen</PresentationFormat>
  <Paragraphs>342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Basics</vt:lpstr>
      <vt:lpstr>Table of Contents</vt:lpstr>
      <vt:lpstr>Have a Question?</vt:lpstr>
      <vt:lpstr>List Definition and Usage</vt:lpstr>
      <vt:lpstr>Definition</vt:lpstr>
      <vt:lpstr>Usage in Programming</vt:lpstr>
      <vt:lpstr>Storing Data</vt:lpstr>
      <vt:lpstr>Data in Python Lists</vt:lpstr>
      <vt:lpstr>Examples</vt:lpstr>
      <vt:lpstr>Creating Lists</vt:lpstr>
      <vt:lpstr>Creating Lists</vt:lpstr>
      <vt:lpstr>Splitting Strings to List</vt:lpstr>
      <vt:lpstr>Joining Lists into a String</vt:lpstr>
      <vt:lpstr>The Range Function</vt:lpstr>
      <vt:lpstr>Examples</vt:lpstr>
      <vt:lpstr>Accessing Elements</vt:lpstr>
      <vt:lpstr>Using Indices</vt:lpstr>
      <vt:lpstr>Using the "-" Sign</vt:lpstr>
      <vt:lpstr>Problem: Strange Zoo</vt:lpstr>
      <vt:lpstr>Solution: Strange Zoo</vt:lpstr>
      <vt:lpstr>Lists Manipulation</vt:lpstr>
      <vt:lpstr>Adding to a List</vt:lpstr>
      <vt:lpstr>Removing from a List</vt:lpstr>
      <vt:lpstr>Problem: Courses </vt:lpstr>
      <vt:lpstr>Solution: Courses</vt:lpstr>
      <vt:lpstr>Looping Through Lists</vt:lpstr>
      <vt:lpstr>Using for Loop</vt:lpstr>
      <vt:lpstr>Using While Loop</vt:lpstr>
      <vt:lpstr>Problem: List Statistics</vt:lpstr>
      <vt:lpstr>Solution: List Statistics</vt:lpstr>
      <vt:lpstr>Searching for Elements</vt:lpstr>
      <vt:lpstr>In Keyword</vt:lpstr>
      <vt:lpstr>Not in Keywords</vt:lpstr>
      <vt:lpstr>Problem: Search</vt:lpstr>
      <vt:lpstr>Solution: Search</vt:lpstr>
      <vt:lpstr>Problem: Numbers Filter</vt:lpstr>
      <vt:lpstr>Solution: Numbers Filter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Fundamentas Python - Lists Basic</dc:title>
  <dc:subject>Software Development</dc:subject>
  <dc:creator>Software University</dc:creator>
  <cp:keywords>python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69</cp:revision>
  <dcterms:created xsi:type="dcterms:W3CDTF">2018-05-23T13:08:44Z</dcterms:created>
  <dcterms:modified xsi:type="dcterms:W3CDTF">2021-04-06T11:23:52Z</dcterms:modified>
  <cp:category>Python Fundamentals Course @ SoftUni: https://softuni.bg/trainings/2442/python-fundamentals-september-2019</cp:category>
</cp:coreProperties>
</file>