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8"/>
  </p:notesMasterIdLst>
  <p:handoutMasterIdLst>
    <p:handoutMasterId r:id="rId29"/>
  </p:handoutMasterIdLst>
  <p:sldIdLst>
    <p:sldId id="528" r:id="rId2"/>
    <p:sldId id="529" r:id="rId3"/>
    <p:sldId id="530" r:id="rId4"/>
    <p:sldId id="532" r:id="rId5"/>
    <p:sldId id="546" r:id="rId6"/>
    <p:sldId id="469" r:id="rId7"/>
    <p:sldId id="547" r:id="rId8"/>
    <p:sldId id="527" r:id="rId9"/>
    <p:sldId id="470" r:id="rId10"/>
    <p:sldId id="541" r:id="rId11"/>
    <p:sldId id="472" r:id="rId12"/>
    <p:sldId id="596" r:id="rId13"/>
    <p:sldId id="597" r:id="rId14"/>
    <p:sldId id="598" r:id="rId15"/>
    <p:sldId id="594" r:id="rId16"/>
    <p:sldId id="595" r:id="rId17"/>
    <p:sldId id="556" r:id="rId18"/>
    <p:sldId id="599" r:id="rId19"/>
    <p:sldId id="600" r:id="rId20"/>
    <p:sldId id="601" r:id="rId21"/>
    <p:sldId id="576" r:id="rId22"/>
    <p:sldId id="577" r:id="rId23"/>
    <p:sldId id="534" r:id="rId24"/>
    <p:sldId id="401" r:id="rId25"/>
    <p:sldId id="405" r:id="rId26"/>
    <p:sldId id="4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74B5C1-FE48-4E43-9E8A-003F6A999BDB}">
          <p14:sldIdLst>
            <p14:sldId id="528"/>
            <p14:sldId id="529"/>
            <p14:sldId id="530"/>
          </p14:sldIdLst>
        </p14:section>
        <p14:section name="What is Function?" id="{73995F5A-EFBC-42B4-A2CB-484A5C5C20E5}">
          <p14:sldIdLst>
            <p14:sldId id="532"/>
            <p14:sldId id="546"/>
            <p14:sldId id="469"/>
            <p14:sldId id="547"/>
          </p14:sldIdLst>
        </p14:section>
        <p14:section name="Declaring and Invoking Functions" id="{B44E3505-5FFE-4AB0-83AE-020731C50B1B}">
          <p14:sldIdLst>
            <p14:sldId id="527"/>
            <p14:sldId id="470"/>
            <p14:sldId id="541"/>
            <p14:sldId id="472"/>
          </p14:sldIdLst>
        </p14:section>
        <p14:section name="Return Values" id="{EC7886BD-D790-4158-96CF-E7EBFA3DF473}">
          <p14:sldIdLst>
            <p14:sldId id="596"/>
            <p14:sldId id="597"/>
            <p14:sldId id="598"/>
            <p14:sldId id="594"/>
            <p14:sldId id="595"/>
          </p14:sldIdLst>
        </p14:section>
        <p14:section name="Arrow Functions" id="{6F052048-1F82-43CD-9D40-C80C52AA7DE9}">
          <p14:sldIdLst>
            <p14:sldId id="556"/>
            <p14:sldId id="599"/>
            <p14:sldId id="600"/>
            <p14:sldId id="601"/>
            <p14:sldId id="576"/>
            <p14:sldId id="577"/>
          </p14:sldIdLst>
        </p14:section>
        <p14:section name="Conclusion" id="{F8861FC1-F363-4EDB-A552-AF1B370C391A}">
          <p14:sldIdLst>
            <p14:sldId id="534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95214" autoAdjust="0"/>
  </p:normalViewPr>
  <p:slideViewPr>
    <p:cSldViewPr showGuides="1">
      <p:cViewPr varScale="1">
        <p:scale>
          <a:sx n="46" d="100"/>
          <a:sy n="46" d="100"/>
        </p:scale>
        <p:origin x="53" y="80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90730D2-2927-4E73-8C32-7990EF2217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2031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4F65A5-9F4A-4F1C-9526-4D81D3A351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552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DE574C8-9CAB-4C6C-85CD-7614C00806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670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80A668C-8BCF-4C1C-8629-D913E87362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0418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54D3A5-364D-4F05-94B1-B178CA43A2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6916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9D1FA6-809C-4639-BF4C-BAB1267880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7588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31D6B5-CCEE-4C4E-AA5A-A0698EBFCD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392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E8F88D5-2437-4EF8-8815-3766A55328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652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4623FCE-E9B7-4B01-BDCF-B99211DEA5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4373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CD1FBC-4DA9-4B56-9663-321E7516D5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7906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CC795F-1075-42CF-9A31-29E8604DD5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9654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softuni.bg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86A4C388-4F9E-4438-B826-4C6009CC84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D1442F7-B657-49A0-A6F4-77FA8C1C12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1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AE9C2A8-AD9E-4774-80B7-74E1E819145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E4C33534-D328-4E93-8D92-425FAF6F0A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9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D815061B-2662-45D5-9876-BC8A4486311B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5F9D03F2-AD46-4226-A02F-39D78A1CCCB4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b="1" i="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1374DDCB-C493-4DC9-8F8C-C5E8288F1C82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FF5C611-30BD-41D0-9453-0290B98B0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C6475B6E-7DB4-4746-8703-C02D7303A4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315E93C8-88C6-4EC0-BE76-A1D743B832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D0C53E9-E290-439B-8161-F68E2D70C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235770FD-F5FD-444C-8541-A7F626795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65E7E9D8-E602-4BB2-8AED-BE250AD6F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C2B43B68-D407-42B0-A308-E701B3BBE77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0D14C4D-84ED-42D1-A435-27B3862F22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F999959-8248-4EC8-B221-AD1EB49E60D5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C56C73C-6C7E-4142-98FD-93D85F02334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25CF089D-FF2C-476E-BEA1-66C0FD8AEAD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187C205D-5D85-458C-84D6-AF0C0A257702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18669438-2691-44F7-A6FB-E5942093F6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8B81C359-A7AE-4CED-9258-101FF150E33C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C15F68C-C26A-4DC5-B09E-C719D0154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962D870-C74A-4830-99CB-C284F5CC52D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C54C395C-CD2A-444B-A0BF-B6C32813F4B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FE3AAED5-700E-49F4-9E84-BE19134064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AE49D3C-5799-4E99-B1D3-DCE077DA677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EAAB1772-9383-4DCF-B3DF-B01F4B39729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F89D82EB-DB2B-49E1-BF39-2F292B4CD79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7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47427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A1CDBB74-DA2B-41EB-B138-2AF14CAC4A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8943CF70-5D92-4BB4-BBCF-9BC6F8F7B8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4BA2233D-30BC-4FBB-A0E6-872A1D437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6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76BDAE7-DBDC-4391-BC7B-1B24F35896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2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D42D447D-2FCF-4486-8FC1-D29909629E0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2F1C9AC-1D78-4CA3-9FA3-32C56AA43F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6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2AD85DC-714C-45FB-9D95-72C7CC43E53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044906A1-F458-4E6C-9578-CECB510BA7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1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CF01007-684E-4693-B267-BA64D6C4CC2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8699D8E-430F-408F-80A8-F56F5817BF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4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B7438AA-B391-4224-A3A4-30916358D14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435872-EE0D-48BA-B3DC-E19DE1F91D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0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6353ED89-B5FE-4229-A3E9-120F8BDA08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2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A74E09C-C25B-4E64-9420-7F20E244C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Defining and Using Functions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900" dirty="0"/>
              <a:t>Functions</a:t>
            </a:r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D1B986-1518-4A1E-951C-9C4A1CA0216D}"/>
              </a:ext>
            </a:extLst>
          </p:cNvPr>
          <p:cNvSpPr/>
          <p:nvPr/>
        </p:nvSpPr>
        <p:spPr>
          <a:xfrm rot="20881820">
            <a:off x="214103" y="2924334"/>
            <a:ext cx="548839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/>
                <a:latin typeface="Comic Sans MS" panose="030F0702030302020204" pitchFamily="66" charset="0"/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416212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6AC50AC8-FCC0-4810-9DEB-427577B52B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Functions are first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declared</a:t>
            </a:r>
            <a:r>
              <a:rPr lang="en-US" dirty="0">
                <a:latin typeface="+mj-lt"/>
              </a:rPr>
              <a:t>, then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</a:t>
            </a:r>
            <a:r>
              <a:rPr lang="en-US" dirty="0">
                <a:latin typeface="+mj-lt"/>
              </a:rPr>
              <a:t> (many times)</a:t>
            </a:r>
          </a:p>
          <a:p>
            <a:pPr marL="442912" lvl="1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 marL="442912" lvl="1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 marL="442912" lvl="1" indent="0">
              <a:lnSpc>
                <a:spcPct val="100000"/>
              </a:lnSpc>
              <a:buNone/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latin typeface="+mj-lt"/>
              </a:rPr>
              <a:t>Functions can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 (called) </a:t>
            </a:r>
            <a:r>
              <a:rPr lang="en-US" dirty="0">
                <a:latin typeface="+mj-lt"/>
              </a:rPr>
              <a:t>by their name: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0" y="2180706"/>
            <a:ext cx="5181601" cy="105700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def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print_header()</a:t>
            </a:r>
            <a:r>
              <a:rPr lang="en-US" sz="2800" b="1" noProof="1">
                <a:latin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print("----------")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927351" y="4934825"/>
            <a:ext cx="3811588" cy="1143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def main():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print_header()</a:t>
            </a: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700398" y="2418392"/>
            <a:ext cx="2355602" cy="1055608"/>
          </a:xfrm>
          <a:prstGeom prst="wedgeRoundRectCallout">
            <a:avLst>
              <a:gd name="adj1" fmla="val -65885"/>
              <a:gd name="adj2" fmla="val -283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Declaration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6980398" y="5118392"/>
            <a:ext cx="2355602" cy="1055608"/>
          </a:xfrm>
          <a:prstGeom prst="wedgeRoundRectCallout">
            <a:avLst>
              <a:gd name="adj1" fmla="val -65936"/>
              <a:gd name="adj2" fmla="val 114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</a:t>
            </a:r>
          </a:p>
        </p:txBody>
      </p:sp>
    </p:spTree>
    <p:extLst>
      <p:ext uri="{BB962C8B-B14F-4D97-AF65-F5344CB8AC3E}">
        <p14:creationId xmlns:p14="http://schemas.microsoft.com/office/powerpoint/2010/main" val="284664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4D0943DD-63E8-49BF-9CDF-77F72753C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function can be invoked from:</a:t>
            </a:r>
          </a:p>
          <a:p>
            <a:pPr lvl="1"/>
            <a:r>
              <a:rPr lang="en-US" dirty="0"/>
              <a:t>Other functions</a:t>
            </a:r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lvl="1"/>
            <a:r>
              <a:rPr lang="en-US" dirty="0"/>
              <a:t>Itself (recursion)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371600" y="2656177"/>
            <a:ext cx="4868124" cy="15326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def print_header():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print_header_top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print_header_bottom()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71600" y="5315776"/>
            <a:ext cx="4868124" cy="9529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def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crash():</a:t>
            </a:r>
            <a:endParaRPr lang="en-US" sz="26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6A38DFF-2E12-4062-9B7C-38E7DF4348DD}"/>
              </a:ext>
            </a:extLst>
          </p:cNvPr>
          <p:cNvSpPr/>
          <p:nvPr/>
        </p:nvSpPr>
        <p:spPr bwMode="auto">
          <a:xfrm>
            <a:off x="6729891" y="2948468"/>
            <a:ext cx="3124200" cy="948091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functions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16580007-0FF0-4E53-8850-788AF2AD8407}"/>
              </a:ext>
            </a:extLst>
          </p:cNvPr>
          <p:cNvSpPr/>
          <p:nvPr/>
        </p:nvSpPr>
        <p:spPr bwMode="auto">
          <a:xfrm>
            <a:off x="6729891" y="5049000"/>
            <a:ext cx="3124200" cy="948091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979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6628ED6C-9B0F-42C0-B678-ED865721161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The Return Keyword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ECDC7-2A32-49A4-BE45-7577D0E122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800" y="1754038"/>
            <a:ext cx="337906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47048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D7CBC94F-D8EE-4DF2-9C4E-400A0A9C6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can return a value that you can use directly: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save the value for later use: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Keyword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9486" y="1981200"/>
            <a:ext cx="9523714" cy="18288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def</a:t>
            </a:r>
            <a:r>
              <a:rPr lang="en-US" sz="2600" b="1" noProof="1">
                <a:latin typeface="Consolas" pitchFamily="49" charset="0"/>
              </a:rPr>
              <a:t> give_me_five():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600" b="1" noProof="1">
                <a:latin typeface="Consolas" pitchFamily="49" charset="0"/>
              </a:rPr>
              <a:t>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print(give_me_five())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 Print the returned value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9486" y="4724400"/>
            <a:ext cx="9523714" cy="16002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num = give_me_five()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print(num)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#Print the saved returned value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</a:p>
        </p:txBody>
      </p:sp>
    </p:spTree>
    <p:extLst>
      <p:ext uri="{BB962C8B-B14F-4D97-AF65-F5344CB8AC3E}">
        <p14:creationId xmlns:p14="http://schemas.microsoft.com/office/powerpoint/2010/main" val="321200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4353BB65-601B-47E3-B503-F66A189EC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is encountered in the function the function will be </a:t>
            </a:r>
            <a:br>
              <a:rPr lang="en-US" dirty="0"/>
            </a:br>
            <a:r>
              <a:rPr lang="en-US" dirty="0"/>
              <a:t>exited immediately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Keyword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2709000"/>
            <a:ext cx="9523714" cy="275125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def give_me_another_five():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	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3200" b="1" noProof="1">
                <a:latin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3200" b="1" noProof="1">
                <a:latin typeface="Consolas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	print('This statement will not be printed.')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print(give_me_another_five())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#Out: 5</a:t>
            </a:r>
            <a:endParaRPr lang="bg-BG" sz="32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11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C19272D-2D7B-485F-9590-D20EA3B14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Write a program that </a:t>
            </a:r>
            <a:r>
              <a:rPr lang="en-GB" sz="3000" b="1" dirty="0">
                <a:solidFill>
                  <a:schemeClr val="bg1"/>
                </a:solidFill>
              </a:rPr>
              <a:t>receives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</a:rPr>
              <a:t>a grade </a:t>
            </a:r>
            <a:r>
              <a:rPr lang="en-GB" sz="3000" dirty="0"/>
              <a:t>a grade between 2.00 </a:t>
            </a:r>
            <a:br>
              <a:rPr lang="en-GB" sz="3000" dirty="0"/>
            </a:br>
            <a:r>
              <a:rPr lang="en-GB" sz="3000" dirty="0"/>
              <a:t>and 6.00 and </a:t>
            </a:r>
            <a:r>
              <a:rPr lang="en-GB" sz="3000" b="1" dirty="0">
                <a:solidFill>
                  <a:schemeClr val="bg1"/>
                </a:solidFill>
              </a:rPr>
              <a:t>prints</a:t>
            </a:r>
            <a:r>
              <a:rPr lang="en-GB" sz="3000" dirty="0"/>
              <a:t> the </a:t>
            </a:r>
            <a:r>
              <a:rPr lang="en-GB" sz="3000" b="1" dirty="0">
                <a:solidFill>
                  <a:schemeClr val="bg1"/>
                </a:solidFill>
              </a:rPr>
              <a:t>corresponding grade</a:t>
            </a:r>
            <a:r>
              <a:rPr lang="en-GB" sz="3000" b="1" dirty="0"/>
              <a:t> </a:t>
            </a:r>
            <a:r>
              <a:rPr lang="en-GB" sz="3000" dirty="0"/>
              <a:t>in </a:t>
            </a:r>
            <a:r>
              <a:rPr lang="en-GB" sz="3000" b="1" dirty="0">
                <a:solidFill>
                  <a:schemeClr val="bg1"/>
                </a:solidFill>
              </a:rPr>
              <a:t>words</a:t>
            </a:r>
            <a:endParaRPr lang="en-GB" sz="3000" dirty="0"/>
          </a:p>
          <a:p>
            <a:pPr lvl="1"/>
            <a:r>
              <a:rPr lang="en-GB" sz="3000" dirty="0"/>
              <a:t>Between</a:t>
            </a:r>
            <a:r>
              <a:rPr lang="en-GB" sz="3000" b="1" dirty="0"/>
              <a:t> 2.00 </a:t>
            </a:r>
            <a:r>
              <a:rPr lang="en-GB" sz="3000" dirty="0"/>
              <a:t>and </a:t>
            </a:r>
            <a:r>
              <a:rPr lang="en-GB" sz="3000" b="1" dirty="0"/>
              <a:t>2.99</a:t>
            </a:r>
            <a:r>
              <a:rPr lang="en-GB" sz="3000" dirty="0"/>
              <a:t> 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Fail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3.00</a:t>
            </a:r>
            <a:r>
              <a:rPr lang="en-GB" sz="3000" dirty="0"/>
              <a:t> and </a:t>
            </a:r>
            <a:r>
              <a:rPr lang="en-GB" sz="3000" b="1" dirty="0"/>
              <a:t>3.49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Poor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3.50 </a:t>
            </a:r>
            <a:r>
              <a:rPr lang="en-GB" sz="3000" dirty="0"/>
              <a:t>and </a:t>
            </a:r>
            <a:r>
              <a:rPr lang="en-GB" sz="3000" b="1" dirty="0"/>
              <a:t>4.49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Good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4.50 </a:t>
            </a:r>
            <a:r>
              <a:rPr lang="en-GB" sz="3000" dirty="0"/>
              <a:t>and </a:t>
            </a:r>
            <a:r>
              <a:rPr lang="en-GB" sz="3000" b="1" dirty="0"/>
              <a:t>5.49 </a:t>
            </a:r>
            <a:r>
              <a:rPr lang="en-GB" sz="3000" dirty="0"/>
              <a:t>- </a:t>
            </a:r>
            <a:r>
              <a:rPr lang="en-GB" sz="3000" dirty="0">
                <a:latin typeface="Consolas" panose="020B0609020204030204" pitchFamily="49" charset="0"/>
              </a:rPr>
              <a:t>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Very good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5.50 </a:t>
            </a:r>
            <a:r>
              <a:rPr lang="en-GB" sz="3000" dirty="0"/>
              <a:t>and </a:t>
            </a:r>
            <a:r>
              <a:rPr lang="en-GB" sz="3000" b="1" dirty="0"/>
              <a:t>6.00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Excellent</a:t>
            </a:r>
            <a:r>
              <a:rPr lang="en-GB" sz="3000" b="1" dirty="0"/>
              <a:t>'</a:t>
            </a:r>
            <a:endParaRPr lang="en-GB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: Grades</a:t>
            </a:r>
          </a:p>
        </p:txBody>
      </p:sp>
    </p:spTree>
    <p:extLst>
      <p:ext uri="{BB962C8B-B14F-4D97-AF65-F5344CB8AC3E}">
        <p14:creationId xmlns:p14="http://schemas.microsoft.com/office/powerpoint/2010/main" val="300644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14D364-B2C4-4EB6-A86E-5900255D6E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6000" y="1584000"/>
            <a:ext cx="7409766" cy="320354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def grades(grade):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if grade &gt;= 2.00 and grade &lt;= 2.99 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</a:t>
            </a:r>
            <a:r>
              <a:rPr lang="en-US" sz="2400" dirty="0">
                <a:solidFill>
                  <a:schemeClr val="bg1"/>
                </a:solidFill>
              </a:rPr>
              <a:t>return</a:t>
            </a:r>
            <a:r>
              <a:rPr lang="en-US" sz="2400" dirty="0"/>
              <a:t> 'Fail'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grade &gt;= 3.00 and grade &lt;= 3.49: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bg1"/>
                </a:solidFill>
              </a:rPr>
              <a:t>return</a:t>
            </a:r>
            <a:r>
              <a:rPr lang="en-US" sz="2400" dirty="0"/>
              <a:t> 'Poor'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2"/>
                </a:solidFill>
              </a:rPr>
              <a:t>    </a:t>
            </a:r>
            <a:r>
              <a:rPr lang="en-US" sz="2400" i="1" dirty="0">
                <a:solidFill>
                  <a:schemeClr val="accent2"/>
                </a:solidFill>
              </a:rPr>
              <a:t># TODO: Add other conditions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Grades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2E9801D-3284-4957-8E2C-08C2F2C7DD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6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E6F231-1EBB-4D8A-8983-5E97306DD0D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Parameters vs Arguments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B4363D-2997-40EF-A6F7-72A5550FEC2B}"/>
              </a:ext>
            </a:extLst>
          </p:cNvPr>
          <p:cNvSpPr/>
          <p:nvPr/>
        </p:nvSpPr>
        <p:spPr>
          <a:xfrm>
            <a:off x="4872827" y="1371600"/>
            <a:ext cx="2425921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params</a:t>
            </a:r>
          </a:p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</a:p>
          <a:p>
            <a:pPr algn="ctr"/>
            <a:r>
              <a:rPr lang="en-US" sz="56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args</a:t>
            </a:r>
          </a:p>
        </p:txBody>
      </p:sp>
    </p:spTree>
    <p:extLst>
      <p:ext uri="{BB962C8B-B14F-4D97-AF65-F5344CB8AC3E}">
        <p14:creationId xmlns:p14="http://schemas.microsoft.com/office/powerpoint/2010/main" val="153565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1FEF7DA6-F63B-4376-93F2-6D3B8AAE6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/>
              <a:t> is variable defined in function definition, while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 is actual value passed to the 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vs Arguments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38200" y="3275452"/>
            <a:ext cx="67056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dirty="0">
                <a:solidFill>
                  <a:schemeClr val="tx1"/>
                </a:solidFill>
              </a:rPr>
              <a:t>def solve(</a:t>
            </a:r>
            <a:r>
              <a:rPr lang="en-GB" dirty="0">
                <a:solidFill>
                  <a:schemeClr val="bg1"/>
                </a:solidFill>
              </a:rPr>
              <a:t>grade</a:t>
            </a:r>
            <a:r>
              <a:rPr lang="en-GB" dirty="0">
                <a:solidFill>
                  <a:schemeClr val="tx1"/>
                </a:solidFill>
              </a:rPr>
              <a:t>):</a:t>
            </a:r>
          </a:p>
          <a:p>
            <a:r>
              <a:rPr lang="en-GB" dirty="0"/>
              <a:t>    …</a:t>
            </a:r>
          </a:p>
          <a:p>
            <a:r>
              <a:rPr lang="en-GB" dirty="0">
                <a:solidFill>
                  <a:schemeClr val="tx1"/>
                </a:solidFill>
              </a:rPr>
              <a:t>solve(</a:t>
            </a:r>
            <a:r>
              <a:rPr lang="en-GB" dirty="0">
                <a:solidFill>
                  <a:schemeClr val="bg1"/>
                </a:solidFill>
              </a:rPr>
              <a:t>6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Speech Bubble: Rectangle with Corners Rounded 1">
            <a:extLst>
              <a:ext uri="{FF2B5EF4-FFF2-40B4-BE49-F238E27FC236}">
                <a16:creationId xmlns:a16="http://schemas.microsoft.com/office/drawing/2014/main" id="{7B5C6859-29B2-42EE-BC1B-7D55FBC0FFEF}"/>
              </a:ext>
            </a:extLst>
          </p:cNvPr>
          <p:cNvSpPr/>
          <p:nvPr/>
        </p:nvSpPr>
        <p:spPr bwMode="auto">
          <a:xfrm>
            <a:off x="2895601" y="2574000"/>
            <a:ext cx="2219071" cy="533400"/>
          </a:xfrm>
          <a:prstGeom prst="wedgeRoundRectCallout">
            <a:avLst>
              <a:gd name="adj1" fmla="val -27516"/>
              <a:gd name="adj2" fmla="val 950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3547200" y="4852817"/>
            <a:ext cx="1828800" cy="826183"/>
          </a:xfrm>
          <a:prstGeom prst="wedgeRoundRectCallout">
            <a:avLst>
              <a:gd name="adj1" fmla="val -84200"/>
              <a:gd name="adj2" fmla="val -4113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908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B7E1455-A533-4ABD-A18A-782468D3BA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 arguments can have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values</a:t>
            </a:r>
            <a:endParaRPr lang="bg-BG" dirty="0"/>
          </a:p>
          <a:p>
            <a:r>
              <a:rPr lang="en-US" dirty="0"/>
              <a:t>If the function is called </a:t>
            </a:r>
            <a:r>
              <a:rPr lang="en-US" b="1" dirty="0">
                <a:solidFill>
                  <a:schemeClr val="bg1"/>
                </a:solidFill>
              </a:rPr>
              <a:t>without the argument</a:t>
            </a:r>
            <a:r>
              <a:rPr lang="en-US" dirty="0"/>
              <a:t>, the argument</a:t>
            </a:r>
            <a:r>
              <a:rPr lang="bg-BG" dirty="0"/>
              <a:t> </a:t>
            </a:r>
            <a:r>
              <a:rPr lang="en-US" dirty="0"/>
              <a:t>gets its default value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015200" y="3249000"/>
            <a:ext cx="10210800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sz="2600" dirty="0">
                <a:solidFill>
                  <a:schemeClr val="tx1"/>
                </a:solidFill>
              </a:rPr>
              <a:t>def person(</a:t>
            </a:r>
            <a:r>
              <a:rPr lang="en-US" sz="2600" dirty="0">
                <a:solidFill>
                  <a:schemeClr val="tx1"/>
                </a:solidFill>
              </a:rPr>
              <a:t>first_name = 'George', last_name ='Brown'</a:t>
            </a:r>
            <a:r>
              <a:rPr lang="en-GB" sz="2600" dirty="0">
                <a:solidFill>
                  <a:schemeClr val="tx1"/>
                </a:solidFill>
              </a:rPr>
              <a:t>):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  print(</a:t>
            </a:r>
            <a:r>
              <a:rPr lang="en-GB" sz="2600" dirty="0" err="1">
                <a:solidFill>
                  <a:schemeClr val="tx1"/>
                </a:solidFill>
              </a:rPr>
              <a:t>first_name</a:t>
            </a:r>
            <a:r>
              <a:rPr lang="en-GB" sz="2600" dirty="0">
                <a:solidFill>
                  <a:schemeClr val="tx1"/>
                </a:solidFill>
              </a:rPr>
              <a:t>, last_name)</a:t>
            </a:r>
          </a:p>
          <a:p>
            <a:r>
              <a:rPr lang="en-GB" sz="2600" dirty="0">
                <a:solidFill>
                  <a:schemeClr val="tx1"/>
                </a:solidFill>
              </a:rPr>
              <a:t>person() </a:t>
            </a:r>
            <a:r>
              <a:rPr lang="en-GB" sz="2600" i="1" dirty="0">
                <a:solidFill>
                  <a:schemeClr val="accent2"/>
                </a:solidFill>
              </a:rPr>
              <a:t>#'George Brown'</a:t>
            </a:r>
          </a:p>
        </p:txBody>
      </p:sp>
    </p:spTree>
    <p:extLst>
      <p:ext uri="{BB962C8B-B14F-4D97-AF65-F5344CB8AC3E}">
        <p14:creationId xmlns:p14="http://schemas.microsoft.com/office/powerpoint/2010/main" val="26633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000" y="1224000"/>
            <a:ext cx="9049234" cy="5207396"/>
          </a:xfrm>
        </p:spPr>
        <p:txBody>
          <a:bodyPr>
            <a:normAutofit/>
          </a:bodyPr>
          <a:lstStyle/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Functions Overview</a:t>
            </a:r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Declaring and Invoking Functions</a:t>
            </a:r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Return Values</a:t>
            </a:r>
            <a:endParaRPr lang="bg-BG" sz="3600" dirty="0"/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Arrow Functions</a:t>
            </a:r>
          </a:p>
          <a:p>
            <a:pPr marL="536575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600" dirty="0"/>
              <a:t>Parameters vs Arguments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FF8EDB-D148-42BB-A820-08CECD3E12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2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EC4B8A4A-B570-4AAC-9DD5-C62A62EDF8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Functions can be called using </a:t>
            </a:r>
            <a:r>
              <a:rPr lang="en-US" b="1" dirty="0">
                <a:solidFill>
                  <a:schemeClr val="bg1"/>
                </a:solidFill>
              </a:rPr>
              <a:t>keyword arguments</a:t>
            </a:r>
          </a:p>
          <a:p>
            <a:pPr>
              <a:buClr>
                <a:schemeClr val="tx1"/>
              </a:buClr>
            </a:pPr>
            <a:r>
              <a:rPr lang="en-US" dirty="0"/>
              <a:t>When we use keyword/named arguments, it's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that </a:t>
            </a:r>
            <a:br>
              <a:rPr lang="en-US" dirty="0"/>
            </a:br>
            <a:r>
              <a:rPr lang="en-US" dirty="0"/>
              <a:t>matters, not the </a:t>
            </a:r>
            <a:r>
              <a:rPr lang="en-US" b="1" dirty="0">
                <a:solidFill>
                  <a:schemeClr val="bg1"/>
                </a:solidFill>
              </a:rPr>
              <a:t>position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(Named) Arguments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8200" y="3365452"/>
            <a:ext cx="7772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dirty="0">
                <a:solidFill>
                  <a:schemeClr val="tx1"/>
                </a:solidFill>
              </a:rPr>
              <a:t>def area(width, height):</a:t>
            </a:r>
          </a:p>
          <a:p>
            <a:r>
              <a:rPr lang="en-GB" dirty="0">
                <a:solidFill>
                  <a:schemeClr val="tx1"/>
                </a:solidFill>
              </a:rPr>
              <a:t>    return width * height</a:t>
            </a:r>
          </a:p>
          <a:p>
            <a:r>
              <a:rPr lang="en-GB" dirty="0">
                <a:solidFill>
                  <a:schemeClr val="tx1"/>
                </a:solidFill>
              </a:rPr>
              <a:t>print(area(</a:t>
            </a:r>
            <a:r>
              <a:rPr lang="en-GB" dirty="0">
                <a:solidFill>
                  <a:schemeClr val="bg1"/>
                </a:solidFill>
              </a:rPr>
              <a:t>height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= 2,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width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= 1)</a:t>
            </a:r>
          </a:p>
        </p:txBody>
      </p:sp>
    </p:spTree>
    <p:extLst>
      <p:ext uri="{BB962C8B-B14F-4D97-AF65-F5344CB8AC3E}">
        <p14:creationId xmlns:p14="http://schemas.microsoft.com/office/powerpoint/2010/main" val="171477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973E036D-67BA-46BF-A5AC-73208F7B9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function that </a:t>
            </a:r>
            <a:r>
              <a:rPr lang="en-US" sz="3200" b="1" dirty="0">
                <a:solidFill>
                  <a:schemeClr val="bg1"/>
                </a:solidFill>
              </a:rPr>
              <a:t>receives three parameters </a:t>
            </a:r>
            <a:r>
              <a:rPr lang="en-US" sz="3200" dirty="0"/>
              <a:t>and calculates a </a:t>
            </a:r>
            <a:br>
              <a:rPr lang="en-US" sz="3200" dirty="0"/>
            </a:br>
            <a:r>
              <a:rPr lang="en-US" sz="3200" dirty="0"/>
              <a:t>result depending on operator          </a:t>
            </a:r>
          </a:p>
          <a:p>
            <a:r>
              <a:rPr lang="en-US" sz="3200" dirty="0"/>
              <a:t>The operator can be '</a:t>
            </a:r>
            <a:r>
              <a:rPr lang="en-US" sz="3200" b="1" dirty="0">
                <a:solidFill>
                  <a:schemeClr val="bg1"/>
                </a:solidFill>
              </a:rPr>
              <a:t>multiply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</a:rPr>
              <a:t>divide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</a:rPr>
              <a:t>subtract</a:t>
            </a:r>
            <a:r>
              <a:rPr lang="en-US" sz="3200" dirty="0"/>
              <a:t>' </a:t>
            </a:r>
            <a:endParaRPr lang="bg-BG" sz="3200" dirty="0"/>
          </a:p>
          <a:p>
            <a:r>
              <a:rPr lang="en-US" sz="3200" dirty="0"/>
              <a:t>The input comes as three parameters - two </a:t>
            </a:r>
            <a:r>
              <a:rPr lang="en-US" sz="3200" b="1" dirty="0">
                <a:solidFill>
                  <a:schemeClr val="bg1"/>
                </a:solidFill>
              </a:rPr>
              <a:t>integers</a:t>
            </a:r>
            <a:r>
              <a:rPr lang="en-US" sz="3200" dirty="0"/>
              <a:t> and</a:t>
            </a:r>
            <a:br>
              <a:rPr lang="en-US" sz="3200" dirty="0"/>
            </a:br>
            <a:r>
              <a:rPr lang="en-US" sz="3200" dirty="0"/>
              <a:t>an operator as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/>
              <a:t>Simple Calculator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D191B-C756-44D9-BFCA-FFA7651F0EC7}"/>
              </a:ext>
            </a:extLst>
          </p:cNvPr>
          <p:cNvGrpSpPr/>
          <p:nvPr/>
        </p:nvGrpSpPr>
        <p:grpSpPr>
          <a:xfrm>
            <a:off x="2586000" y="4689000"/>
            <a:ext cx="5622159" cy="1163735"/>
            <a:chOff x="5436476" y="3962400"/>
            <a:chExt cx="5365201" cy="116373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D2FD371-4A63-4647-8F33-605505EF608F}"/>
                </a:ext>
              </a:extLst>
            </p:cNvPr>
            <p:cNvGrpSpPr/>
            <p:nvPr/>
          </p:nvGrpSpPr>
          <p:grpSpPr>
            <a:xfrm>
              <a:off x="5436476" y="3962400"/>
              <a:ext cx="2968277" cy="1163735"/>
              <a:chOff x="441369" y="4304003"/>
              <a:chExt cx="4357645" cy="1163735"/>
            </a:xfrm>
          </p:grpSpPr>
          <p:sp>
            <p:nvSpPr>
              <p:cNvPr id="17" name="Text Placeholder 3">
                <a:extLst>
                  <a:ext uri="{FF2B5EF4-FFF2-40B4-BE49-F238E27FC236}">
                    <a16:creationId xmlns:a16="http://schemas.microsoft.com/office/drawing/2014/main" id="{6B9D30AC-EB54-4770-B416-B7A2FF9BE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953000"/>
                <a:ext cx="4357645" cy="514738"/>
              </a:xfrm>
              <a:prstGeom prst="rect">
                <a:avLst/>
              </a:prstGeom>
              <a:noFill/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b="0" dirty="0">
                    <a:solidFill>
                      <a:schemeClr val="dk1"/>
                    </a:solidFill>
                  </a:rPr>
                  <a:t>5, 10, 'multiply'</a:t>
                </a:r>
                <a:endParaRPr lang="bg-BG" b="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4555E187-4A37-4821-B77A-79BC5A95A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304003"/>
                <a:ext cx="4357645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Input</a:t>
                </a:r>
                <a:endParaRPr lang="bg-BG" sz="28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862BB21-8600-4783-8D5A-ABE06A9FD270}"/>
                </a:ext>
              </a:extLst>
            </p:cNvPr>
            <p:cNvGrpSpPr/>
            <p:nvPr/>
          </p:nvGrpSpPr>
          <p:grpSpPr>
            <a:xfrm>
              <a:off x="8404750" y="3966329"/>
              <a:ext cx="2396927" cy="1157842"/>
              <a:chOff x="6094413" y="4281843"/>
              <a:chExt cx="3518863" cy="1157842"/>
            </a:xfrm>
          </p:grpSpPr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2A08D5D-C296-4724-8441-23E149344E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09664" y="4924947"/>
                <a:ext cx="3503612" cy="514738"/>
              </a:xfrm>
              <a:prstGeom prst="rect">
                <a:avLst/>
              </a:prstGeom>
              <a:noFill/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/>
                <a:r>
                  <a:rPr lang="en-US" b="0" dirty="0">
                    <a:solidFill>
                      <a:schemeClr val="dk1"/>
                    </a:solidFill>
                  </a:rPr>
                  <a:t>25</a:t>
                </a:r>
                <a:endParaRPr lang="bg-BG" b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 Placeholder 3">
                <a:extLst>
                  <a:ext uri="{FF2B5EF4-FFF2-40B4-BE49-F238E27FC236}">
                    <a16:creationId xmlns:a16="http://schemas.microsoft.com/office/drawing/2014/main" id="{21F13294-151F-4593-A748-DFC03EB4F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281843"/>
                <a:ext cx="3503612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Output</a:t>
                </a:r>
                <a:endParaRPr lang="bg-BG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461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038289A-0D66-4C01-93B1-2DC3CEC9B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/>
              <a:t>Simple Calculator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001000" y="1854000"/>
            <a:ext cx="8413800" cy="397031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def solve(a,b,operator):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result = None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operator == 'multiply: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result = a *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elif operator == 'divide':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result = a /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 : other cases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return result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print(solve(5,10,'multiply'))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 </a:t>
            </a:r>
          </a:p>
        </p:txBody>
      </p:sp>
    </p:spTree>
    <p:extLst>
      <p:ext uri="{BB962C8B-B14F-4D97-AF65-F5344CB8AC3E}">
        <p14:creationId xmlns:p14="http://schemas.microsoft.com/office/powerpoint/2010/main" val="261257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06C8877A-AC83-428C-97FF-4B7E5C73C9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8739" y="1809000"/>
            <a:ext cx="8254161" cy="43316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Break large programs into simple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functions</a:t>
            </a:r>
            <a:r>
              <a:rPr lang="en-US" sz="34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Consist of </a:t>
            </a:r>
            <a:r>
              <a:rPr lang="en-US" sz="3400" b="1" dirty="0">
                <a:solidFill>
                  <a:schemeClr val="bg1"/>
                </a:solidFill>
              </a:rPr>
              <a:t>declaration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Are invoked by their </a:t>
            </a:r>
            <a:r>
              <a:rPr lang="en-US" sz="3400" b="1" dirty="0">
                <a:solidFill>
                  <a:schemeClr val="bg1"/>
                </a:solidFill>
              </a:rPr>
              <a:t>name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Can accept </a:t>
            </a:r>
            <a:r>
              <a:rPr lang="en-US" sz="3400" b="1" dirty="0">
                <a:solidFill>
                  <a:schemeClr val="bg1"/>
                </a:solidFill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81683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7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48CEE12-B864-476F-A053-E9B9AD3C1F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E8D6E2A-8046-41D2-AD89-A2F890B54A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4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17ECDD5-EC8A-4335-A410-60C6BC8160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 fund-python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3492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7A41F6C2-5CA7-4A9C-9E3E-822E7467728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Declaring and Invoking Functions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D51F3-F0C7-4785-A204-B7568D6027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Functions Overview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350" y="16764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8589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0150" y="966721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Function == named piece of code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Can take parameters and return result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21969" y="3759170"/>
            <a:ext cx="7948061" cy="1096697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def </a:t>
            </a:r>
            <a:r>
              <a:rPr lang="en-US" sz="3000" b="1" noProof="1">
                <a:latin typeface="Consolas" pitchFamily="49" charset="0"/>
              </a:rPr>
              <a:t>function_name(parameter: type):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</a:rPr>
              <a:t>    statement(s)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1960150" y="2881571"/>
            <a:ext cx="2743201" cy="578882"/>
          </a:xfrm>
          <a:prstGeom prst="wedgeRoundRectCallout">
            <a:avLst>
              <a:gd name="adj1" fmla="val 20349"/>
              <a:gd name="adj2" fmla="val 787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snake-case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286000" y="2589215"/>
            <a:ext cx="2701505" cy="882654"/>
          </a:xfrm>
          <a:prstGeom prst="wedgeRoundRectCallout">
            <a:avLst>
              <a:gd name="adj1" fmla="val -3106"/>
              <a:gd name="adj2" fmla="val 765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parameter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5F3E328-CC41-4266-831A-5878E20FD2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BEB83834-0B39-468B-B9C0-3729F0B0D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1000" y="2376091"/>
            <a:ext cx="2701505" cy="1055608"/>
          </a:xfrm>
          <a:prstGeom prst="wedgeRoundRectCallout">
            <a:avLst>
              <a:gd name="adj1" fmla="val -39088"/>
              <a:gd name="adj2" fmla="val 821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of the parameter</a:t>
            </a:r>
          </a:p>
        </p:txBody>
      </p:sp>
    </p:spTree>
    <p:extLst>
      <p:ext uri="{BB962C8B-B14F-4D97-AF65-F5344CB8AC3E}">
        <p14:creationId xmlns:p14="http://schemas.microsoft.com/office/powerpoint/2010/main" val="260678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600" dirty="0"/>
              <a:t>More </a:t>
            </a:r>
            <a:r>
              <a:rPr lang="en-US" sz="3600" b="1" dirty="0">
                <a:solidFill>
                  <a:schemeClr val="bg1"/>
                </a:solidFill>
              </a:rPr>
              <a:t>manageable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600" dirty="0"/>
              <a:t>Avoiding </a:t>
            </a:r>
            <a:r>
              <a:rPr lang="en-US" sz="3600" b="1" dirty="0">
                <a:solidFill>
                  <a:schemeClr val="bg1"/>
                </a:solidFill>
              </a:rPr>
              <a:t>repeating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600" dirty="0"/>
              <a:t>Code </a:t>
            </a:r>
            <a:r>
              <a:rPr lang="en-US" sz="36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functions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5F1F478-EC3D-4255-8BCF-611A6AC942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59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77FC916-C540-49A3-A60E-97BA2DDF4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Executes the code between the brackets</a:t>
            </a:r>
          </a:p>
          <a:p>
            <a:r>
              <a:rPr lang="en-GB" dirty="0"/>
              <a:t>Does not return result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Without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971801"/>
            <a:ext cx="57912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def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multiply_numbers():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result = 5 * 5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print(result)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multiply_numbers() 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#25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6529" y="3223392"/>
            <a:ext cx="2551902" cy="1736646"/>
          </a:xfrm>
          <a:prstGeom prst="wedgeRoundRectCallout">
            <a:avLst>
              <a:gd name="adj1" fmla="val -79535"/>
              <a:gd name="adj2" fmla="val 31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result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889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FD556A-3DD1-4FE8-BDE5-FA57DB82E34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Declaring and Invoking Functions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56413" y="1558504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59007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60150" y="3746733"/>
            <a:ext cx="10033549" cy="2019600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Using the </a:t>
            </a:r>
            <a:r>
              <a:rPr lang="en-US" sz="3200" b="1" dirty="0">
                <a:solidFill>
                  <a:schemeClr val="bg1"/>
                </a:solidFill>
              </a:rPr>
              <a:t>def </a:t>
            </a:r>
            <a:r>
              <a:rPr lang="en-US" sz="3200" dirty="0"/>
              <a:t>statement is the most common way to define</a:t>
            </a:r>
            <a:br>
              <a:rPr lang="en-US" sz="3200" dirty="0"/>
            </a:br>
            <a:r>
              <a:rPr lang="en-US" sz="3200" dirty="0"/>
              <a:t>a function in python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Functions can have </a:t>
            </a:r>
            <a:r>
              <a:rPr lang="en-US" sz="3200" b="1" dirty="0">
                <a:solidFill>
                  <a:schemeClr val="bg1"/>
                </a:solidFill>
              </a:rPr>
              <a:t>several parameters</a:t>
            </a:r>
          </a:p>
          <a:p>
            <a:r>
              <a:rPr lang="en-US" sz="3200" dirty="0"/>
              <a:t>It is possible for function to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return a value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352800" y="2133601"/>
            <a:ext cx="5649324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def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print_text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800" b="1" noProof="1">
                <a:latin typeface="Consolas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print(text)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034138" y="1371600"/>
            <a:ext cx="2683957" cy="579040"/>
          </a:xfrm>
          <a:prstGeom prst="wedgeRoundRectCallout">
            <a:avLst>
              <a:gd name="adj1" fmla="val -11936"/>
              <a:gd name="adj2" fmla="val 978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7086601" y="1371601"/>
            <a:ext cx="2141887" cy="592825"/>
          </a:xfrm>
          <a:prstGeom prst="wedgeRoundRectCallout">
            <a:avLst>
              <a:gd name="adj1" fmla="val -43952"/>
              <a:gd name="adj2" fmla="val 8677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768264" y="2224776"/>
            <a:ext cx="1620387" cy="983709"/>
          </a:xfrm>
          <a:prstGeom prst="wedgeRoundRectCallout">
            <a:avLst>
              <a:gd name="adj1" fmla="val -84867"/>
              <a:gd name="adj2" fmla="val 2193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DE8432F-937F-49B2-A4E7-EC642030F4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4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3407</TotalTime>
  <Words>1194</Words>
  <Application>Microsoft Office PowerPoint</Application>
  <PresentationFormat>Widescreen</PresentationFormat>
  <Paragraphs>228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Comic Sans MS</vt:lpstr>
      <vt:lpstr>Consolas</vt:lpstr>
      <vt:lpstr>Wingdings</vt:lpstr>
      <vt:lpstr>Wingdings 2</vt:lpstr>
      <vt:lpstr>1_SoftUni</vt:lpstr>
      <vt:lpstr>Functions </vt:lpstr>
      <vt:lpstr>Table of Contents</vt:lpstr>
      <vt:lpstr>Have a Question?</vt:lpstr>
      <vt:lpstr>Functions Overview</vt:lpstr>
      <vt:lpstr>Functions</vt:lpstr>
      <vt:lpstr>Why Use Functions?</vt:lpstr>
      <vt:lpstr>Function Without Parameters</vt:lpstr>
      <vt:lpstr>Declaring and Invoking Functions</vt:lpstr>
      <vt:lpstr>Declaring Function</vt:lpstr>
      <vt:lpstr>Invoking a Function</vt:lpstr>
      <vt:lpstr>Invoking a Function (2)</vt:lpstr>
      <vt:lpstr>Return Values</vt:lpstr>
      <vt:lpstr>Return Keyword </vt:lpstr>
      <vt:lpstr>Return Keyword </vt:lpstr>
      <vt:lpstr>Problem : Grades</vt:lpstr>
      <vt:lpstr>Solution: Grades</vt:lpstr>
      <vt:lpstr>Parameters vs Arguments</vt:lpstr>
      <vt:lpstr>Parameters vs Arguments</vt:lpstr>
      <vt:lpstr>Default Arguments</vt:lpstr>
      <vt:lpstr>Keyword (Named) Arguments</vt:lpstr>
      <vt:lpstr>Problem: Simple Calculator</vt:lpstr>
      <vt:lpstr>Solution: Simple Calculator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 Fundamentas - Functions</dc:title>
  <dc:subject>Software Development Course</dc:subject>
  <dc:creator>Software University</dc:creator>
  <cp:keywords>programing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35</cp:revision>
  <dcterms:created xsi:type="dcterms:W3CDTF">2018-05-23T13:08:44Z</dcterms:created>
  <dcterms:modified xsi:type="dcterms:W3CDTF">2021-04-06T11:39:42Z</dcterms:modified>
  <cp:category>Python Fundamentals Course @ SoftUni: https://softuni.bg/trainings/2442/python-fundamentals-september-2019</cp:category>
</cp:coreProperties>
</file>