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51435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72925"/>
  </p:normalViewPr>
  <p:slideViewPr>
    <p:cSldViewPr>
      <p:cViewPr varScale="1">
        <p:scale>
          <a:sx n="122" d="100"/>
          <a:sy n="122" d="100"/>
        </p:scale>
        <p:origin x="19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EBAA8-ADDE-4290-A9BE-D64DC1002B1F}" type="datetimeFigureOut">
              <a:rPr lang="en-US" smtClean="0"/>
              <a:t>6/1/23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5F6F6-A11E-4DE0-B2DB-03E2E9A594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&lt;&lt; Refer to LC exercise 1: Remote Paths &gt;&gt;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Let's get some hands-on experience now.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we can see in Jane's file system, the cat picture exists in the same folder as her HTML page.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way Jane can access her image is via an absolute path. This path doesn't change based on where </a:t>
            </a:r>
          </a:p>
          <a:p>
            <a:r>
              <a:rPr lang="en-US" dirty="0"/>
              <a:t>the HTML file lives. It refers to the "absolute" location of the cat image on her machine.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Because of the proximity of her HTML and image files, Jane may want to use a relative link.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in the intro course how we published some code on GitHub Pages? GitHub Pages acted as our server!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Relative paths are preferred because the relationships between files persist between machines, but </a:t>
            </a:r>
          </a:p>
          <a:p>
            <a:r>
              <a:rPr lang="en-US" dirty="0"/>
              <a:t>an absolute path is really only good for the machine it's on.</a:t>
            </a:r>
          </a:p>
          <a:p>
            <a:endParaRPr lang="en-US" dirty="0"/>
          </a:p>
          <a:p>
            <a:r>
              <a:rPr lang="en-US" dirty="0"/>
              <a:t>&lt;&lt; Refer to LC exercise 2: Relative Paths &gt;&gt;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navigate around our file system the same way we navigate on our terminal-by using "." for </a:t>
            </a:r>
          </a:p>
          <a:p>
            <a:r>
              <a:rPr lang="en-US" dirty="0"/>
              <a:t>the current folder and ".." for the parent folder.</a:t>
            </a:r>
          </a:p>
          <a:p>
            <a:endParaRPr lang="en-US" dirty="0"/>
          </a:p>
          <a:p>
            <a:r>
              <a:rPr lang="en-US" dirty="0"/>
              <a:t>&lt;&lt; Refer to LC exercises 3 &amp; 4: Quiz &gt;&gt;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our previous activity where we made a layout based on the Microsoft website? For the icons, we</a:t>
            </a:r>
          </a:p>
          <a:p>
            <a:r>
              <a:rPr lang="en-US" dirty="0"/>
              <a:t>linked to a remote file that provided the Font Awesome icons.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CDNs host very specific content most of the time. </a:t>
            </a:r>
          </a:p>
          <a:p>
            <a:r>
              <a:rPr lang="en-US" dirty="0"/>
              <a:t>We don't control the content; it's a take it or leave it situation!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im-a-puzzle.com/info/terms%20and%20condition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98280" cy="51206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1112" y="0"/>
            <a:ext cx="2468880" cy="17634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77240" y="1307592"/>
            <a:ext cx="365379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SOFTWARE DEVELOPMENT PROFESSIONAL PROGRAM</a:t>
            </a:r>
            <a:endParaRPr lang="en-US"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777240" y="1600200"/>
            <a:ext cx="5120640" cy="9194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600" dirty="0">
                <a:solidFill>
                  <a:srgbClr val="FFFFFF"/>
                </a:solidFill>
                <a:latin typeface="Open Sans" pitchFamily="34" charset="0"/>
                <a:cs typeface="Open Sans" pitchFamily="34" charset="0"/>
              </a:rPr>
              <a:t>Best Practices</a:t>
            </a:r>
            <a:endParaRPr lang="en-US" sz="3600" dirty="0"/>
          </a:p>
        </p:txBody>
      </p:sp>
      <p:sp>
        <p:nvSpPr>
          <p:cNvPr id="6" name="Object 6"/>
          <p:cNvSpPr txBox="1"/>
          <p:nvPr/>
        </p:nvSpPr>
        <p:spPr>
          <a:xfrm>
            <a:off x="777240" y="3063240"/>
            <a:ext cx="512064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sz="1800" dirty="0"/>
          </a:p>
        </p:txBody>
      </p: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4960" y="3081528"/>
            <a:ext cx="3703320" cy="20153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20243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Best Practices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Relative Paths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" y="1829765"/>
            <a:ext cx="346329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File system on Jane's computer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7200" y="2269185"/>
            <a:ext cx="3566160" cy="191780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14800" y="2574036"/>
            <a:ext cx="914400" cy="9144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029200" y="1687728"/>
            <a:ext cx="3371850" cy="805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Same format on GitHub Pages (server)</a:t>
            </a:r>
            <a:endParaRPr lang="en-US" sz="1800" dirty="0"/>
          </a:p>
        </p:txBody>
      </p:sp>
      <p:pic>
        <p:nvPicPr>
          <p:cNvPr id="13" name="Object 1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029200" y="2355748"/>
            <a:ext cx="3566160" cy="19732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20243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Best Practices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Let's Rearrange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1792" y="1473137"/>
            <a:ext cx="3250692" cy="678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We'll change the path in src.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1792" y="2014157"/>
            <a:ext cx="3785616" cy="179438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21792" y="3899979"/>
            <a:ext cx="329565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Note: ".." indicates the parent folder.</a:t>
            </a:r>
            <a:endParaRPr lang="en-US" sz="1500" dirty="0"/>
          </a:p>
        </p:txBody>
      </p:sp>
      <p:sp>
        <p:nvSpPr>
          <p:cNvPr id="12" name="Object 12"/>
          <p:cNvSpPr txBox="1"/>
          <p:nvPr/>
        </p:nvSpPr>
        <p:spPr>
          <a:xfrm>
            <a:off x="4572000" y="1519733"/>
            <a:ext cx="3423285" cy="923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my-cat.jpg is now in a folder </a:t>
            </a:r>
            <a:r>
              <a:rPr lang="en-US" sz="1500" b="1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above</a:t>
            </a:r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 index.html.</a:t>
            </a:r>
            <a:endParaRPr lang="en-US" sz="1500" dirty="0"/>
          </a:p>
        </p:txBody>
      </p: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572000" y="2260397"/>
            <a:ext cx="3785616" cy="19348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20243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Best Practices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Absolute vs. Relative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1786763"/>
            <a:ext cx="2960116" cy="8686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!</a:t>
            </a:r>
            <a:r>
              <a:rPr lang="en-US" sz="28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 Potential Pitfall</a:t>
            </a:r>
            <a:endParaRPr lang="en-US"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441655" y="2332228"/>
            <a:ext cx="794034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Once the page is published on the web, paths on Jane's laptop don't make sense. Think about why.</a:t>
            </a:r>
          </a:p>
          <a:p>
            <a:endParaRPr lang="en-US" sz="1500" dirty="0">
              <a:solidFill>
                <a:srgbClr val="0B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Is Jane using an absolute or relative path?</a:t>
            </a:r>
          </a:p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Does the relationship between file persist on both machines?</a:t>
            </a:r>
          </a:p>
          <a:p>
            <a:endParaRPr lang="en-US" sz="1500" dirty="0">
              <a:solidFill>
                <a:srgbClr val="0B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20243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Best Practices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Quiz: Multiple Choice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1857502"/>
            <a:ext cx="4107942" cy="9067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Which answer best describes the src file path?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621792" y="2627122"/>
            <a:ext cx="196024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  A. Relative + local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621792" y="2923286"/>
            <a:ext cx="201549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  B. Absolute + local</a:t>
            </a:r>
            <a:endParaRPr lang="en-US" sz="1500" dirty="0"/>
          </a:p>
        </p:txBody>
      </p:sp>
      <p:sp>
        <p:nvSpPr>
          <p:cNvPr id="11" name="Object 11"/>
          <p:cNvSpPr txBox="1"/>
          <p:nvPr/>
        </p:nvSpPr>
        <p:spPr>
          <a:xfrm>
            <a:off x="621792" y="3219450"/>
            <a:ext cx="217170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  C. Relative + remote</a:t>
            </a:r>
            <a:endParaRPr lang="en-US" sz="1500" dirty="0"/>
          </a:p>
        </p:txBody>
      </p:sp>
      <p:sp>
        <p:nvSpPr>
          <p:cNvPr id="12" name="Object 12"/>
          <p:cNvSpPr txBox="1"/>
          <p:nvPr/>
        </p:nvSpPr>
        <p:spPr>
          <a:xfrm>
            <a:off x="621792" y="3515614"/>
            <a:ext cx="222694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  D. Absolute + remote</a:t>
            </a:r>
            <a:endParaRPr lang="en-US" sz="1500" dirty="0"/>
          </a:p>
        </p:txBody>
      </p: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2338871"/>
            <a:ext cx="3785616" cy="103725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20243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Best Practices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Quiz: Multiple Choice Answers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1790827"/>
            <a:ext cx="4107942" cy="9067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Which answer best describes the src file path?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621792" y="2560447"/>
            <a:ext cx="230949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 🚫  A. Relative + local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621792" y="2889949"/>
            <a:ext cx="226949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32CD32"/>
                </a:solidFill>
                <a:latin typeface="Arial" pitchFamily="34" charset="0"/>
                <a:cs typeface="Arial" pitchFamily="34" charset="0"/>
              </a:rPr>
              <a:t> ✅  B. Absolute + local</a:t>
            </a:r>
            <a:endParaRPr lang="en-US" sz="1500" dirty="0"/>
          </a:p>
        </p:txBody>
      </p:sp>
      <p:sp>
        <p:nvSpPr>
          <p:cNvPr id="11" name="Object 11"/>
          <p:cNvSpPr txBox="1"/>
          <p:nvPr/>
        </p:nvSpPr>
        <p:spPr>
          <a:xfrm>
            <a:off x="621792" y="3219450"/>
            <a:ext cx="252095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 🚫  C. Relative + remote</a:t>
            </a:r>
            <a:endParaRPr lang="en-US" sz="1500" dirty="0"/>
          </a:p>
        </p:txBody>
      </p:sp>
      <p:sp>
        <p:nvSpPr>
          <p:cNvPr id="12" name="Object 12"/>
          <p:cNvSpPr txBox="1"/>
          <p:nvPr/>
        </p:nvSpPr>
        <p:spPr>
          <a:xfrm>
            <a:off x="621792" y="3548951"/>
            <a:ext cx="257619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 🚫  D. Absolute + remote</a:t>
            </a:r>
            <a:endParaRPr lang="en-US" sz="1500" dirty="0"/>
          </a:p>
        </p:txBody>
      </p: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2338871"/>
            <a:ext cx="3785616" cy="103725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20243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Best Practices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CDNs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0" y="1946402"/>
            <a:ext cx="4144518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Images aren't the only thing we link to.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0" y="2385822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CSS files</a:t>
            </a:r>
          </a:p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JavaScript files</a:t>
            </a:r>
          </a:p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Webpage links</a:t>
            </a:r>
          </a:p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And more!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1792" y="2170411"/>
            <a:ext cx="3785616" cy="137417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20243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Best Practices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CDNs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2013255"/>
            <a:ext cx="5216652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An example of a content delivery network (CDN):</a:t>
            </a:r>
            <a:endParaRPr lang="en-US" sz="1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" y="2452675"/>
            <a:ext cx="8229600" cy="1431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20243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Best Practices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CDNs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1527048" y="1419104"/>
            <a:ext cx="4521708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What is a CDN?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1498334" y="2984235"/>
            <a:ext cx="6655066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6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 Allows for quick transfer of assets needed to loading Internet content.</a:t>
            </a:r>
          </a:p>
          <a:p>
            <a:r>
              <a:rPr lang="en-US" sz="16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 Enables resource use without being hosted directly</a:t>
            </a:r>
          </a:p>
          <a:p>
            <a:r>
              <a:rPr lang="en-US" sz="16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 Reduces bandwidth costs</a:t>
            </a:r>
          </a:p>
          <a:p>
            <a:r>
              <a:rPr lang="en-US" sz="16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 If configured properly, helps protect websites against some common malicious attacks. </a:t>
            </a:r>
            <a:endParaRPr lang="en-US" sz="1600"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1BCF9448-318C-BDA1-4D4F-D173F364F3B6}"/>
              </a:ext>
            </a:extLst>
          </p:cNvPr>
          <p:cNvSpPr txBox="1"/>
          <p:nvPr/>
        </p:nvSpPr>
        <p:spPr>
          <a:xfrm>
            <a:off x="1470456" y="1809750"/>
            <a:ext cx="6358484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Stands for Content Delivery Network</a:t>
            </a:r>
          </a:p>
          <a:p>
            <a:r>
              <a:rPr lang="en-US" sz="16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 Cache of content, such as icons, images, etc., close to end users</a:t>
            </a:r>
            <a:endParaRPr lang="en-US" sz="1600" dirty="0"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7F5C8814-BC8C-C51B-7696-5084162A1871}"/>
              </a:ext>
            </a:extLst>
          </p:cNvPr>
          <p:cNvSpPr txBox="1"/>
          <p:nvPr/>
        </p:nvSpPr>
        <p:spPr>
          <a:xfrm>
            <a:off x="1498334" y="2571750"/>
            <a:ext cx="4521708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What does a CDN do?</a:t>
            </a: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20243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Best Practices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Quiz: Multiple Choice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2136902"/>
            <a:ext cx="5945886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Which of the following is NOT a benefit of using a CDN?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2576322"/>
            <a:ext cx="242506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  A. Reduced server load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2872486"/>
            <a:ext cx="229552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  B. Increased reliability</a:t>
            </a:r>
            <a:endParaRPr lang="en-US" sz="15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" y="3168650"/>
            <a:ext cx="239268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  C. Control over content</a:t>
            </a:r>
            <a:endParaRPr lang="en-US" sz="1500" dirty="0"/>
          </a:p>
        </p:txBody>
      </p:sp>
      <p:sp>
        <p:nvSpPr>
          <p:cNvPr id="12" name="Object 12"/>
          <p:cNvSpPr txBox="1"/>
          <p:nvPr/>
        </p:nvSpPr>
        <p:spPr>
          <a:xfrm>
            <a:off x="457200" y="3464814"/>
            <a:ext cx="202120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  D. Efficient loading</a:t>
            </a:r>
            <a:endParaRPr lang="en-US" sz="1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20243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Best Practices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Quiz: Multiple Choice Answers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1747393"/>
            <a:ext cx="5945886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Which of the following is NOT a benefit of using a CDN?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2186813"/>
            <a:ext cx="277431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 🚫  A. Reduced server load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2516315"/>
            <a:ext cx="264477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 🚫  B. Increased reliability</a:t>
            </a:r>
            <a:endParaRPr lang="en-US" sz="15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" y="2845816"/>
            <a:ext cx="264668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32CD32"/>
                </a:solidFill>
                <a:latin typeface="Arial" pitchFamily="34" charset="0"/>
                <a:cs typeface="Arial" pitchFamily="34" charset="0"/>
              </a:rPr>
              <a:t> ✅  C. Control over content</a:t>
            </a:r>
            <a:endParaRPr lang="en-US" sz="1500" dirty="0"/>
          </a:p>
        </p:txBody>
      </p:sp>
      <p:sp>
        <p:nvSpPr>
          <p:cNvPr id="12" name="Object 12"/>
          <p:cNvSpPr txBox="1"/>
          <p:nvPr/>
        </p:nvSpPr>
        <p:spPr>
          <a:xfrm>
            <a:off x="457200" y="3175318"/>
            <a:ext cx="237045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 🚫  D. Efficient loading</a:t>
            </a:r>
            <a:endParaRPr lang="en-US" sz="1500" dirty="0"/>
          </a:p>
        </p:txBody>
      </p:sp>
      <p:sp>
        <p:nvSpPr>
          <p:cNvPr id="13" name="Object 13"/>
          <p:cNvSpPr txBox="1"/>
          <p:nvPr/>
        </p:nvSpPr>
        <p:spPr>
          <a:xfrm>
            <a:off x="457200" y="3596259"/>
            <a:ext cx="385762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Actually, we don't control the content at all!</a:t>
            </a:r>
            <a:endParaRPr lang="en-US" sz="1500" dirty="0"/>
          </a:p>
        </p:txBody>
      </p:sp>
      <p:sp>
        <p:nvSpPr>
          <p:cNvPr id="14" name="Object 14"/>
          <p:cNvSpPr txBox="1"/>
          <p:nvPr/>
        </p:nvSpPr>
        <p:spPr>
          <a:xfrm>
            <a:off x="457200" y="3892423"/>
            <a:ext cx="76108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Most likely, our CDN keeps its content on many servers throughout the world. We neither own nor maintain it.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20243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Best Practices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Learning Objectives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8680" y="1288542"/>
            <a:ext cx="4572000" cy="42519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68680" y="1713738"/>
            <a:ext cx="4442816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Differentiate between a relative and an absolute file path.</a:t>
            </a:r>
          </a:p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Differentiate between local file paths and paths that reference a web resource.</a:t>
            </a:r>
          </a:p>
          <a:p>
            <a:r>
              <a:rPr lang="en-US" sz="18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Describe what CDNs are and what kinds of resources typically are hosted on CDNs.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93208" y="1202436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20243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Best Practices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Activity Time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3426968" y="2654300"/>
            <a:ext cx="2472944" cy="817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Let's practice!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20243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Best Practices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Review: Images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1792" y="2285872"/>
            <a:ext cx="3785616" cy="114325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0" y="2320798"/>
            <a:ext cx="4754880" cy="6273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src attribute accepts a file path.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0" y="2811018"/>
            <a:ext cx="3552825" cy="7203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placekitten.com is a website that hosts images.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20243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Best Practices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Remote Paths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1792" y="2285872"/>
            <a:ext cx="3785616" cy="114325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72000" y="2295398"/>
            <a:ext cx="3024378" cy="678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This is a </a:t>
            </a:r>
            <a:r>
              <a:rPr lang="en-US" sz="1800" i="1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remote</a:t>
            </a:r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resource.</a:t>
            </a:r>
            <a:endParaRPr lang="en-US" sz="18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0" y="2836418"/>
            <a:ext cx="3958590" cy="7203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placekitten.com/200/200 refers to an image that lives on the web.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20243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Best Practices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Local Paths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1453896"/>
            <a:ext cx="3785616" cy="25237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0" y="3977640"/>
            <a:ext cx="2730500" cy="4663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dirty="0">
                <a:solidFill>
                  <a:srgbClr val="666666"/>
                </a:solidFill>
                <a:hlinkClick r:id="rId7"/>
              </a:rPr>
              <a:t>Image Source</a:t>
            </a:r>
            <a:r>
              <a:rPr lang="en-US" sz="10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 (Creative Commons License)</a:t>
            </a:r>
            <a:endParaRPr lang="en-US" sz="1000" dirty="0"/>
          </a:p>
        </p:txBody>
      </p:sp>
      <p:sp>
        <p:nvSpPr>
          <p:cNvPr id="10" name="Object 10"/>
          <p:cNvSpPr txBox="1"/>
          <p:nvPr/>
        </p:nvSpPr>
        <p:spPr>
          <a:xfrm>
            <a:off x="621792" y="2320798"/>
            <a:ext cx="3616452" cy="678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We can use </a:t>
            </a:r>
            <a:r>
              <a:rPr lang="en-US" sz="1800" i="1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local</a:t>
            </a:r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file paths, too.</a:t>
            </a:r>
            <a:endParaRPr lang="en-US" sz="1800" dirty="0"/>
          </a:p>
        </p:txBody>
      </p:sp>
      <p:sp>
        <p:nvSpPr>
          <p:cNvPr id="11" name="Object 11"/>
          <p:cNvSpPr txBox="1"/>
          <p:nvPr/>
        </p:nvSpPr>
        <p:spPr>
          <a:xfrm>
            <a:off x="621792" y="2861818"/>
            <a:ext cx="3985260" cy="669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Let's say Jane Doe wants to use a picture of her cat from her laptop.</a:t>
            </a:r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20243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Best Practices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Local Paths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14500" y="1433512"/>
            <a:ext cx="5715000" cy="30765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20243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Best Practices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Absolute Paths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2017902"/>
            <a:ext cx="3840480" cy="6273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Inside index.html</a:t>
            </a:r>
            <a:endParaRPr lang="en-US" sz="1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1792" y="2508122"/>
            <a:ext cx="3785616" cy="114325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72000" y="1839590"/>
            <a:ext cx="3785616" cy="20358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20243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Best Practices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Relative Paths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1515865"/>
            <a:ext cx="3840480" cy="6273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Inside index.html</a:t>
            </a:r>
            <a:endParaRPr lang="en-US" sz="1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1792" y="2006085"/>
            <a:ext cx="3785616" cy="185116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21792" y="3857251"/>
            <a:ext cx="329374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Note: "." indicates the current folder.</a:t>
            </a:r>
            <a:endParaRPr lang="en-US" sz="15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72000" y="1839590"/>
            <a:ext cx="3785616" cy="20358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20243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Best Practices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Relative Paths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1839590"/>
            <a:ext cx="3785616" cy="203582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1792" y="2257298"/>
            <a:ext cx="3895344" cy="805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Relative paths work even after Jane publishes her website.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621792" y="2925318"/>
            <a:ext cx="3920490" cy="669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>
                <a:solidFill>
                  <a:srgbClr val="0B0000"/>
                </a:solidFill>
                <a:latin typeface="Arial" pitchFamily="34" charset="0"/>
                <a:cs typeface="Arial" pitchFamily="34" charset="0"/>
              </a:rPr>
              <a:t>Image and HTML files still exist in the same relative position!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866</Words>
  <Application>Microsoft Macintosh PowerPoint</Application>
  <PresentationFormat>On-screen Show (16:9)</PresentationFormat>
  <Paragraphs>131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John Pendergrass</cp:lastModifiedBy>
  <cp:revision>2</cp:revision>
  <dcterms:created xsi:type="dcterms:W3CDTF">2023-05-26T12:07:31Z</dcterms:created>
  <dcterms:modified xsi:type="dcterms:W3CDTF">2023-06-01T13:29:17Z</dcterms:modified>
</cp:coreProperties>
</file>