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51435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8" d="100"/>
          <a:sy n="88" d="100"/>
        </p:scale>
        <p:origin x="684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EBAA8-ADDE-4290-A9BE-D64DC1002B1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5F6F6-A11E-4DE0-B2DB-03E2E9A594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 Fact: Later, we will learn how to use CSS to change the bullet style. There are many </a:t>
            </a:r>
          </a:p>
          <a:p>
            <a:r>
              <a:rPr lang="en-US" dirty="0"/>
              <a:t>different built-in options, such as roman numerals, alphabetical, squares, and even Japanese!</a:t>
            </a:r>
          </a:p>
          <a:p>
            <a:endParaRPr lang="en-US" dirty="0"/>
          </a:p>
          <a:p>
            <a:r>
              <a:rPr lang="en-US" dirty="0"/>
              <a:t>W3Schools has a list-style-type example you can check out if you have time: </a:t>
            </a:r>
          </a:p>
          <a:p>
            <a:r>
              <a:rPr lang="en-US" dirty="0"/>
              <a:t>https://www.w3schools.com/cssref/playit.asp?filename=playcss_ol_list-style-type&amp;preval=cjk-ideographic </a:t>
            </a:r>
          </a:p>
          <a:p>
            <a:endParaRPr lang="en-US" dirty="0"/>
          </a:p>
          <a:p>
            <a:r>
              <a:rPr lang="en-US" dirty="0"/>
              <a:t>&lt;&lt; Refer to LC exercise 1: Lists &gt;&gt;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 in the bad old days of web dev, we overused tables for formatting our pages. It wasn't the best </a:t>
            </a:r>
          </a:p>
          <a:p>
            <a:r>
              <a:rPr lang="en-US" dirty="0"/>
              <a:t>idea, because tables are inflexible, not accessible, and bad for SEO. Now we have many ways to style </a:t>
            </a:r>
          </a:p>
          <a:p>
            <a:r>
              <a:rPr lang="en-US" dirty="0"/>
              <a:t>with CSS that allow us to control appearance while maintaining accessibility!</a:t>
            </a:r>
          </a:p>
          <a:p>
            <a:endParaRPr lang="en-US" dirty="0"/>
          </a:p>
          <a:p>
            <a:r>
              <a:rPr lang="en-US" dirty="0"/>
              <a:t>Again, here is an article going into even more reasons why tables for navs are not advisable, followed by some </a:t>
            </a:r>
          </a:p>
          <a:p>
            <a:r>
              <a:rPr lang="en-US" dirty="0"/>
              <a:t>quotes from the article: https://www.thoughtco.com/dont-use-tables-for-layout-3468941</a:t>
            </a:r>
          </a:p>
          <a:p>
            <a:endParaRPr lang="en-US" dirty="0"/>
          </a:p>
          <a:p>
            <a:r>
              <a:rPr lang="en-US" dirty="0"/>
              <a:t>The HTML4 specification states: "Tables should not be used purely as a means to lay out document content </a:t>
            </a:r>
          </a:p>
          <a:p>
            <a:r>
              <a:rPr lang="en-US" dirty="0"/>
              <a:t>as this may present problems when rendering to non-visual media." </a:t>
            </a:r>
          </a:p>
          <a:p>
            <a:endParaRPr lang="en-US" dirty="0"/>
          </a:p>
          <a:p>
            <a:r>
              <a:rPr lang="en-US" dirty="0"/>
              <a:t>The HTML5 specification states: "Tables should not be used as layout aids." This is because tables for </a:t>
            </a:r>
          </a:p>
          <a:p>
            <a:r>
              <a:rPr lang="en-US" dirty="0"/>
              <a:t>layout are difficult for screen readers to differentiate, as previously mentioned.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&lt;&lt; Refer to LC exercise 6: Inline vs. Block &gt;&gt;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Remember how inline elements don't respect padding and margins?</a:t>
            </a:r>
          </a:p>
          <a:p>
            <a:r>
              <a:rPr lang="en-US" dirty="0"/>
              <a:t>Notice how the content is taking up space but the rest of the box is not.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"A" would not work because every box would be on a separate line.</a:t>
            </a:r>
          </a:p>
          <a:p>
            <a:r>
              <a:rPr lang="en-US" dirty="0"/>
              <a:t>"B" does not work because everything is overlapping (this is what we're observing).</a:t>
            </a:r>
          </a:p>
          <a:p>
            <a:r>
              <a:rPr lang="en-US" dirty="0"/>
              <a:t>So, we need something else!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size individual elements with inline-block, because they follow the box model.</a:t>
            </a:r>
          </a:p>
          <a:p>
            <a:r>
              <a:rPr lang="en-US" dirty="0"/>
              <a:t>The unique "id" attribute on each div allows individual styles in the CSS.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Note: Styling has been added to this example. By default, there are no colors or borders.</a:t>
            </a:r>
          </a:p>
          <a:p>
            <a:endParaRPr lang="en-US" dirty="0"/>
          </a:p>
          <a:p>
            <a:r>
              <a:rPr lang="en-US" dirty="0"/>
              <a:t>If a learner asks why tables are bad for things like navbars, you can cite this article:</a:t>
            </a:r>
          </a:p>
          <a:p>
            <a:r>
              <a:rPr lang="en-US" dirty="0"/>
              <a:t>https://www.thoughtco.com/dont-use-tables-for-layout-3468941</a:t>
            </a:r>
          </a:p>
          <a:p>
            <a:endParaRPr lang="en-US" dirty="0"/>
          </a:p>
          <a:p>
            <a:r>
              <a:rPr lang="en-US" dirty="0"/>
              <a:t>Highlights include: tables are not accessibile, tables are bad for SEO, and tables are inflexible.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&lt;&lt; Refer to LC exercise 2: Table Layouts &gt;&gt;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what an unstyled table header looks like. The "th" tag is bolded but has little additional styling.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&lt;&lt; Refer to LC exercise 3: Table Headers &gt;&gt;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&lt;&lt; Refer to LC exercise 4: Table Content &gt;&gt;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Footers are often used for summaries and footnotes.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number of td columns should match the number in thead and tbody (four).</a:t>
            </a:r>
          </a:p>
          <a:p>
            <a:r>
              <a:rPr lang="en-US" dirty="0"/>
              <a:t>However, we can use the colspan attribute when we want to merge multiple cells.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&lt;&lt; Refer to LC exercise 5: Table Footers &gt;&gt;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4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4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www.microsoft.com/en-us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5.png"/><Relationship Id="rId7" Type="http://schemas.openxmlformats.org/officeDocument/2006/relationships/image" Target="../media/image5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5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98280" cy="512064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11112" y="0"/>
            <a:ext cx="2468880" cy="176348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77240" y="1307592"/>
            <a:ext cx="3653790" cy="415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0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SOFTWARE DEVELOPMENT PROFESSIONAL PROGRAM</a:t>
            </a:r>
            <a:endParaRPr lang="en-US" sz="1000" dirty="0"/>
          </a:p>
        </p:txBody>
      </p:sp>
      <p:sp>
        <p:nvSpPr>
          <p:cNvPr id="5" name="Object 5"/>
          <p:cNvSpPr txBox="1"/>
          <p:nvPr/>
        </p:nvSpPr>
        <p:spPr>
          <a:xfrm>
            <a:off x="777240" y="1600200"/>
            <a:ext cx="5120640" cy="13766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600" dirty="0">
                <a:solidFill>
                  <a:srgbClr val="FFFFFF"/>
                </a:solidFill>
                <a:latin typeface="Open Sans" pitchFamily="34" charset="0"/>
                <a:cs typeface="Open Sans" pitchFamily="34" charset="0"/>
              </a:rPr>
              <a:t>Containers, Tables &amp; Lists</a:t>
            </a:r>
            <a:endParaRPr lang="en-US" sz="3600" dirty="0"/>
          </a:p>
        </p:txBody>
      </p:sp>
      <p:sp>
        <p:nvSpPr>
          <p:cNvPr id="6" name="Object 6"/>
          <p:cNvSpPr txBox="1"/>
          <p:nvPr/>
        </p:nvSpPr>
        <p:spPr>
          <a:xfrm>
            <a:off x="777240" y="3063240"/>
            <a:ext cx="5120640" cy="576580"/>
          </a:xfrm>
          <a:prstGeom prst="rect">
            <a:avLst/>
          </a:prstGeom>
          <a:noFill/>
        </p:spPr>
        <p:txBody>
          <a:bodyPr wrap="square" rtlCol="0"/>
          <a:lstStyle/>
          <a:p>
            <a:endParaRPr lang="en-US" sz="1800" dirty="0"/>
          </a:p>
        </p:txBody>
      </p:sp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94960" y="3081528"/>
            <a:ext cx="3703320" cy="20153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01015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Containers, Tables &amp; Lists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Table Body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0" y="2230311"/>
            <a:ext cx="4754880" cy="6273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tr tags define each row.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4572000" y="2720531"/>
            <a:ext cx="2301240" cy="5298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td tags define each cell.</a:t>
            </a:r>
            <a:endParaRPr lang="en-US" sz="15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3067495"/>
            <a:ext cx="2857500" cy="37147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21792" y="1498464"/>
            <a:ext cx="3785616" cy="271807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01015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Containers, Tables &amp; Lists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Table Styling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" y="2085848"/>
            <a:ext cx="4073652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Notice the lack of borders and styling.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457200" y="2525268"/>
            <a:ext cx="2745105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For that, we need some CSS.</a:t>
            </a:r>
            <a:endParaRPr lang="en-US" sz="15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" y="2821432"/>
            <a:ext cx="65913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01015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Containers, Tables &amp; Lists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Table Styling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0" y="2060550"/>
            <a:ext cx="2786634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Borders show the edges.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4572000" y="2454250"/>
            <a:ext cx="3824478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Padding can help space things out.</a:t>
            </a:r>
            <a:endParaRPr lang="en-US" sz="18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2893670"/>
            <a:ext cx="3785616" cy="71506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14400" y="1657350"/>
            <a:ext cx="3200400" cy="24003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01015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Containers, Tables &amp; Lists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Table Body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572000" y="2054850"/>
            <a:ext cx="3232404" cy="7797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Each tr defines a </a:t>
            </a:r>
            <a:r>
              <a:rPr lang="en-US" sz="1800" b="1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en-US" sz="18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 row.</a:t>
            </a:r>
            <a:endParaRPr lang="en-US" sz="18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572000" y="2697470"/>
            <a:ext cx="3785616" cy="91696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22960" y="1526179"/>
            <a:ext cx="3383280" cy="266264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01015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Containers, Tables &amp; Lists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Table Footer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0" y="1784787"/>
            <a:ext cx="3785616" cy="116092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572000" y="2991429"/>
            <a:ext cx="3888486" cy="7797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Table footers need tr and td tags!</a:t>
            </a:r>
            <a:endParaRPr lang="en-US" sz="1800" dirty="0"/>
          </a:p>
        </p:txBody>
      </p:sp>
      <p:sp>
        <p:nvSpPr>
          <p:cNvPr id="10" name="Object 10"/>
          <p:cNvSpPr txBox="1"/>
          <p:nvPr/>
        </p:nvSpPr>
        <p:spPr>
          <a:xfrm>
            <a:off x="4572000" y="3634049"/>
            <a:ext cx="3941445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However, it looks kind of weird as four cells.</a:t>
            </a:r>
            <a:endParaRPr lang="en-US" sz="1500" dirty="0"/>
          </a:p>
        </p:txBody>
      </p:sp>
      <p:pic>
        <p:nvPicPr>
          <p:cNvPr id="11" name="Object 1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43000" y="1511960"/>
            <a:ext cx="2743200" cy="269107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01015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Containers, Tables &amp; Lists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The Colspan Attribute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0" y="2036643"/>
            <a:ext cx="3785616" cy="115251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572000" y="3280593"/>
            <a:ext cx="4754880" cy="5806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The colspan property merges cells.</a:t>
            </a:r>
            <a:endParaRPr lang="en-US" sz="15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21792" y="1687745"/>
            <a:ext cx="3785616" cy="233951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01015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Containers, Tables &amp; Lists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Formatted Footer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572000" y="1653692"/>
            <a:ext cx="3970782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Sum the number of keycards issued.</a:t>
            </a:r>
            <a:endParaRPr lang="en-US" sz="1800" dirty="0"/>
          </a:p>
        </p:txBody>
      </p:sp>
      <p:sp>
        <p:nvSpPr>
          <p:cNvPr id="10" name="Object 10"/>
          <p:cNvSpPr txBox="1"/>
          <p:nvPr/>
        </p:nvSpPr>
        <p:spPr>
          <a:xfrm>
            <a:off x="4572000" y="2093112"/>
            <a:ext cx="3587115" cy="669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Ensure the total matches the number of columns!</a:t>
            </a:r>
            <a:endParaRPr lang="en-US" sz="1500" dirty="0"/>
          </a:p>
        </p:txBody>
      </p:sp>
      <p:sp>
        <p:nvSpPr>
          <p:cNvPr id="11" name="Object 11"/>
          <p:cNvSpPr txBox="1"/>
          <p:nvPr/>
        </p:nvSpPr>
        <p:spPr>
          <a:xfrm>
            <a:off x="4572000" y="2579776"/>
            <a:ext cx="2054352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Default colspan value = "1"</a:t>
            </a:r>
            <a:endParaRPr lang="en-US" sz="1200" dirty="0"/>
          </a:p>
        </p:txBody>
      </p: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572000" y="2837840"/>
            <a:ext cx="3785616" cy="117774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22960" y="1585387"/>
            <a:ext cx="3383280" cy="254422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01015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Containers, Tables &amp; Lists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Quiz: Multiple Choice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621792" y="2386330"/>
            <a:ext cx="4176522" cy="10337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Which of the following do you think are often used to create navbars on websites?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5503736" y="2561336"/>
            <a:ext cx="1234440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  A. Tables</a:t>
            </a:r>
            <a:endParaRPr lang="en-US" sz="1500" dirty="0"/>
          </a:p>
        </p:txBody>
      </p:sp>
      <p:sp>
        <p:nvSpPr>
          <p:cNvPr id="10" name="Object 10"/>
          <p:cNvSpPr txBox="1"/>
          <p:nvPr/>
        </p:nvSpPr>
        <p:spPr>
          <a:xfrm>
            <a:off x="5503736" y="2857500"/>
            <a:ext cx="1053465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  B. Lists</a:t>
            </a:r>
            <a:endParaRPr lang="en-US" sz="15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01015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Containers, Tables &amp; Lists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Quiz: Multiple Choice Answers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621792" y="2386330"/>
            <a:ext cx="3840480" cy="10337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Which of the following do you think are often used to create navbars on websites?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4572000" y="2250885"/>
            <a:ext cx="1583690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 🚫  A. Tables</a:t>
            </a:r>
            <a:endParaRPr lang="en-US" sz="1500" dirty="0"/>
          </a:p>
        </p:txBody>
      </p:sp>
      <p:sp>
        <p:nvSpPr>
          <p:cNvPr id="10" name="Object 10"/>
          <p:cNvSpPr txBox="1"/>
          <p:nvPr/>
        </p:nvSpPr>
        <p:spPr>
          <a:xfrm>
            <a:off x="4572000" y="2580387"/>
            <a:ext cx="1307465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>
                <a:solidFill>
                  <a:srgbClr val="32CD32"/>
                </a:solidFill>
                <a:latin typeface="Arial" pitchFamily="34" charset="0"/>
                <a:cs typeface="Arial" pitchFamily="34" charset="0"/>
              </a:rPr>
              <a:t> ✅  B. Lists</a:t>
            </a:r>
            <a:endParaRPr lang="en-US" sz="1500" dirty="0"/>
          </a:p>
        </p:txBody>
      </p:sp>
      <p:sp>
        <p:nvSpPr>
          <p:cNvPr id="11" name="Object 11"/>
          <p:cNvSpPr txBox="1"/>
          <p:nvPr/>
        </p:nvSpPr>
        <p:spPr>
          <a:xfrm>
            <a:off x="4572000" y="2909888"/>
            <a:ext cx="3632835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It's tempting to use tables for formatting.</a:t>
            </a:r>
            <a:endParaRPr lang="en-US" sz="1500" dirty="0"/>
          </a:p>
        </p:txBody>
      </p:sp>
      <p:sp>
        <p:nvSpPr>
          <p:cNvPr id="12" name="Object 12"/>
          <p:cNvSpPr txBox="1"/>
          <p:nvPr/>
        </p:nvSpPr>
        <p:spPr>
          <a:xfrm>
            <a:off x="4572000" y="3206052"/>
            <a:ext cx="2913888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Best practice: Leave the styling to CSS!</a:t>
            </a:r>
            <a:endParaRPr lang="en-US" sz="1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01015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Containers, Tables &amp; Lists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Navbars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0" y="2104898"/>
            <a:ext cx="3371850" cy="9067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Navbars often use lists in nav elements.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4572000" y="2874518"/>
            <a:ext cx="3745230" cy="8727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The nav container acts like a div, but is more descriptive.</a:t>
            </a:r>
            <a:endParaRPr lang="en-US" sz="15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34440" y="1281623"/>
            <a:ext cx="2560320" cy="315175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01015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Containers, Tables &amp; Lists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Learning Objectives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68680" y="1631442"/>
            <a:ext cx="4572000" cy="42519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68680" y="2056638"/>
            <a:ext cx="4442816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Use an unordered list to create a simple navigation bar.</a:t>
            </a:r>
          </a:p>
          <a:p>
            <a:r>
              <a:rPr lang="en-US" sz="18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Display data in a table.</a:t>
            </a:r>
          </a:p>
          <a:p>
            <a:r>
              <a:rPr lang="en-US" sz="18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Describe the difference between inline and block elements.</a:t>
            </a:r>
            <a:endParaRPr lang="en-US" sz="18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093208" y="1202436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01015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Containers, Tables &amp; Lists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Navbars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0" y="2352548"/>
            <a:ext cx="3714750" cy="8051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Default styles like bullet points are removed.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4572000" y="3020568"/>
            <a:ext cx="2127885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New styles are added.</a:t>
            </a:r>
            <a:endParaRPr lang="en-US" sz="15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14400" y="1617345"/>
            <a:ext cx="3200400" cy="248031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01015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Containers, Tables &amp; Lists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Introducing Display: Block vs. Inline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81050" y="1702499"/>
            <a:ext cx="6667500" cy="166687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81050" y="3369374"/>
            <a:ext cx="7781900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A span</a:t>
            </a:r>
            <a:r>
              <a:rPr lang="en-US" sz="16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 is an inline element.</a:t>
            </a:r>
          </a:p>
          <a:p>
            <a:r>
              <a:rPr lang="en-US" sz="18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A div</a:t>
            </a:r>
            <a:r>
              <a:rPr lang="en-US" sz="16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 is a block element.</a:t>
            </a:r>
            <a:endParaRPr lang="en-US" sz="1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01015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Containers, Tables &amp; Lists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Block vs. Inline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2133501"/>
            <a:ext cx="3785616" cy="144799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21792" y="1901099"/>
            <a:ext cx="3785616" cy="68141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21792" y="2582510"/>
            <a:ext cx="4000000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Always starts on a new line</a:t>
            </a:r>
          </a:p>
          <a:p>
            <a:r>
              <a:rPr lang="en-US" sz="18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Takes up the available width of the parent</a:t>
            </a:r>
          </a:p>
          <a:p>
            <a:r>
              <a:rPr lang="en-US" sz="18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Respects width/height/padding/margin</a:t>
            </a:r>
            <a:endParaRPr lang="en-US" sz="1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01015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Containers, Tables &amp; Lists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Block vs. Inline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2516795"/>
            <a:ext cx="3785616" cy="68141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21792" y="1923812"/>
            <a:ext cx="3785616" cy="63598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21792" y="2559795"/>
            <a:ext cx="4000000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Doesn't start on a new line</a:t>
            </a:r>
          </a:p>
          <a:p>
            <a:r>
              <a:rPr lang="en-US" sz="18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Doesn't respect top and bottom padding/margin</a:t>
            </a:r>
          </a:p>
          <a:p>
            <a:r>
              <a:rPr lang="en-US" sz="18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Doesn't respect width and height</a:t>
            </a:r>
            <a:endParaRPr lang="en-US" sz="1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01015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Containers, Tables &amp; Lists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Page Layouts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83621" y="1428750"/>
            <a:ext cx="3762375" cy="28575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21792" y="2561336"/>
            <a:ext cx="3276600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Consider Microsoft's website layout.</a:t>
            </a:r>
            <a:endParaRPr lang="en-US" sz="1500" dirty="0"/>
          </a:p>
        </p:txBody>
      </p:sp>
      <p:sp>
        <p:nvSpPr>
          <p:cNvPr id="10" name="Object 10"/>
          <p:cNvSpPr txBox="1"/>
          <p:nvPr/>
        </p:nvSpPr>
        <p:spPr>
          <a:xfrm>
            <a:off x="621792" y="2857500"/>
            <a:ext cx="1423035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>
                <a:solidFill>
                  <a:srgbClr val="0B0000"/>
                </a:solidFill>
                <a:hlinkClick r:id="rId7"/>
              </a:rPr>
              <a:t>Microsoft.com</a:t>
            </a:r>
            <a:endParaRPr lang="en-US" sz="15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01015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Containers, Tables &amp; Lists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Page Layouts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502920" y="1424305"/>
            <a:ext cx="2606040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It looks kind of like this:</a:t>
            </a:r>
            <a:endParaRPr lang="en-US" sz="1800" dirty="0"/>
          </a:p>
        </p:txBody>
      </p: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2920" y="1863725"/>
            <a:ext cx="5715000" cy="26098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01015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Containers, Tables &amp; Lists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What Happened?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0" y="2105975"/>
            <a:ext cx="1101852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Got this:</a:t>
            </a:r>
            <a:endParaRPr lang="en-US" sz="1800" dirty="0"/>
          </a:p>
        </p:txBody>
      </p:sp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0" y="2545395"/>
            <a:ext cx="3785616" cy="101791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21792" y="1748445"/>
            <a:ext cx="1689354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Expected this:</a:t>
            </a:r>
            <a:endParaRPr lang="en-US" sz="1800" dirty="0"/>
          </a:p>
        </p:txBody>
      </p:sp>
      <p:pic>
        <p:nvPicPr>
          <p:cNvPr id="11" name="Object 1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21792" y="2187865"/>
            <a:ext cx="3785616" cy="1732971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01015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Containers, Tables &amp; Lists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Quiz: Multiple Choice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809244" y="2614930"/>
            <a:ext cx="3593592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What happened with that layout?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4572000" y="2127504"/>
            <a:ext cx="3444240" cy="669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  A. Used block elements when inline elements were needed</a:t>
            </a:r>
            <a:endParaRPr lang="en-US" sz="1500" dirty="0"/>
          </a:p>
        </p:txBody>
      </p:sp>
      <p:sp>
        <p:nvSpPr>
          <p:cNvPr id="10" name="Object 10"/>
          <p:cNvSpPr txBox="1"/>
          <p:nvPr/>
        </p:nvSpPr>
        <p:spPr>
          <a:xfrm>
            <a:off x="4572000" y="2614168"/>
            <a:ext cx="3444240" cy="669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  B. Used inline elements when block elements were needed</a:t>
            </a:r>
            <a:endParaRPr lang="en-US" sz="1500" dirty="0"/>
          </a:p>
        </p:txBody>
      </p:sp>
      <p:sp>
        <p:nvSpPr>
          <p:cNvPr id="11" name="Object 11"/>
          <p:cNvSpPr txBox="1"/>
          <p:nvPr/>
        </p:nvSpPr>
        <p:spPr>
          <a:xfrm>
            <a:off x="4572000" y="3100832"/>
            <a:ext cx="3956685" cy="669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  C. We need something besides inline and block.</a:t>
            </a:r>
            <a:endParaRPr lang="en-US" sz="15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01015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Containers, Tables &amp; Lists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Quiz: Multiple Choice Answers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809244" y="2614930"/>
            <a:ext cx="3593592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What happened with that layout?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4572000" y="2077498"/>
            <a:ext cx="3559175" cy="669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 🚫  Used block elements when inline elements were needed</a:t>
            </a:r>
            <a:endParaRPr lang="en-US" sz="1500" dirty="0"/>
          </a:p>
        </p:txBody>
      </p:sp>
      <p:sp>
        <p:nvSpPr>
          <p:cNvPr id="10" name="Object 10"/>
          <p:cNvSpPr txBox="1"/>
          <p:nvPr/>
        </p:nvSpPr>
        <p:spPr>
          <a:xfrm>
            <a:off x="4572000" y="2597499"/>
            <a:ext cx="3559175" cy="669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 🚫  Used inline elements when block elements were needed</a:t>
            </a:r>
            <a:endParaRPr lang="en-US" sz="1500" dirty="0"/>
          </a:p>
        </p:txBody>
      </p:sp>
      <p:sp>
        <p:nvSpPr>
          <p:cNvPr id="11" name="Object 11"/>
          <p:cNvSpPr txBox="1"/>
          <p:nvPr/>
        </p:nvSpPr>
        <p:spPr>
          <a:xfrm>
            <a:off x="4572000" y="3117501"/>
            <a:ext cx="3966845" cy="669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>
                <a:solidFill>
                  <a:srgbClr val="32CD32"/>
                </a:solidFill>
                <a:latin typeface="Arial" pitchFamily="34" charset="0"/>
                <a:cs typeface="Arial" pitchFamily="34" charset="0"/>
              </a:rPr>
              <a:t> ✅  We need something besides inline and block.</a:t>
            </a:r>
            <a:endParaRPr lang="en-US" sz="15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01015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Containers, Tables &amp; Lists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Page Layouts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" y="1577086"/>
            <a:ext cx="3745992" cy="817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Inline doesn't respect:</a:t>
            </a:r>
            <a:endParaRPr lang="en-US" sz="2800" dirty="0"/>
          </a:p>
        </p:txBody>
      </p:sp>
      <p:sp>
        <p:nvSpPr>
          <p:cNvPr id="9" name="Object 9"/>
          <p:cNvSpPr txBox="1"/>
          <p:nvPr/>
        </p:nvSpPr>
        <p:spPr>
          <a:xfrm>
            <a:off x="457200" y="2212086"/>
            <a:ext cx="4677512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Width and height</a:t>
            </a:r>
          </a:p>
          <a:p>
            <a:r>
              <a:rPr lang="en-US" sz="18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Top and bottom margins</a:t>
            </a:r>
            <a:endParaRPr lang="en-US" sz="18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" y="2880614"/>
            <a:ext cx="6667500" cy="1485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01015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Containers, Tables &amp; Lists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Review: HTML Lists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621792" y="2117598"/>
            <a:ext cx="3264408" cy="6781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Ordered lists (ol): Numbered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621792" y="2612898"/>
            <a:ext cx="3266694" cy="6781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Unordered lists (ul): Bulleted</a:t>
            </a:r>
            <a:endParaRPr lang="en-US" sz="1800" dirty="0"/>
          </a:p>
        </p:txBody>
      </p:sp>
      <p:sp>
        <p:nvSpPr>
          <p:cNvPr id="10" name="Object 10"/>
          <p:cNvSpPr txBox="1"/>
          <p:nvPr/>
        </p:nvSpPr>
        <p:spPr>
          <a:xfrm>
            <a:off x="621792" y="3153918"/>
            <a:ext cx="3028950" cy="5806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Both types contain list items (li).</a:t>
            </a:r>
            <a:endParaRPr lang="en-US" sz="1500" dirty="0"/>
          </a:p>
        </p:txBody>
      </p:sp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914400"/>
            <a:ext cx="3785616" cy="208208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0" y="2996489"/>
            <a:ext cx="3382708" cy="180411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01015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Containers, Tables &amp; Lists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Introducing Inline-Block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38250" y="1509713"/>
            <a:ext cx="6667500" cy="29241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01015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Containers, Tables &amp; Lists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Inline-Block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621792" y="1908882"/>
            <a:ext cx="873252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b="1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style.css</a:t>
            </a:r>
            <a:endParaRPr lang="en-US" sz="1200" dirty="0"/>
          </a:p>
        </p:txBody>
      </p: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1792" y="2166946"/>
            <a:ext cx="3785616" cy="163917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0" y="1625615"/>
            <a:ext cx="3785616" cy="93694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572000" y="2653995"/>
            <a:ext cx="98907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b="1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index.html</a:t>
            </a:r>
            <a:endParaRPr lang="en-US" sz="1200" dirty="0"/>
          </a:p>
        </p:txBody>
      </p: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572000" y="2912059"/>
            <a:ext cx="3785616" cy="1177327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01015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Containers, Tables &amp; Lists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Inline-Block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21792" y="1629068"/>
            <a:ext cx="3785616" cy="98047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21792" y="2609543"/>
            <a:ext cx="3785616" cy="147639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572000" y="1244828"/>
            <a:ext cx="3785616" cy="322534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01015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Containers, Tables &amp; Lists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Activity Intro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607314" y="2457450"/>
            <a:ext cx="4834128" cy="817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Let's make our own navbars.</a:t>
            </a:r>
            <a:endParaRPr lang="en-US" sz="2800" dirty="0"/>
          </a:p>
        </p:txBody>
      </p:sp>
      <p:sp>
        <p:nvSpPr>
          <p:cNvPr id="9" name="Object 9"/>
          <p:cNvSpPr txBox="1"/>
          <p:nvPr/>
        </p:nvSpPr>
        <p:spPr>
          <a:xfrm>
            <a:off x="607314" y="3046730"/>
            <a:ext cx="3461004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You may use your portfolio site!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01015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Containers, Tables &amp; Lists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Review: Ordered &amp; Unordered Lists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26571" y="1428750"/>
            <a:ext cx="2276475" cy="28575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34440" y="1112642"/>
            <a:ext cx="2560320" cy="348971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01015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Containers, Tables &amp; Lists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Tables display data (they are NOT for formatting!).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14500" y="1300163"/>
            <a:ext cx="5715000" cy="33432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01015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Containers, Tables &amp; Lists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Table Sections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621792" y="1961134"/>
            <a:ext cx="3054096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Tables have three sections: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621792" y="2400554"/>
            <a:ext cx="4000000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Header (thead</a:t>
            </a:r>
            <a:r>
              <a:rPr lang="en-US" sz="16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18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Body (tbody</a:t>
            </a:r>
            <a:r>
              <a:rPr lang="en-US" sz="16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18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Footer (tfoot</a:t>
            </a:r>
            <a:r>
              <a:rPr lang="en-US" sz="16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sz="18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1750207"/>
            <a:ext cx="3785616" cy="22145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01015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Containers, Tables &amp; Lists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Table Sections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09650" y="1428750"/>
            <a:ext cx="3009900" cy="28575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572000" y="1608247"/>
            <a:ext cx="3785616" cy="249850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01015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Containers, Tables &amp; Lists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Table Header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0" y="2258886"/>
            <a:ext cx="5669280" cy="6273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tr tags define the rows (horizontal).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4572000" y="2749106"/>
            <a:ext cx="3227070" cy="5298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th tags define the column headers.</a:t>
            </a:r>
            <a:endParaRPr lang="en-US" sz="15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0" y="3096070"/>
            <a:ext cx="2857500" cy="31432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14400" y="1494130"/>
            <a:ext cx="3200400" cy="272674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01015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Containers, Tables &amp; Lists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Table Header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572000" y="2284286"/>
            <a:ext cx="3621024" cy="6273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th tags are bolded and centered.</a:t>
            </a:r>
            <a:endParaRPr lang="en-US" sz="1800" dirty="0"/>
          </a:p>
        </p:txBody>
      </p:sp>
      <p:sp>
        <p:nvSpPr>
          <p:cNvPr id="10" name="Object 10"/>
          <p:cNvSpPr txBox="1"/>
          <p:nvPr/>
        </p:nvSpPr>
        <p:spPr>
          <a:xfrm>
            <a:off x="4572000" y="2774506"/>
            <a:ext cx="3924300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We cannot create other styles without CSS.</a:t>
            </a:r>
            <a:endParaRPr lang="en-US" sz="1500" dirty="0"/>
          </a:p>
        </p:txBody>
      </p:sp>
      <p:pic>
        <p:nvPicPr>
          <p:cNvPr id="11" name="Object 1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572000" y="3070670"/>
            <a:ext cx="2857500" cy="31432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14400" y="1494130"/>
            <a:ext cx="3200400" cy="272674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1271</Words>
  <Application>Microsoft Office PowerPoint</Application>
  <PresentationFormat>On-screen Show (16:9)</PresentationFormat>
  <Paragraphs>188</Paragraphs>
  <Slides>33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officegen</dc:creator>
  <cp:lastModifiedBy>Daniela Aguado</cp:lastModifiedBy>
  <cp:revision>1</cp:revision>
  <dcterms:created xsi:type="dcterms:W3CDTF">2023-05-26T12:07:30Z</dcterms:created>
  <dcterms:modified xsi:type="dcterms:W3CDTF">2023-05-26T16:54:21Z</dcterms:modified>
</cp:coreProperties>
</file>