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 id="2147483790" r:id="rId2"/>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85" d="100"/>
          <a:sy n="85" d="100"/>
        </p:scale>
        <p:origin x="9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0AC6A2-434C-43D3-8F90-96927B8C0904}" type="doc">
      <dgm:prSet loTypeId="urn:microsoft.com/office/officeart/2005/8/layout/default" loCatId="list" qsTypeId="urn:microsoft.com/office/officeart/2005/8/quickstyle/3d9" qsCatId="3D" csTypeId="urn:microsoft.com/office/officeart/2005/8/colors/accent2_2" csCatId="accent2" phldr="1"/>
      <dgm:spPr/>
      <dgm:t>
        <a:bodyPr/>
        <a:lstStyle/>
        <a:p>
          <a:endParaRPr lang="es-PE"/>
        </a:p>
      </dgm:t>
    </dgm:pt>
    <dgm:pt modelId="{C9B2C697-6861-4D88-9FF0-4E02A2A2152E}">
      <dgm:prSet phldrT="[Texto]"/>
      <dgm:spPr/>
      <dgm:t>
        <a:bodyPr/>
        <a:lstStyle/>
        <a:p>
          <a:r>
            <a:rPr lang="es-PE" dirty="0" smtClean="0"/>
            <a:t>Esto es dentro de un punto de vista general. Cada tipo de fuente tiene sus criterios.</a:t>
          </a:r>
          <a:endParaRPr lang="es-PE" dirty="0"/>
        </a:p>
      </dgm:t>
    </dgm:pt>
    <dgm:pt modelId="{648FF95D-A883-4B0B-82A9-CCF3D07CD394}" type="parTrans" cxnId="{EFF092D5-E47F-4FDA-89CB-19330C9122BC}">
      <dgm:prSet/>
      <dgm:spPr/>
      <dgm:t>
        <a:bodyPr/>
        <a:lstStyle/>
        <a:p>
          <a:endParaRPr lang="es-PE"/>
        </a:p>
      </dgm:t>
    </dgm:pt>
    <dgm:pt modelId="{A7271419-6CBB-474E-B204-382201FFBB0B}" type="sibTrans" cxnId="{EFF092D5-E47F-4FDA-89CB-19330C9122BC}">
      <dgm:prSet/>
      <dgm:spPr/>
      <dgm:t>
        <a:bodyPr/>
        <a:lstStyle/>
        <a:p>
          <a:endParaRPr lang="es-PE"/>
        </a:p>
      </dgm:t>
    </dgm:pt>
    <dgm:pt modelId="{881F6A36-2E5B-4874-9D53-7575C19858D9}" type="pres">
      <dgm:prSet presAssocID="{BD0AC6A2-434C-43D3-8F90-96927B8C0904}" presName="diagram" presStyleCnt="0">
        <dgm:presLayoutVars>
          <dgm:dir/>
          <dgm:resizeHandles val="exact"/>
        </dgm:presLayoutVars>
      </dgm:prSet>
      <dgm:spPr/>
    </dgm:pt>
    <dgm:pt modelId="{8B739C50-4BB0-4919-ADD8-B34ED9AE2332}" type="pres">
      <dgm:prSet presAssocID="{C9B2C697-6861-4D88-9FF0-4E02A2A2152E}" presName="node" presStyleLbl="node1" presStyleIdx="0" presStyleCnt="1">
        <dgm:presLayoutVars>
          <dgm:bulletEnabled val="1"/>
        </dgm:presLayoutVars>
      </dgm:prSet>
      <dgm:spPr/>
      <dgm:t>
        <a:bodyPr/>
        <a:lstStyle/>
        <a:p>
          <a:endParaRPr lang="es-PE"/>
        </a:p>
      </dgm:t>
    </dgm:pt>
  </dgm:ptLst>
  <dgm:cxnLst>
    <dgm:cxn modelId="{EFF092D5-E47F-4FDA-89CB-19330C9122BC}" srcId="{BD0AC6A2-434C-43D3-8F90-96927B8C0904}" destId="{C9B2C697-6861-4D88-9FF0-4E02A2A2152E}" srcOrd="0" destOrd="0" parTransId="{648FF95D-A883-4B0B-82A9-CCF3D07CD394}" sibTransId="{A7271419-6CBB-474E-B204-382201FFBB0B}"/>
    <dgm:cxn modelId="{7981B134-1B15-4495-83C3-783E2F7C1A51}" type="presOf" srcId="{BD0AC6A2-434C-43D3-8F90-96927B8C0904}" destId="{881F6A36-2E5B-4874-9D53-7575C19858D9}" srcOrd="0" destOrd="0" presId="urn:microsoft.com/office/officeart/2005/8/layout/default"/>
    <dgm:cxn modelId="{7796FA1F-2504-4358-AE34-F9729E995450}" type="presOf" srcId="{C9B2C697-6861-4D88-9FF0-4E02A2A2152E}" destId="{8B739C50-4BB0-4919-ADD8-B34ED9AE2332}" srcOrd="0" destOrd="0" presId="urn:microsoft.com/office/officeart/2005/8/layout/default"/>
    <dgm:cxn modelId="{95357057-9307-4B18-A014-0CDBCC847614}" type="presParOf" srcId="{881F6A36-2E5B-4874-9D53-7575C19858D9}" destId="{8B739C50-4BB0-4919-ADD8-B34ED9AE2332}"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739C50-4BB0-4919-ADD8-B34ED9AE2332}">
      <dsp:nvSpPr>
        <dsp:cNvPr id="0" name=""/>
        <dsp:cNvSpPr/>
      </dsp:nvSpPr>
      <dsp:spPr>
        <a:xfrm>
          <a:off x="1098859" y="1932"/>
          <a:ext cx="7218449" cy="4331069"/>
        </a:xfrm>
        <a:prstGeom prst="rect">
          <a:avLst/>
        </a:prstGeom>
        <a:solidFill>
          <a:schemeClr val="accent2">
            <a:hueOff val="0"/>
            <a:satOff val="0"/>
            <a:lumOff val="0"/>
            <a:alphaOff val="0"/>
          </a:schemeClr>
        </a:solidFill>
        <a:ln>
          <a:noFill/>
        </a:ln>
        <a:effectLst>
          <a:outerShdw blurRad="38100" dist="25400" dir="5400000" rotWithShape="0">
            <a:srgbClr val="000000">
              <a:alpha val="2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09550" tIns="209550" rIns="209550" bIns="209550" numCol="1" spcCol="1270" anchor="ctr" anchorCtr="0">
          <a:noAutofit/>
          <a:sp3d extrusionH="28000" prstMaterial="matte"/>
        </a:bodyPr>
        <a:lstStyle/>
        <a:p>
          <a:pPr lvl="0" algn="ctr" defTabSz="2444750">
            <a:lnSpc>
              <a:spcPct val="90000"/>
            </a:lnSpc>
            <a:spcBef>
              <a:spcPct val="0"/>
            </a:spcBef>
            <a:spcAft>
              <a:spcPct val="35000"/>
            </a:spcAft>
          </a:pPr>
          <a:r>
            <a:rPr lang="es-PE" sz="5500" kern="1200" dirty="0" smtClean="0"/>
            <a:t>Esto es dentro de un punto de vista general. Cada tipo de fuente tiene sus criterios.</a:t>
          </a:r>
          <a:endParaRPr lang="es-PE" sz="5500" kern="1200" dirty="0"/>
        </a:p>
      </dsp:txBody>
      <dsp:txXfrm>
        <a:off x="1098859" y="1932"/>
        <a:ext cx="7218449" cy="433106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24BF77C1-D17F-494B-AD5E-E4D9E3EB334B}" type="datetimeFigureOut">
              <a:rPr lang="es-PE" smtClean="0"/>
              <a:t>24/10/2015</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00B7BB46-FF4A-492A-B5AD-D35994888D1B}" type="slidenum">
              <a:rPr lang="es-PE" smtClean="0"/>
              <a:t>‹Nº›</a:t>
            </a:fld>
            <a:endParaRPr lang="es-PE"/>
          </a:p>
        </p:txBody>
      </p:sp>
    </p:spTree>
    <p:extLst>
      <p:ext uri="{BB962C8B-B14F-4D97-AF65-F5344CB8AC3E}">
        <p14:creationId xmlns:p14="http://schemas.microsoft.com/office/powerpoint/2010/main" val="1520098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4BF77C1-D17F-494B-AD5E-E4D9E3EB334B}" type="datetimeFigureOut">
              <a:rPr lang="es-PE" smtClean="0"/>
              <a:t>24/10/2015</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00B7BB46-FF4A-492A-B5AD-D35994888D1B}" type="slidenum">
              <a:rPr lang="es-PE" smtClean="0"/>
              <a:t>‹Nº›</a:t>
            </a:fld>
            <a:endParaRPr lang="es-PE"/>
          </a:p>
        </p:txBody>
      </p:sp>
    </p:spTree>
    <p:extLst>
      <p:ext uri="{BB962C8B-B14F-4D97-AF65-F5344CB8AC3E}">
        <p14:creationId xmlns:p14="http://schemas.microsoft.com/office/powerpoint/2010/main" val="1215934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24BF77C1-D17F-494B-AD5E-E4D9E3EB334B}" type="datetimeFigureOut">
              <a:rPr lang="es-PE" smtClean="0"/>
              <a:t>24/10/2015</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00B7BB46-FF4A-492A-B5AD-D35994888D1B}" type="slidenum">
              <a:rPr lang="es-PE" smtClean="0"/>
              <a:t>‹Nº›</a:t>
            </a:fld>
            <a:endParaRPr lang="es-PE"/>
          </a:p>
        </p:txBody>
      </p:sp>
    </p:spTree>
    <p:extLst>
      <p:ext uri="{BB962C8B-B14F-4D97-AF65-F5344CB8AC3E}">
        <p14:creationId xmlns:p14="http://schemas.microsoft.com/office/powerpoint/2010/main" val="9928421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24BF77C1-D17F-494B-AD5E-E4D9E3EB334B}" type="datetimeFigureOut">
              <a:rPr lang="es-PE" smtClean="0"/>
              <a:t>24/10/2015</a:t>
            </a:fld>
            <a:endParaRPr lang="es-PE"/>
          </a:p>
        </p:txBody>
      </p:sp>
      <p:sp>
        <p:nvSpPr>
          <p:cNvPr id="5" name="Footer Placeholder 4"/>
          <p:cNvSpPr>
            <a:spLocks noGrp="1"/>
          </p:cNvSpPr>
          <p:nvPr>
            <p:ph type="ftr" sz="quarter" idx="11"/>
          </p:nvPr>
        </p:nvSpPr>
        <p:spPr/>
        <p:txBody>
          <a:bodyPr/>
          <a:lstStyle/>
          <a:p>
            <a:endParaRPr lang="es-PE"/>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0B7BB46-FF4A-492A-B5AD-D35994888D1B}" type="slidenum">
              <a:rPr lang="es-PE" smtClean="0"/>
              <a:t>‹Nº›</a:t>
            </a:fld>
            <a:endParaRPr lang="es-PE"/>
          </a:p>
        </p:txBody>
      </p:sp>
    </p:spTree>
    <p:extLst>
      <p:ext uri="{BB962C8B-B14F-4D97-AF65-F5344CB8AC3E}">
        <p14:creationId xmlns:p14="http://schemas.microsoft.com/office/powerpoint/2010/main" val="15369339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4BF77C1-D17F-494B-AD5E-E4D9E3EB334B}" type="datetimeFigureOut">
              <a:rPr lang="es-PE" smtClean="0"/>
              <a:t>24/10/2015</a:t>
            </a:fld>
            <a:endParaRPr lang="es-PE"/>
          </a:p>
        </p:txBody>
      </p:sp>
      <p:sp>
        <p:nvSpPr>
          <p:cNvPr id="5" name="Footer Placeholder 4"/>
          <p:cNvSpPr>
            <a:spLocks noGrp="1"/>
          </p:cNvSpPr>
          <p:nvPr>
            <p:ph type="ftr" sz="quarter" idx="11"/>
          </p:nvPr>
        </p:nvSpPr>
        <p:spPr/>
        <p:txBody>
          <a:bodyPr/>
          <a:lstStyle/>
          <a:p>
            <a:endParaRPr lang="es-P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0B7BB46-FF4A-492A-B5AD-D35994888D1B}" type="slidenum">
              <a:rPr lang="es-PE" smtClean="0"/>
              <a:t>‹Nº›</a:t>
            </a:fld>
            <a:endParaRPr lang="es-PE"/>
          </a:p>
        </p:txBody>
      </p:sp>
    </p:spTree>
    <p:extLst>
      <p:ext uri="{BB962C8B-B14F-4D97-AF65-F5344CB8AC3E}">
        <p14:creationId xmlns:p14="http://schemas.microsoft.com/office/powerpoint/2010/main" val="3798627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4BF77C1-D17F-494B-AD5E-E4D9E3EB334B}" type="datetimeFigureOut">
              <a:rPr lang="es-PE" smtClean="0"/>
              <a:t>24/10/2015</a:t>
            </a:fld>
            <a:endParaRPr lang="es-PE"/>
          </a:p>
        </p:txBody>
      </p:sp>
      <p:sp>
        <p:nvSpPr>
          <p:cNvPr id="5" name="Footer Placeholder 4"/>
          <p:cNvSpPr>
            <a:spLocks noGrp="1"/>
          </p:cNvSpPr>
          <p:nvPr>
            <p:ph type="ftr" sz="quarter" idx="11"/>
          </p:nvPr>
        </p:nvSpPr>
        <p:spPr/>
        <p:txBody>
          <a:bodyPr/>
          <a:lstStyle/>
          <a:p>
            <a:endParaRPr lang="es-PE"/>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0B7BB46-FF4A-492A-B5AD-D35994888D1B}" type="slidenum">
              <a:rPr lang="es-PE" smtClean="0"/>
              <a:t>‹Nº›</a:t>
            </a:fld>
            <a:endParaRPr lang="es-PE"/>
          </a:p>
        </p:txBody>
      </p:sp>
    </p:spTree>
    <p:extLst>
      <p:ext uri="{BB962C8B-B14F-4D97-AF65-F5344CB8AC3E}">
        <p14:creationId xmlns:p14="http://schemas.microsoft.com/office/powerpoint/2010/main" val="10743466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24BF77C1-D17F-494B-AD5E-E4D9E3EB334B}" type="datetimeFigureOut">
              <a:rPr lang="es-PE" smtClean="0"/>
              <a:t>24/10/2015</a:t>
            </a:fld>
            <a:endParaRPr lang="es-PE"/>
          </a:p>
        </p:txBody>
      </p:sp>
      <p:sp>
        <p:nvSpPr>
          <p:cNvPr id="6" name="Footer Placeholder 5"/>
          <p:cNvSpPr>
            <a:spLocks noGrp="1"/>
          </p:cNvSpPr>
          <p:nvPr>
            <p:ph type="ftr" sz="quarter" idx="11"/>
          </p:nvPr>
        </p:nvSpPr>
        <p:spPr/>
        <p:txBody>
          <a:bodyPr/>
          <a:lstStyle/>
          <a:p>
            <a:endParaRPr lang="es-PE"/>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0B7BB46-FF4A-492A-B5AD-D35994888D1B}" type="slidenum">
              <a:rPr lang="es-PE" smtClean="0"/>
              <a:t>‹Nº›</a:t>
            </a:fld>
            <a:endParaRPr lang="es-PE"/>
          </a:p>
        </p:txBody>
      </p:sp>
    </p:spTree>
    <p:extLst>
      <p:ext uri="{BB962C8B-B14F-4D97-AF65-F5344CB8AC3E}">
        <p14:creationId xmlns:p14="http://schemas.microsoft.com/office/powerpoint/2010/main" val="7716987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24BF77C1-D17F-494B-AD5E-E4D9E3EB334B}" type="datetimeFigureOut">
              <a:rPr lang="es-PE" smtClean="0"/>
              <a:t>24/10/2015</a:t>
            </a:fld>
            <a:endParaRPr lang="es-PE"/>
          </a:p>
        </p:txBody>
      </p:sp>
      <p:sp>
        <p:nvSpPr>
          <p:cNvPr id="8" name="Footer Placeholder 7"/>
          <p:cNvSpPr>
            <a:spLocks noGrp="1"/>
          </p:cNvSpPr>
          <p:nvPr>
            <p:ph type="ftr" sz="quarter" idx="11"/>
          </p:nvPr>
        </p:nvSpPr>
        <p:spPr/>
        <p:txBody>
          <a:bodyPr/>
          <a:lstStyle/>
          <a:p>
            <a:endParaRPr lang="es-PE"/>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0B7BB46-FF4A-492A-B5AD-D35994888D1B}" type="slidenum">
              <a:rPr lang="es-PE" smtClean="0"/>
              <a:t>‹Nº›</a:t>
            </a:fld>
            <a:endParaRPr lang="es-PE"/>
          </a:p>
        </p:txBody>
      </p:sp>
    </p:spTree>
    <p:extLst>
      <p:ext uri="{BB962C8B-B14F-4D97-AF65-F5344CB8AC3E}">
        <p14:creationId xmlns:p14="http://schemas.microsoft.com/office/powerpoint/2010/main" val="18164882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24BF77C1-D17F-494B-AD5E-E4D9E3EB334B}" type="datetimeFigureOut">
              <a:rPr lang="es-PE" smtClean="0"/>
              <a:t>24/10/2015</a:t>
            </a:fld>
            <a:endParaRPr lang="es-PE"/>
          </a:p>
        </p:txBody>
      </p:sp>
      <p:sp>
        <p:nvSpPr>
          <p:cNvPr id="4" name="Footer Placeholder 3"/>
          <p:cNvSpPr>
            <a:spLocks noGrp="1"/>
          </p:cNvSpPr>
          <p:nvPr>
            <p:ph type="ftr" sz="quarter" idx="11"/>
          </p:nvPr>
        </p:nvSpPr>
        <p:spPr/>
        <p:txBody>
          <a:bodyPr/>
          <a:lstStyle/>
          <a:p>
            <a:endParaRPr lang="es-PE"/>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0B7BB46-FF4A-492A-B5AD-D35994888D1B}" type="slidenum">
              <a:rPr lang="es-PE" smtClean="0"/>
              <a:t>‹Nº›</a:t>
            </a:fld>
            <a:endParaRPr lang="es-PE"/>
          </a:p>
        </p:txBody>
      </p:sp>
    </p:spTree>
    <p:extLst>
      <p:ext uri="{BB962C8B-B14F-4D97-AF65-F5344CB8AC3E}">
        <p14:creationId xmlns:p14="http://schemas.microsoft.com/office/powerpoint/2010/main" val="2106104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BF77C1-D17F-494B-AD5E-E4D9E3EB334B}" type="datetimeFigureOut">
              <a:rPr lang="es-PE" smtClean="0"/>
              <a:t>24/10/2015</a:t>
            </a:fld>
            <a:endParaRPr lang="es-PE"/>
          </a:p>
        </p:txBody>
      </p:sp>
      <p:sp>
        <p:nvSpPr>
          <p:cNvPr id="3" name="Footer Placeholder 2"/>
          <p:cNvSpPr>
            <a:spLocks noGrp="1"/>
          </p:cNvSpPr>
          <p:nvPr>
            <p:ph type="ftr" sz="quarter" idx="11"/>
          </p:nvPr>
        </p:nvSpPr>
        <p:spPr/>
        <p:txBody>
          <a:bodyPr/>
          <a:lstStyle/>
          <a:p>
            <a:endParaRPr lang="es-PE"/>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0B7BB46-FF4A-492A-B5AD-D35994888D1B}" type="slidenum">
              <a:rPr lang="es-PE" smtClean="0"/>
              <a:t>‹Nº›</a:t>
            </a:fld>
            <a:endParaRPr lang="es-PE"/>
          </a:p>
        </p:txBody>
      </p:sp>
    </p:spTree>
    <p:extLst>
      <p:ext uri="{BB962C8B-B14F-4D97-AF65-F5344CB8AC3E}">
        <p14:creationId xmlns:p14="http://schemas.microsoft.com/office/powerpoint/2010/main" val="14472023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24BF77C1-D17F-494B-AD5E-E4D9E3EB334B}" type="datetimeFigureOut">
              <a:rPr lang="es-PE" smtClean="0"/>
              <a:t>24/10/2015</a:t>
            </a:fld>
            <a:endParaRPr lang="es-PE"/>
          </a:p>
        </p:txBody>
      </p:sp>
      <p:sp>
        <p:nvSpPr>
          <p:cNvPr id="6" name="Footer Placeholder 5"/>
          <p:cNvSpPr>
            <a:spLocks noGrp="1"/>
          </p:cNvSpPr>
          <p:nvPr>
            <p:ph type="ftr" sz="quarter" idx="11"/>
          </p:nvPr>
        </p:nvSpPr>
        <p:spPr/>
        <p:txBody>
          <a:bodyPr/>
          <a:lstStyle/>
          <a:p>
            <a:endParaRPr lang="es-PE"/>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0B7BB46-FF4A-492A-B5AD-D35994888D1B}" type="slidenum">
              <a:rPr lang="es-PE" smtClean="0"/>
              <a:t>‹Nº›</a:t>
            </a:fld>
            <a:endParaRPr lang="es-PE"/>
          </a:p>
        </p:txBody>
      </p:sp>
    </p:spTree>
    <p:extLst>
      <p:ext uri="{BB962C8B-B14F-4D97-AF65-F5344CB8AC3E}">
        <p14:creationId xmlns:p14="http://schemas.microsoft.com/office/powerpoint/2010/main" val="3580196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4BF77C1-D17F-494B-AD5E-E4D9E3EB334B}" type="datetimeFigureOut">
              <a:rPr lang="es-PE" smtClean="0"/>
              <a:t>24/10/2015</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00B7BB46-FF4A-492A-B5AD-D35994888D1B}" type="slidenum">
              <a:rPr lang="es-PE" smtClean="0"/>
              <a:t>‹Nº›</a:t>
            </a:fld>
            <a:endParaRPr lang="es-PE"/>
          </a:p>
        </p:txBody>
      </p:sp>
    </p:spTree>
    <p:extLst>
      <p:ext uri="{BB962C8B-B14F-4D97-AF65-F5344CB8AC3E}">
        <p14:creationId xmlns:p14="http://schemas.microsoft.com/office/powerpoint/2010/main" val="32095004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24BF77C1-D17F-494B-AD5E-E4D9E3EB334B}" type="datetimeFigureOut">
              <a:rPr lang="es-PE" smtClean="0"/>
              <a:t>24/10/2015</a:t>
            </a:fld>
            <a:endParaRPr lang="es-PE"/>
          </a:p>
        </p:txBody>
      </p:sp>
      <p:sp>
        <p:nvSpPr>
          <p:cNvPr id="6" name="Footer Placeholder 5"/>
          <p:cNvSpPr>
            <a:spLocks noGrp="1"/>
          </p:cNvSpPr>
          <p:nvPr>
            <p:ph type="ftr" sz="quarter" idx="11"/>
          </p:nvPr>
        </p:nvSpPr>
        <p:spPr/>
        <p:txBody>
          <a:bodyPr/>
          <a:lstStyle/>
          <a:p>
            <a:endParaRPr lang="es-P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0B7BB46-FF4A-492A-B5AD-D35994888D1B}" type="slidenum">
              <a:rPr lang="es-PE" smtClean="0"/>
              <a:t>‹Nº›</a:t>
            </a:fld>
            <a:endParaRPr lang="es-PE"/>
          </a:p>
        </p:txBody>
      </p:sp>
    </p:spTree>
    <p:extLst>
      <p:ext uri="{BB962C8B-B14F-4D97-AF65-F5344CB8AC3E}">
        <p14:creationId xmlns:p14="http://schemas.microsoft.com/office/powerpoint/2010/main" val="19334094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4BF77C1-D17F-494B-AD5E-E4D9E3EB334B}" type="datetimeFigureOut">
              <a:rPr lang="es-PE" smtClean="0"/>
              <a:t>24/10/2015</a:t>
            </a:fld>
            <a:endParaRPr lang="es-PE"/>
          </a:p>
        </p:txBody>
      </p:sp>
      <p:sp>
        <p:nvSpPr>
          <p:cNvPr id="5" name="Footer Placeholder 4"/>
          <p:cNvSpPr>
            <a:spLocks noGrp="1"/>
          </p:cNvSpPr>
          <p:nvPr>
            <p:ph type="ftr" sz="quarter" idx="11"/>
          </p:nvPr>
        </p:nvSpPr>
        <p:spPr/>
        <p:txBody>
          <a:bodyPr/>
          <a:lstStyle/>
          <a:p>
            <a:endParaRPr lang="es-PE"/>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0B7BB46-FF4A-492A-B5AD-D35994888D1B}" type="slidenum">
              <a:rPr lang="es-PE" smtClean="0"/>
              <a:t>‹Nº›</a:t>
            </a:fld>
            <a:endParaRPr lang="es-PE"/>
          </a:p>
        </p:txBody>
      </p:sp>
    </p:spTree>
    <p:extLst>
      <p:ext uri="{BB962C8B-B14F-4D97-AF65-F5344CB8AC3E}">
        <p14:creationId xmlns:p14="http://schemas.microsoft.com/office/powerpoint/2010/main" val="16962323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4BF77C1-D17F-494B-AD5E-E4D9E3EB334B}" type="datetimeFigureOut">
              <a:rPr lang="es-PE" smtClean="0"/>
              <a:t>24/10/2015</a:t>
            </a:fld>
            <a:endParaRPr lang="es-PE"/>
          </a:p>
        </p:txBody>
      </p:sp>
      <p:sp>
        <p:nvSpPr>
          <p:cNvPr id="5" name="Footer Placeholder 4"/>
          <p:cNvSpPr>
            <a:spLocks noGrp="1"/>
          </p:cNvSpPr>
          <p:nvPr>
            <p:ph type="ftr" sz="quarter" idx="11"/>
          </p:nvPr>
        </p:nvSpPr>
        <p:spPr/>
        <p:txBody>
          <a:bodyPr/>
          <a:lstStyle/>
          <a:p>
            <a:endParaRPr lang="es-PE"/>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0B7BB46-FF4A-492A-B5AD-D35994888D1B}" type="slidenum">
              <a:rPr lang="es-PE" smtClean="0"/>
              <a:t>‹Nº›</a:t>
            </a:fld>
            <a:endParaRPr lang="es-PE"/>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846997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24BF77C1-D17F-494B-AD5E-E4D9E3EB334B}" type="datetimeFigureOut">
              <a:rPr lang="es-PE" smtClean="0"/>
              <a:t>24/10/2015</a:t>
            </a:fld>
            <a:endParaRPr lang="es-PE"/>
          </a:p>
        </p:txBody>
      </p:sp>
      <p:sp>
        <p:nvSpPr>
          <p:cNvPr id="6" name="Footer Placeholder 5"/>
          <p:cNvSpPr>
            <a:spLocks noGrp="1"/>
          </p:cNvSpPr>
          <p:nvPr>
            <p:ph type="ftr" sz="quarter" idx="11"/>
          </p:nvPr>
        </p:nvSpPr>
        <p:spPr/>
        <p:txBody>
          <a:bodyPr/>
          <a:lstStyle/>
          <a:p>
            <a:endParaRPr lang="es-P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0B7BB46-FF4A-492A-B5AD-D35994888D1B}" type="slidenum">
              <a:rPr lang="es-PE" smtClean="0"/>
              <a:t>‹Nº›</a:t>
            </a:fld>
            <a:endParaRPr lang="es-PE"/>
          </a:p>
        </p:txBody>
      </p:sp>
    </p:spTree>
    <p:extLst>
      <p:ext uri="{BB962C8B-B14F-4D97-AF65-F5344CB8AC3E}">
        <p14:creationId xmlns:p14="http://schemas.microsoft.com/office/powerpoint/2010/main" val="20588011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24BF77C1-D17F-494B-AD5E-E4D9E3EB334B}" type="datetimeFigureOut">
              <a:rPr lang="es-PE" smtClean="0"/>
              <a:t>24/10/2015</a:t>
            </a:fld>
            <a:endParaRPr lang="es-PE"/>
          </a:p>
        </p:txBody>
      </p:sp>
      <p:sp>
        <p:nvSpPr>
          <p:cNvPr id="6" name="Footer Placeholder 5"/>
          <p:cNvSpPr>
            <a:spLocks noGrp="1"/>
          </p:cNvSpPr>
          <p:nvPr>
            <p:ph type="ftr" sz="quarter" idx="11"/>
          </p:nvPr>
        </p:nvSpPr>
        <p:spPr/>
        <p:txBody>
          <a:bodyPr/>
          <a:lstStyle/>
          <a:p>
            <a:endParaRPr lang="es-PE"/>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0B7BB46-FF4A-492A-B5AD-D35994888D1B}" type="slidenum">
              <a:rPr lang="es-PE" smtClean="0"/>
              <a:t>‹Nº›</a:t>
            </a:fld>
            <a:endParaRPr lang="es-PE"/>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140997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24BF77C1-D17F-494B-AD5E-E4D9E3EB334B}" type="datetimeFigureOut">
              <a:rPr lang="es-PE" smtClean="0"/>
              <a:t>24/10/2015</a:t>
            </a:fld>
            <a:endParaRPr lang="es-PE"/>
          </a:p>
        </p:txBody>
      </p:sp>
      <p:sp>
        <p:nvSpPr>
          <p:cNvPr id="6" name="Footer Placeholder 5"/>
          <p:cNvSpPr>
            <a:spLocks noGrp="1"/>
          </p:cNvSpPr>
          <p:nvPr>
            <p:ph type="ftr" sz="quarter" idx="11"/>
          </p:nvPr>
        </p:nvSpPr>
        <p:spPr/>
        <p:txBody>
          <a:bodyPr/>
          <a:lstStyle/>
          <a:p>
            <a:endParaRPr lang="es-PE"/>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0B7BB46-FF4A-492A-B5AD-D35994888D1B}" type="slidenum">
              <a:rPr lang="es-PE" smtClean="0"/>
              <a:t>‹Nº›</a:t>
            </a:fld>
            <a:endParaRPr lang="es-PE"/>
          </a:p>
        </p:txBody>
      </p:sp>
    </p:spTree>
    <p:extLst>
      <p:ext uri="{BB962C8B-B14F-4D97-AF65-F5344CB8AC3E}">
        <p14:creationId xmlns:p14="http://schemas.microsoft.com/office/powerpoint/2010/main" val="185232935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4BF77C1-D17F-494B-AD5E-E4D9E3EB334B}" type="datetimeFigureOut">
              <a:rPr lang="es-PE" smtClean="0"/>
              <a:t>24/10/2015</a:t>
            </a:fld>
            <a:endParaRPr lang="es-PE"/>
          </a:p>
        </p:txBody>
      </p:sp>
      <p:sp>
        <p:nvSpPr>
          <p:cNvPr id="5" name="Footer Placeholder 4"/>
          <p:cNvSpPr>
            <a:spLocks noGrp="1"/>
          </p:cNvSpPr>
          <p:nvPr>
            <p:ph type="ftr" sz="quarter" idx="11"/>
          </p:nvPr>
        </p:nvSpPr>
        <p:spPr/>
        <p:txBody>
          <a:bodyPr/>
          <a:lstStyle/>
          <a:p>
            <a:endParaRPr lang="es-P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0B7BB46-FF4A-492A-B5AD-D35994888D1B}" type="slidenum">
              <a:rPr lang="es-PE" smtClean="0"/>
              <a:t>‹Nº›</a:t>
            </a:fld>
            <a:endParaRPr lang="es-PE"/>
          </a:p>
        </p:txBody>
      </p:sp>
    </p:spTree>
    <p:extLst>
      <p:ext uri="{BB962C8B-B14F-4D97-AF65-F5344CB8AC3E}">
        <p14:creationId xmlns:p14="http://schemas.microsoft.com/office/powerpoint/2010/main" val="30046113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4BF77C1-D17F-494B-AD5E-E4D9E3EB334B}" type="datetimeFigureOut">
              <a:rPr lang="es-PE" smtClean="0"/>
              <a:t>24/10/2015</a:t>
            </a:fld>
            <a:endParaRPr lang="es-PE"/>
          </a:p>
        </p:txBody>
      </p:sp>
      <p:sp>
        <p:nvSpPr>
          <p:cNvPr id="5" name="Footer Placeholder 4"/>
          <p:cNvSpPr>
            <a:spLocks noGrp="1"/>
          </p:cNvSpPr>
          <p:nvPr>
            <p:ph type="ftr" sz="quarter" idx="11"/>
          </p:nvPr>
        </p:nvSpPr>
        <p:spPr/>
        <p:txBody>
          <a:bodyPr/>
          <a:lstStyle/>
          <a:p>
            <a:endParaRPr lang="es-PE"/>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0B7BB46-FF4A-492A-B5AD-D35994888D1B}" type="slidenum">
              <a:rPr lang="es-PE" smtClean="0"/>
              <a:t>‹Nº›</a:t>
            </a:fld>
            <a:endParaRPr lang="es-PE"/>
          </a:p>
        </p:txBody>
      </p:sp>
    </p:spTree>
    <p:extLst>
      <p:ext uri="{BB962C8B-B14F-4D97-AF65-F5344CB8AC3E}">
        <p14:creationId xmlns:p14="http://schemas.microsoft.com/office/powerpoint/2010/main" val="3885129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4BF77C1-D17F-494B-AD5E-E4D9E3EB334B}" type="datetimeFigureOut">
              <a:rPr lang="es-PE" smtClean="0"/>
              <a:t>24/10/2015</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00B7BB46-FF4A-492A-B5AD-D35994888D1B}" type="slidenum">
              <a:rPr lang="es-PE" smtClean="0"/>
              <a:t>‹Nº›</a:t>
            </a:fld>
            <a:endParaRPr lang="es-PE"/>
          </a:p>
        </p:txBody>
      </p:sp>
    </p:spTree>
    <p:extLst>
      <p:ext uri="{BB962C8B-B14F-4D97-AF65-F5344CB8AC3E}">
        <p14:creationId xmlns:p14="http://schemas.microsoft.com/office/powerpoint/2010/main" val="2304909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24BF77C1-D17F-494B-AD5E-E4D9E3EB334B}" type="datetimeFigureOut">
              <a:rPr lang="es-PE" smtClean="0"/>
              <a:t>24/10/2015</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00B7BB46-FF4A-492A-B5AD-D35994888D1B}" type="slidenum">
              <a:rPr lang="es-PE" smtClean="0"/>
              <a:t>‹Nº›</a:t>
            </a:fld>
            <a:endParaRPr lang="es-PE"/>
          </a:p>
        </p:txBody>
      </p:sp>
    </p:spTree>
    <p:extLst>
      <p:ext uri="{BB962C8B-B14F-4D97-AF65-F5344CB8AC3E}">
        <p14:creationId xmlns:p14="http://schemas.microsoft.com/office/powerpoint/2010/main" val="4025118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845127" y="2507550"/>
            <a:ext cx="5156200" cy="36805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2200" y="2507550"/>
            <a:ext cx="5181601" cy="36805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Date Placeholder 6"/>
          <p:cNvSpPr>
            <a:spLocks noGrp="1"/>
          </p:cNvSpPr>
          <p:nvPr>
            <p:ph type="dt" sz="half" idx="10"/>
          </p:nvPr>
        </p:nvSpPr>
        <p:spPr/>
        <p:txBody>
          <a:bodyPr/>
          <a:lstStyle/>
          <a:p>
            <a:fld id="{24BF77C1-D17F-494B-AD5E-E4D9E3EB334B}" type="datetimeFigureOut">
              <a:rPr lang="es-PE" smtClean="0"/>
              <a:t>24/10/2015</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00B7BB46-FF4A-492A-B5AD-D35994888D1B}" type="slidenum">
              <a:rPr lang="es-PE" smtClean="0"/>
              <a:t>‹Nº›</a:t>
            </a:fld>
            <a:endParaRPr lang="es-PE"/>
          </a:p>
        </p:txBody>
      </p:sp>
      <p:sp>
        <p:nvSpPr>
          <p:cNvPr id="10" name="Title 9"/>
          <p:cNvSpPr>
            <a:spLocks noGrp="1"/>
          </p:cNvSpPr>
          <p:nvPr>
            <p:ph type="title"/>
          </p:nvPr>
        </p:nvSpPr>
        <p:spPr/>
        <p:txBody>
          <a:bodyPr/>
          <a:lstStyle/>
          <a:p>
            <a:r>
              <a:rPr lang="es-ES" smtClean="0"/>
              <a:t>Haga clic para modificar el estilo de título del patrón</a:t>
            </a:r>
            <a:endParaRPr lang="en-US" dirty="0"/>
          </a:p>
        </p:txBody>
      </p:sp>
    </p:spTree>
    <p:extLst>
      <p:ext uri="{BB962C8B-B14F-4D97-AF65-F5344CB8AC3E}">
        <p14:creationId xmlns:p14="http://schemas.microsoft.com/office/powerpoint/2010/main" val="172943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4BF77C1-D17F-494B-AD5E-E4D9E3EB334B}" type="datetimeFigureOut">
              <a:rPr lang="es-PE" smtClean="0"/>
              <a:t>24/10/2015</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00B7BB46-FF4A-492A-B5AD-D35994888D1B}" type="slidenum">
              <a:rPr lang="es-PE" smtClean="0"/>
              <a:t>‹Nº›</a:t>
            </a:fld>
            <a:endParaRPr lang="es-PE"/>
          </a:p>
        </p:txBody>
      </p:sp>
      <p:sp>
        <p:nvSpPr>
          <p:cNvPr id="6" name="Title 5"/>
          <p:cNvSpPr>
            <a:spLocks noGrp="1"/>
          </p:cNvSpPr>
          <p:nvPr>
            <p:ph type="title"/>
          </p:nvPr>
        </p:nvSpPr>
        <p:spPr/>
        <p:txBody>
          <a:bodyPr/>
          <a:lstStyle/>
          <a:p>
            <a:r>
              <a:rPr lang="es-ES" smtClean="0"/>
              <a:t>Haga clic para modificar el estilo de título del patrón</a:t>
            </a:r>
            <a:endParaRPr lang="en-US"/>
          </a:p>
        </p:txBody>
      </p:sp>
    </p:spTree>
    <p:extLst>
      <p:ext uri="{BB962C8B-B14F-4D97-AF65-F5344CB8AC3E}">
        <p14:creationId xmlns:p14="http://schemas.microsoft.com/office/powerpoint/2010/main" val="3421747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BF77C1-D17F-494B-AD5E-E4D9E3EB334B}" type="datetimeFigureOut">
              <a:rPr lang="es-PE" smtClean="0"/>
              <a:t>24/10/2015</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00B7BB46-FF4A-492A-B5AD-D35994888D1B}" type="slidenum">
              <a:rPr lang="es-PE" smtClean="0"/>
              <a:t>‹Nº›</a:t>
            </a:fld>
            <a:endParaRPr lang="es-PE"/>
          </a:p>
        </p:txBody>
      </p:sp>
    </p:spTree>
    <p:extLst>
      <p:ext uri="{BB962C8B-B14F-4D97-AF65-F5344CB8AC3E}">
        <p14:creationId xmlns:p14="http://schemas.microsoft.com/office/powerpoint/2010/main" val="3041662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24BF77C1-D17F-494B-AD5E-E4D9E3EB334B}" type="datetimeFigureOut">
              <a:rPr lang="es-PE" smtClean="0"/>
              <a:t>24/10/2015</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00B7BB46-FF4A-492A-B5AD-D35994888D1B}" type="slidenum">
              <a:rPr lang="es-PE" smtClean="0"/>
              <a:t>‹Nº›</a:t>
            </a:fld>
            <a:endParaRPr lang="es-PE"/>
          </a:p>
        </p:txBody>
      </p:sp>
    </p:spTree>
    <p:extLst>
      <p:ext uri="{BB962C8B-B14F-4D97-AF65-F5344CB8AC3E}">
        <p14:creationId xmlns:p14="http://schemas.microsoft.com/office/powerpoint/2010/main" val="4171655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24BF77C1-D17F-494B-AD5E-E4D9E3EB334B}" type="datetimeFigureOut">
              <a:rPr lang="es-PE" smtClean="0"/>
              <a:t>24/10/2015</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00B7BB46-FF4A-492A-B5AD-D35994888D1B}" type="slidenum">
              <a:rPr lang="es-PE" smtClean="0"/>
              <a:t>‹Nº›</a:t>
            </a:fld>
            <a:endParaRPr lang="es-PE"/>
          </a:p>
        </p:txBody>
      </p:sp>
    </p:spTree>
    <p:extLst>
      <p:ext uri="{BB962C8B-B14F-4D97-AF65-F5344CB8AC3E}">
        <p14:creationId xmlns:p14="http://schemas.microsoft.com/office/powerpoint/2010/main" val="2943166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24BF77C1-D17F-494B-AD5E-E4D9E3EB334B}" type="datetimeFigureOut">
              <a:rPr lang="es-PE" smtClean="0"/>
              <a:t>24/10/2015</a:t>
            </a:fld>
            <a:endParaRPr lang="es-P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s-PE"/>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00B7BB46-FF4A-492A-B5AD-D35994888D1B}" type="slidenum">
              <a:rPr lang="es-PE" smtClean="0"/>
              <a:t>‹Nº›</a:t>
            </a:fld>
            <a:endParaRPr lang="es-PE"/>
          </a:p>
        </p:txBody>
      </p:sp>
    </p:spTree>
    <p:extLst>
      <p:ext uri="{BB962C8B-B14F-4D97-AF65-F5344CB8AC3E}">
        <p14:creationId xmlns:p14="http://schemas.microsoft.com/office/powerpoint/2010/main" val="1527649003"/>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4BF77C1-D17F-494B-AD5E-E4D9E3EB334B}" type="datetimeFigureOut">
              <a:rPr lang="es-PE" smtClean="0"/>
              <a:t>24/10/2015</a:t>
            </a:fld>
            <a:endParaRPr lang="es-PE"/>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PE"/>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0B7BB46-FF4A-492A-B5AD-D35994888D1B}" type="slidenum">
              <a:rPr lang="es-PE" smtClean="0"/>
              <a:t>‹Nº›</a:t>
            </a:fld>
            <a:endParaRPr lang="es-PE"/>
          </a:p>
        </p:txBody>
      </p:sp>
    </p:spTree>
    <p:extLst>
      <p:ext uri="{BB962C8B-B14F-4D97-AF65-F5344CB8AC3E}">
        <p14:creationId xmlns:p14="http://schemas.microsoft.com/office/powerpoint/2010/main" val="3140185845"/>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 id="214748380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427411" y="2503309"/>
            <a:ext cx="8448499" cy="3660423"/>
          </a:xfrm>
        </p:spPr>
        <p:txBody>
          <a:bodyPr>
            <a:normAutofit/>
          </a:bodyPr>
          <a:lstStyle/>
          <a:p>
            <a:r>
              <a:rPr lang="es-PE" u="sng" dirty="0"/>
              <a:t>Criterios para evaluar fuentes de información provenientes de Internet</a:t>
            </a:r>
            <a:r>
              <a:rPr lang="es-PE" dirty="0"/>
              <a:t/>
            </a:r>
            <a:br>
              <a:rPr lang="es-PE" dirty="0"/>
            </a:br>
            <a:endParaRPr lang="es-PE" dirty="0"/>
          </a:p>
        </p:txBody>
      </p:sp>
    </p:spTree>
    <p:extLst>
      <p:ext uri="{BB962C8B-B14F-4D97-AF65-F5344CB8AC3E}">
        <p14:creationId xmlns:p14="http://schemas.microsoft.com/office/powerpoint/2010/main" val="20855748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u="sng" dirty="0"/>
              <a:t>Acceso</a:t>
            </a:r>
            <a:r>
              <a:rPr lang="es-PE" dirty="0"/>
              <a:t/>
            </a:r>
            <a:br>
              <a:rPr lang="es-PE" dirty="0"/>
            </a:br>
            <a:endParaRPr lang="es-PE" dirty="0"/>
          </a:p>
        </p:txBody>
      </p:sp>
      <p:sp>
        <p:nvSpPr>
          <p:cNvPr id="3" name="Marcador de contenido 2"/>
          <p:cNvSpPr>
            <a:spLocks noGrp="1"/>
          </p:cNvSpPr>
          <p:nvPr>
            <p:ph idx="1"/>
          </p:nvPr>
        </p:nvSpPr>
        <p:spPr/>
        <p:txBody>
          <a:bodyPr/>
          <a:lstStyle/>
          <a:p>
            <a:r>
              <a:rPr lang="es-PE" dirty="0" smtClean="0"/>
              <a:t>Requerimientos</a:t>
            </a:r>
            <a:endParaRPr lang="es-PE" dirty="0"/>
          </a:p>
          <a:p>
            <a:r>
              <a:rPr lang="es-PE" dirty="0" smtClean="0"/>
              <a:t>Rapidez </a:t>
            </a:r>
            <a:r>
              <a:rPr lang="es-PE" dirty="0"/>
              <a:t>de la conexión</a:t>
            </a:r>
          </a:p>
          <a:p>
            <a:r>
              <a:rPr lang="es-PE" dirty="0" smtClean="0"/>
              <a:t>Carga </a:t>
            </a:r>
            <a:r>
              <a:rPr lang="es-PE" dirty="0"/>
              <a:t>de imágenes</a:t>
            </a:r>
          </a:p>
          <a:p>
            <a:r>
              <a:rPr lang="es-PE" dirty="0" smtClean="0"/>
              <a:t>Estabilidad </a:t>
            </a:r>
            <a:r>
              <a:rPr lang="es-PE" dirty="0"/>
              <a:t>de la conexión</a:t>
            </a:r>
          </a:p>
          <a:p>
            <a:r>
              <a:rPr lang="es-PE" dirty="0" smtClean="0"/>
              <a:t>Acceso </a:t>
            </a:r>
            <a:r>
              <a:rPr lang="es-PE" dirty="0"/>
              <a:t>restringido a la </a:t>
            </a:r>
            <a:r>
              <a:rPr lang="es-PE" dirty="0" smtClean="0"/>
              <a:t>información</a:t>
            </a:r>
          </a:p>
          <a:p>
            <a:r>
              <a:rPr lang="es-PE" dirty="0"/>
              <a:t>Costo</a:t>
            </a:r>
          </a:p>
          <a:p>
            <a:r>
              <a:rPr lang="es-PE" dirty="0" smtClean="0"/>
              <a:t>Condiciones </a:t>
            </a:r>
            <a:r>
              <a:rPr lang="es-PE" dirty="0"/>
              <a:t>de uso</a:t>
            </a:r>
          </a:p>
          <a:p>
            <a:endParaRPr lang="es-PE" dirty="0"/>
          </a:p>
          <a:p>
            <a:pPr marL="0" indent="0">
              <a:buNone/>
            </a:pPr>
            <a:endParaRPr lang="es-PE" dirty="0"/>
          </a:p>
        </p:txBody>
      </p:sp>
    </p:spTree>
    <p:extLst>
      <p:ext uri="{BB962C8B-B14F-4D97-AF65-F5344CB8AC3E}">
        <p14:creationId xmlns:p14="http://schemas.microsoft.com/office/powerpoint/2010/main" val="30943799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p:cNvGraphicFramePr>
            <a:graphicFrameLocks noGrp="1"/>
          </p:cNvGraphicFramePr>
          <p:nvPr>
            <p:ph idx="1"/>
            <p:extLst>
              <p:ext uri="{D42A27DB-BD31-4B8C-83A1-F6EECF244321}">
                <p14:modId xmlns:p14="http://schemas.microsoft.com/office/powerpoint/2010/main" val="154535421"/>
              </p:ext>
            </p:extLst>
          </p:nvPr>
        </p:nvGraphicFramePr>
        <p:xfrm>
          <a:off x="1862667" y="1083732"/>
          <a:ext cx="9416169" cy="43349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98536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PE" dirty="0"/>
              <a:t>El documento guía sobre el proceso de búsqueda y recuperación de información es el anterior a este. En este se evalúan los documentos recuperados mediante el proceso mencionado</a:t>
            </a:r>
            <a:r>
              <a:rPr lang="es-PE" dirty="0" smtClean="0"/>
              <a:t>.</a:t>
            </a:r>
          </a:p>
          <a:p>
            <a:r>
              <a:rPr lang="es-PE" dirty="0"/>
              <a:t>Como bien sabemos internet es una de las principales fuentes de información utilizadas en este tiempo. Fue diseñada para promover el intercambio ilimitado de la información, sin que existan necesariamente reglas o procedimientos para asegurar la calidad de la información expuesta.</a:t>
            </a:r>
          </a:p>
          <a:p>
            <a:endParaRPr lang="es-PE" dirty="0"/>
          </a:p>
        </p:txBody>
      </p:sp>
    </p:spTree>
    <p:extLst>
      <p:ext uri="{BB962C8B-B14F-4D97-AF65-F5344CB8AC3E}">
        <p14:creationId xmlns:p14="http://schemas.microsoft.com/office/powerpoint/2010/main" val="23898344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u="sng" dirty="0"/>
              <a:t>Exactitud</a:t>
            </a:r>
            <a:r>
              <a:rPr lang="es-PE" dirty="0"/>
              <a:t/>
            </a:r>
            <a:br>
              <a:rPr lang="es-PE" dirty="0"/>
            </a:br>
            <a:endParaRPr lang="es-PE" dirty="0"/>
          </a:p>
        </p:txBody>
      </p:sp>
      <p:sp>
        <p:nvSpPr>
          <p:cNvPr id="3" name="Marcador de contenido 2"/>
          <p:cNvSpPr>
            <a:spLocks noGrp="1"/>
          </p:cNvSpPr>
          <p:nvPr>
            <p:ph idx="1"/>
          </p:nvPr>
        </p:nvSpPr>
        <p:spPr/>
        <p:txBody>
          <a:bodyPr/>
          <a:lstStyle/>
          <a:p>
            <a:r>
              <a:rPr lang="es-PE" dirty="0"/>
              <a:t>La información presentada se cita correctamente?</a:t>
            </a:r>
          </a:p>
          <a:p>
            <a:r>
              <a:rPr lang="es-PE" dirty="0"/>
              <a:t>Asegúrese que el autor suministre su dirección electrónica, su dirección o número telefónico donde pueda ser contactado.</a:t>
            </a:r>
          </a:p>
          <a:p>
            <a:r>
              <a:rPr lang="es-PE" dirty="0"/>
              <a:t>¿El Sitio Web pertenece a alguna entidad gubernamental, una organización comercial, institución educativa, una entidad sin ánimo de lucro, o a un autor particular? si así es, ¿cuál es su información general?</a:t>
            </a:r>
          </a:p>
        </p:txBody>
      </p:sp>
    </p:spTree>
    <p:extLst>
      <p:ext uri="{BB962C8B-B14F-4D97-AF65-F5344CB8AC3E}">
        <p14:creationId xmlns:p14="http://schemas.microsoft.com/office/powerpoint/2010/main" val="25205601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u="sng" dirty="0"/>
              <a:t>Autoría</a:t>
            </a:r>
            <a:r>
              <a:rPr lang="es-PE" dirty="0"/>
              <a:t/>
            </a:r>
            <a:br>
              <a:rPr lang="es-PE" dirty="0"/>
            </a:br>
            <a:endParaRPr lang="es-PE" dirty="0"/>
          </a:p>
        </p:txBody>
      </p:sp>
      <p:sp>
        <p:nvSpPr>
          <p:cNvPr id="3" name="Marcador de contenido 2"/>
          <p:cNvSpPr>
            <a:spLocks noGrp="1"/>
          </p:cNvSpPr>
          <p:nvPr>
            <p:ph idx="1"/>
          </p:nvPr>
        </p:nvSpPr>
        <p:spPr/>
        <p:txBody>
          <a:bodyPr/>
          <a:lstStyle/>
          <a:p>
            <a:r>
              <a:rPr lang="es-PE" b="1" dirty="0"/>
              <a:t> </a:t>
            </a:r>
            <a:r>
              <a:rPr lang="es-PE" dirty="0" smtClean="0"/>
              <a:t>La </a:t>
            </a:r>
            <a:r>
              <a:rPr lang="es-PE" dirty="0"/>
              <a:t>autoridad está dada por el responsable del sitio -puede ser una persona, un grupo de </a:t>
            </a:r>
            <a:r>
              <a:rPr lang="es-PE" dirty="0" smtClean="0"/>
              <a:t>personas reunidas </a:t>
            </a:r>
            <a:r>
              <a:rPr lang="es-PE" dirty="0"/>
              <a:t>por un objetivo determinado, o una entidad-, su prestigio y las fuentes utilizadas</a:t>
            </a:r>
            <a:r>
              <a:rPr lang="es-PE" dirty="0" smtClean="0"/>
              <a:t>.</a:t>
            </a:r>
          </a:p>
          <a:p>
            <a:r>
              <a:rPr lang="es-PE" dirty="0" smtClean="0"/>
              <a:t>¿</a:t>
            </a:r>
            <a:r>
              <a:rPr lang="es-PE" dirty="0"/>
              <a:t>Quién publicó el documento o la página, es posible establecer contacto con él / ella?</a:t>
            </a:r>
          </a:p>
          <a:p>
            <a:r>
              <a:rPr lang="es-PE" dirty="0" smtClean="0"/>
              <a:t>¿</a:t>
            </a:r>
            <a:r>
              <a:rPr lang="es-PE" dirty="0"/>
              <a:t>Está claro y explícito quién o quiénes son los responsables del sitio?</a:t>
            </a:r>
          </a:p>
          <a:p>
            <a:r>
              <a:rPr lang="es-PE" dirty="0" smtClean="0"/>
              <a:t>¿</a:t>
            </a:r>
            <a:r>
              <a:rPr lang="es-PE" dirty="0"/>
              <a:t>Tiene el autor la autoridad para presentar la información?</a:t>
            </a:r>
          </a:p>
          <a:p>
            <a:endParaRPr lang="es-PE" dirty="0"/>
          </a:p>
          <a:p>
            <a:endParaRPr lang="es-PE" dirty="0"/>
          </a:p>
        </p:txBody>
      </p:sp>
    </p:spTree>
    <p:extLst>
      <p:ext uri="{BB962C8B-B14F-4D97-AF65-F5344CB8AC3E}">
        <p14:creationId xmlns:p14="http://schemas.microsoft.com/office/powerpoint/2010/main" val="486828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 </a:t>
            </a:r>
            <a:br>
              <a:rPr lang="es-PE" dirty="0"/>
            </a:br>
            <a:r>
              <a:rPr lang="es-PE" b="1" u="sng" dirty="0"/>
              <a:t>Objetividad</a:t>
            </a:r>
            <a:endParaRPr lang="es-PE" dirty="0"/>
          </a:p>
        </p:txBody>
      </p:sp>
      <p:sp>
        <p:nvSpPr>
          <p:cNvPr id="3" name="Marcador de contenido 2"/>
          <p:cNvSpPr>
            <a:spLocks noGrp="1"/>
          </p:cNvSpPr>
          <p:nvPr>
            <p:ph idx="1"/>
          </p:nvPr>
        </p:nvSpPr>
        <p:spPr/>
        <p:txBody>
          <a:bodyPr/>
          <a:lstStyle/>
          <a:p>
            <a:r>
              <a:rPr lang="es-PE" b="1" dirty="0"/>
              <a:t> </a:t>
            </a:r>
            <a:r>
              <a:rPr lang="es-PE" dirty="0" smtClean="0"/>
              <a:t>¿</a:t>
            </a:r>
            <a:r>
              <a:rPr lang="es-PE" dirty="0"/>
              <a:t>Qué metas / objetivos, cumple esta página?</a:t>
            </a:r>
          </a:p>
          <a:p>
            <a:r>
              <a:rPr lang="es-PE" dirty="0" smtClean="0"/>
              <a:t>¿</a:t>
            </a:r>
            <a:r>
              <a:rPr lang="es-PE" dirty="0"/>
              <a:t>Qué tan detallada es la información?</a:t>
            </a:r>
          </a:p>
          <a:p>
            <a:r>
              <a:rPr lang="es-PE" dirty="0" smtClean="0"/>
              <a:t>¿</a:t>
            </a:r>
            <a:r>
              <a:rPr lang="es-PE" dirty="0"/>
              <a:t>Qué opiniones (sí las hay) expresa el autor?</a:t>
            </a:r>
          </a:p>
          <a:p>
            <a:r>
              <a:rPr lang="es-PE" dirty="0" smtClean="0"/>
              <a:t>¿</a:t>
            </a:r>
            <a:r>
              <a:rPr lang="es-PE" dirty="0"/>
              <a:t>Cuál es el propósito?</a:t>
            </a:r>
          </a:p>
          <a:p>
            <a:r>
              <a:rPr lang="es-PE" dirty="0" smtClean="0"/>
              <a:t>¿</a:t>
            </a:r>
            <a:r>
              <a:rPr lang="es-PE" dirty="0"/>
              <a:t>La información es objetiva o responde a algún tipo de interés?</a:t>
            </a:r>
          </a:p>
        </p:txBody>
      </p:sp>
    </p:spTree>
    <p:extLst>
      <p:ext uri="{BB962C8B-B14F-4D97-AF65-F5344CB8AC3E}">
        <p14:creationId xmlns:p14="http://schemas.microsoft.com/office/powerpoint/2010/main" val="8658585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u="sng" dirty="0"/>
              <a:t>Navegabilidad</a:t>
            </a:r>
            <a:endParaRPr lang="es-PE" dirty="0"/>
          </a:p>
        </p:txBody>
      </p:sp>
      <p:sp>
        <p:nvSpPr>
          <p:cNvPr id="3" name="Marcador de contenido 2"/>
          <p:cNvSpPr>
            <a:spLocks noGrp="1"/>
          </p:cNvSpPr>
          <p:nvPr>
            <p:ph idx="1"/>
          </p:nvPr>
        </p:nvSpPr>
        <p:spPr/>
        <p:txBody>
          <a:bodyPr/>
          <a:lstStyle/>
          <a:p>
            <a:r>
              <a:rPr lang="es-PE" dirty="0"/>
              <a:t>Se considera la facilidad que se le ofrece al usuario de ubicarse y moverse dentro del sitio.</a:t>
            </a:r>
          </a:p>
          <a:p>
            <a:r>
              <a:rPr lang="es-PE" dirty="0" smtClean="0"/>
              <a:t>¿</a:t>
            </a:r>
            <a:r>
              <a:rPr lang="es-PE" dirty="0"/>
              <a:t>Se incluye un mapa del sitio?</a:t>
            </a:r>
          </a:p>
          <a:p>
            <a:r>
              <a:rPr lang="es-PE" dirty="0" smtClean="0"/>
              <a:t>¿</a:t>
            </a:r>
            <a:r>
              <a:rPr lang="es-PE" dirty="0"/>
              <a:t>Se puede identificar con rapidez la página que se quiere visitar? ¿Se puede llegar fácil </a:t>
            </a:r>
            <a:r>
              <a:rPr lang="es-PE" dirty="0" smtClean="0"/>
              <a:t>y directamente </a:t>
            </a:r>
            <a:r>
              <a:rPr lang="es-PE" dirty="0"/>
              <a:t>a ella?</a:t>
            </a:r>
          </a:p>
          <a:p>
            <a:r>
              <a:rPr lang="es-PE" dirty="0" smtClean="0"/>
              <a:t>¿</a:t>
            </a:r>
            <a:r>
              <a:rPr lang="es-PE" dirty="0"/>
              <a:t>Está claramente indicado el nombre de la página que se está navegando en cada caso?</a:t>
            </a:r>
          </a:p>
          <a:p>
            <a:endParaRPr lang="es-PE" dirty="0"/>
          </a:p>
        </p:txBody>
      </p:sp>
    </p:spTree>
    <p:extLst>
      <p:ext uri="{BB962C8B-B14F-4D97-AF65-F5344CB8AC3E}">
        <p14:creationId xmlns:p14="http://schemas.microsoft.com/office/powerpoint/2010/main" val="21549404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u="sng" dirty="0"/>
              <a:t>Actualidad</a:t>
            </a:r>
            <a:r>
              <a:rPr lang="es-PE" dirty="0"/>
              <a:t/>
            </a:r>
            <a:br>
              <a:rPr lang="es-PE" dirty="0"/>
            </a:br>
            <a:endParaRPr lang="es-PE" dirty="0"/>
          </a:p>
        </p:txBody>
      </p:sp>
      <p:sp>
        <p:nvSpPr>
          <p:cNvPr id="3" name="Marcador de contenido 2"/>
          <p:cNvSpPr>
            <a:spLocks noGrp="1"/>
          </p:cNvSpPr>
          <p:nvPr>
            <p:ph idx="1"/>
          </p:nvPr>
        </p:nvSpPr>
        <p:spPr/>
        <p:txBody>
          <a:bodyPr/>
          <a:lstStyle/>
          <a:p>
            <a:pPr marL="0" indent="0">
              <a:buNone/>
            </a:pPr>
            <a:r>
              <a:rPr lang="es-PE" dirty="0"/>
              <a:t>La actualización puede referirse a:</a:t>
            </a:r>
          </a:p>
          <a:p>
            <a:r>
              <a:rPr lang="es-PE" dirty="0" smtClean="0"/>
              <a:t>La </a:t>
            </a:r>
            <a:r>
              <a:rPr lang="es-PE" dirty="0"/>
              <a:t>incorporación periódica de nuevos recursos.</a:t>
            </a:r>
          </a:p>
          <a:p>
            <a:r>
              <a:rPr lang="es-PE" dirty="0" smtClean="0"/>
              <a:t>La </a:t>
            </a:r>
            <a:r>
              <a:rPr lang="es-PE" dirty="0"/>
              <a:t>modificación de los recursos y los datos existentes en respuesta a la aparición </a:t>
            </a:r>
            <a:r>
              <a:rPr lang="es-PE" dirty="0" smtClean="0"/>
              <a:t>de nuevos </a:t>
            </a:r>
            <a:r>
              <a:rPr lang="es-PE" dirty="0"/>
              <a:t>aportes al tema.</a:t>
            </a:r>
          </a:p>
          <a:p>
            <a:r>
              <a:rPr lang="es-PE" dirty="0" smtClean="0"/>
              <a:t>¿</a:t>
            </a:r>
            <a:r>
              <a:rPr lang="es-PE" dirty="0"/>
              <a:t>Cuándo fue producido?</a:t>
            </a:r>
          </a:p>
          <a:p>
            <a:r>
              <a:rPr lang="es-PE" dirty="0" smtClean="0"/>
              <a:t>¿</a:t>
            </a:r>
            <a:r>
              <a:rPr lang="es-PE" dirty="0"/>
              <a:t>Cuándo fue actualizado?</a:t>
            </a:r>
          </a:p>
        </p:txBody>
      </p:sp>
    </p:spTree>
    <p:extLst>
      <p:ext uri="{BB962C8B-B14F-4D97-AF65-F5344CB8AC3E}">
        <p14:creationId xmlns:p14="http://schemas.microsoft.com/office/powerpoint/2010/main" val="35563620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u="sng" dirty="0"/>
              <a:t>Cobertura y contenido</a:t>
            </a:r>
            <a:endParaRPr lang="es-PE" dirty="0"/>
          </a:p>
        </p:txBody>
      </p:sp>
      <p:sp>
        <p:nvSpPr>
          <p:cNvPr id="3" name="Marcador de contenido 2"/>
          <p:cNvSpPr>
            <a:spLocks noGrp="1"/>
          </p:cNvSpPr>
          <p:nvPr>
            <p:ph idx="1"/>
          </p:nvPr>
        </p:nvSpPr>
        <p:spPr/>
        <p:txBody>
          <a:bodyPr>
            <a:normAutofit/>
          </a:bodyPr>
          <a:lstStyle/>
          <a:p>
            <a:r>
              <a:rPr lang="es-PE" dirty="0"/>
              <a:t>La propuesta es que los contenidos del sitio manifiesten especial cuidado en el tratamiento y </a:t>
            </a:r>
            <a:r>
              <a:rPr lang="es-PE" dirty="0" smtClean="0"/>
              <a:t>el  enfoque </a:t>
            </a:r>
            <a:r>
              <a:rPr lang="es-PE" dirty="0"/>
              <a:t>dado al desarrollo de un tema, tópico o teoría de un campo disciplinar o área </a:t>
            </a:r>
            <a:r>
              <a:rPr lang="es-PE" dirty="0" smtClean="0"/>
              <a:t>del conocimiento</a:t>
            </a:r>
            <a:r>
              <a:rPr lang="es-PE" dirty="0"/>
              <a:t>.</a:t>
            </a:r>
          </a:p>
          <a:p>
            <a:r>
              <a:rPr lang="es-PE" dirty="0"/>
              <a:t>¿Queda claro si la página está completa o se encuentra aún “en construcción”? Si </a:t>
            </a:r>
            <a:r>
              <a:rPr lang="es-PE" dirty="0" smtClean="0"/>
              <a:t>se señalan </a:t>
            </a:r>
            <a:r>
              <a:rPr lang="es-PE" dirty="0"/>
              <a:t>varios temas (“menú”), ¿Se cubren efectivamente todos los señalados?</a:t>
            </a:r>
          </a:p>
          <a:p>
            <a:r>
              <a:rPr lang="es-PE" dirty="0"/>
              <a:t>Si se indica que existe una versión impresa de una o varias páginas</a:t>
            </a:r>
          </a:p>
          <a:p>
            <a:pPr lvl="1"/>
            <a:r>
              <a:rPr lang="es-PE" dirty="0"/>
              <a:t>a) Si hay varias ediciones no-Web, ¿se indica a cual corresponde la versión Web?</a:t>
            </a:r>
          </a:p>
          <a:p>
            <a:pPr lvl="1"/>
            <a:r>
              <a:rPr lang="es-PE" dirty="0"/>
              <a:t>b) ¿Se indica si la versión en Web es completa o sólo parcial?</a:t>
            </a:r>
          </a:p>
          <a:p>
            <a:pPr lvl="1"/>
            <a:r>
              <a:rPr lang="es-PE" dirty="0"/>
              <a:t>c) ¿Se indica dónde y cómo se puede obtener la versión impresa, si la hay?</a:t>
            </a:r>
          </a:p>
          <a:p>
            <a:endParaRPr lang="es-PE" dirty="0"/>
          </a:p>
        </p:txBody>
      </p:sp>
    </p:spTree>
    <p:extLst>
      <p:ext uri="{BB962C8B-B14F-4D97-AF65-F5344CB8AC3E}">
        <p14:creationId xmlns:p14="http://schemas.microsoft.com/office/powerpoint/2010/main" val="28265539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u="sng" dirty="0"/>
              <a:t>Diseño</a:t>
            </a:r>
            <a:r>
              <a:rPr lang="es-PE" dirty="0"/>
              <a:t/>
            </a:r>
            <a:br>
              <a:rPr lang="es-PE" dirty="0"/>
            </a:br>
            <a:endParaRPr lang="es-PE" dirty="0"/>
          </a:p>
        </p:txBody>
      </p:sp>
      <p:sp>
        <p:nvSpPr>
          <p:cNvPr id="3" name="Marcador de contenido 2"/>
          <p:cNvSpPr>
            <a:spLocks noGrp="1"/>
          </p:cNvSpPr>
          <p:nvPr>
            <p:ph idx="1"/>
          </p:nvPr>
        </p:nvSpPr>
        <p:spPr/>
        <p:txBody>
          <a:bodyPr/>
          <a:lstStyle/>
          <a:p>
            <a:r>
              <a:rPr lang="es-PE" dirty="0"/>
              <a:t>¿Es elegante, funcional y atractivo?</a:t>
            </a:r>
          </a:p>
          <a:p>
            <a:r>
              <a:rPr lang="es-PE" dirty="0" smtClean="0"/>
              <a:t>¿</a:t>
            </a:r>
            <a:r>
              <a:rPr lang="es-PE" dirty="0"/>
              <a:t>Combina adecuadamente los colores, las formas las imágenes?</a:t>
            </a:r>
          </a:p>
          <a:p>
            <a:r>
              <a:rPr lang="es-PE" dirty="0" smtClean="0"/>
              <a:t>¿</a:t>
            </a:r>
            <a:r>
              <a:rPr lang="es-PE" dirty="0"/>
              <a:t>Tiene tipografía textual adecuada?</a:t>
            </a:r>
          </a:p>
          <a:p>
            <a:r>
              <a:rPr lang="es-PE" dirty="0" smtClean="0"/>
              <a:t>¿</a:t>
            </a:r>
            <a:r>
              <a:rPr lang="es-PE" dirty="0"/>
              <a:t>El estilo y el formato es homogéneo?</a:t>
            </a:r>
          </a:p>
          <a:p>
            <a:endParaRPr lang="es-PE" dirty="0"/>
          </a:p>
        </p:txBody>
      </p:sp>
    </p:spTree>
    <p:extLst>
      <p:ext uri="{BB962C8B-B14F-4D97-AF65-F5344CB8AC3E}">
        <p14:creationId xmlns:p14="http://schemas.microsoft.com/office/powerpoint/2010/main" val="469464124"/>
      </p:ext>
    </p:extLst>
  </p:cSld>
  <p:clrMapOvr>
    <a:masterClrMapping/>
  </p:clrMapOvr>
  <p:timing>
    <p:tnLst>
      <p:par>
        <p:cTn id="1" dur="indefinite" restart="never" nodeType="tmRoot"/>
      </p:par>
    </p:tn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Espiral">
  <a:themeElements>
    <a:clrScheme name="Azul">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TM02900720[[fn=Integral]]</Template>
  <TotalTime>58</TotalTime>
  <Words>475</Words>
  <Application>Microsoft Office PowerPoint</Application>
  <PresentationFormat>Panorámica</PresentationFormat>
  <Paragraphs>50</Paragraphs>
  <Slides>11</Slides>
  <Notes>0</Notes>
  <HiddenSlides>0</HiddenSlides>
  <MMClips>0</MMClips>
  <ScaleCrop>false</ScaleCrop>
  <HeadingPairs>
    <vt:vector size="6" baseType="variant">
      <vt:variant>
        <vt:lpstr>Fuentes usadas</vt:lpstr>
      </vt:variant>
      <vt:variant>
        <vt:i4>6</vt:i4>
      </vt:variant>
      <vt:variant>
        <vt:lpstr>Tema</vt:lpstr>
      </vt:variant>
      <vt:variant>
        <vt:i4>2</vt:i4>
      </vt:variant>
      <vt:variant>
        <vt:lpstr>Títulos de diapositiva</vt:lpstr>
      </vt:variant>
      <vt:variant>
        <vt:i4>11</vt:i4>
      </vt:variant>
    </vt:vector>
  </HeadingPairs>
  <TitlesOfParts>
    <vt:vector size="19" baseType="lpstr">
      <vt:lpstr>Arial</vt:lpstr>
      <vt:lpstr>Calibri</vt:lpstr>
      <vt:lpstr>Calibri Light</vt:lpstr>
      <vt:lpstr>Century Gothic</vt:lpstr>
      <vt:lpstr>Wingdings 2</vt:lpstr>
      <vt:lpstr>Wingdings 3</vt:lpstr>
      <vt:lpstr>HDOfficeLightV0</vt:lpstr>
      <vt:lpstr>Espiral</vt:lpstr>
      <vt:lpstr>Criterios para evaluar fuentes de información provenientes de Internet </vt:lpstr>
      <vt:lpstr>Presentación de PowerPoint</vt:lpstr>
      <vt:lpstr>Exactitud </vt:lpstr>
      <vt:lpstr>Autoría </vt:lpstr>
      <vt:lpstr>  Objetividad</vt:lpstr>
      <vt:lpstr>Navegabilidad</vt:lpstr>
      <vt:lpstr>Actualidad </vt:lpstr>
      <vt:lpstr>Cobertura y contenido</vt:lpstr>
      <vt:lpstr>Diseño </vt:lpstr>
      <vt:lpstr>Acceso </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Criterios para evaluar fuentes de información provenientes de Internet</dc:title>
  <dc:creator>SOLEDAD</dc:creator>
  <cp:lastModifiedBy>SOLEDAD</cp:lastModifiedBy>
  <cp:revision>3</cp:revision>
  <dcterms:created xsi:type="dcterms:W3CDTF">2015-10-24T17:24:23Z</dcterms:created>
  <dcterms:modified xsi:type="dcterms:W3CDTF">2015-10-24T18:22:26Z</dcterms:modified>
</cp:coreProperties>
</file>