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8"/>
  </p:notesMasterIdLst>
  <p:sldIdLst>
    <p:sldId id="279" r:id="rId2"/>
    <p:sldId id="280" r:id="rId3"/>
    <p:sldId id="281" r:id="rId4"/>
    <p:sldId id="282" r:id="rId5"/>
    <p:sldId id="283" r:id="rId6"/>
    <p:sldId id="256" r:id="rId7"/>
    <p:sldId id="257" r:id="rId8"/>
    <p:sldId id="258" r:id="rId9"/>
    <p:sldId id="259" r:id="rId10"/>
    <p:sldId id="260" r:id="rId11"/>
    <p:sldId id="261" r:id="rId12"/>
    <p:sldId id="265" r:id="rId13"/>
    <p:sldId id="262" r:id="rId14"/>
    <p:sldId id="263" r:id="rId15"/>
    <p:sldId id="264" r:id="rId16"/>
    <p:sldId id="267" r:id="rId17"/>
    <p:sldId id="268" r:id="rId18"/>
    <p:sldId id="269" r:id="rId19"/>
    <p:sldId id="270" r:id="rId20"/>
    <p:sldId id="271" r:id="rId21"/>
    <p:sldId id="272" r:id="rId22"/>
    <p:sldId id="273" r:id="rId23"/>
    <p:sldId id="274" r:id="rId24"/>
    <p:sldId id="275" r:id="rId25"/>
    <p:sldId id="276" r:id="rId26"/>
    <p:sldId id="266" r:id="rId27"/>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1" autoAdjust="0"/>
    <p:restoredTop sz="94662" autoAdjust="0"/>
  </p:normalViewPr>
  <p:slideViewPr>
    <p:cSldViewPr>
      <p:cViewPr>
        <p:scale>
          <a:sx n="94" d="100"/>
          <a:sy n="94" d="100"/>
        </p:scale>
        <p:origin x="-888" y="17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1ECC19-13FD-4CCB-890B-1DD27729633D}" type="datetimeFigureOut">
              <a:rPr lang="es-PE" smtClean="0"/>
              <a:t>29/10/2015</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6C8005-6E7D-4D25-AE07-4215F5B884D6}" type="slidenum">
              <a:rPr lang="es-PE" smtClean="0"/>
              <a:t>‹Nº›</a:t>
            </a:fld>
            <a:endParaRPr lang="es-PE"/>
          </a:p>
        </p:txBody>
      </p:sp>
    </p:spTree>
    <p:extLst>
      <p:ext uri="{BB962C8B-B14F-4D97-AF65-F5344CB8AC3E}">
        <p14:creationId xmlns:p14="http://schemas.microsoft.com/office/powerpoint/2010/main" val="3471909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smtClean="0"/>
          </a:p>
        </p:txBody>
      </p:sp>
      <p:sp>
        <p:nvSpPr>
          <p:cNvPr id="819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900" b="1">
                <a:solidFill>
                  <a:schemeClr val="tx1"/>
                </a:solidFill>
                <a:latin typeface="Arial" charset="0"/>
              </a:defRPr>
            </a:lvl1pPr>
            <a:lvl2pPr marL="703054" indent="-270405" eaLnBrk="0" hangingPunct="0">
              <a:defRPr sz="900" b="1">
                <a:solidFill>
                  <a:schemeClr val="tx1"/>
                </a:solidFill>
                <a:latin typeface="Arial" charset="0"/>
              </a:defRPr>
            </a:lvl2pPr>
            <a:lvl3pPr marL="1081621" indent="-216324" eaLnBrk="0" hangingPunct="0">
              <a:defRPr sz="900" b="1">
                <a:solidFill>
                  <a:schemeClr val="tx1"/>
                </a:solidFill>
                <a:latin typeface="Arial" charset="0"/>
              </a:defRPr>
            </a:lvl3pPr>
            <a:lvl4pPr marL="1514269" indent="-216324" eaLnBrk="0" hangingPunct="0">
              <a:defRPr sz="900" b="1">
                <a:solidFill>
                  <a:schemeClr val="tx1"/>
                </a:solidFill>
                <a:latin typeface="Arial" charset="0"/>
              </a:defRPr>
            </a:lvl4pPr>
            <a:lvl5pPr marL="1946918" indent="-216324" eaLnBrk="0" hangingPunct="0">
              <a:defRPr sz="900" b="1">
                <a:solidFill>
                  <a:schemeClr val="tx1"/>
                </a:solidFill>
                <a:latin typeface="Arial" charset="0"/>
              </a:defRPr>
            </a:lvl5pPr>
            <a:lvl6pPr marL="2379566" indent="-216324" algn="ctr" eaLnBrk="0" fontAlgn="base" hangingPunct="0">
              <a:spcBef>
                <a:spcPct val="0"/>
              </a:spcBef>
              <a:spcAft>
                <a:spcPct val="0"/>
              </a:spcAft>
              <a:defRPr sz="900" b="1">
                <a:solidFill>
                  <a:schemeClr val="tx1"/>
                </a:solidFill>
                <a:latin typeface="Arial" charset="0"/>
              </a:defRPr>
            </a:lvl6pPr>
            <a:lvl7pPr marL="2812214" indent="-216324" algn="ctr" eaLnBrk="0" fontAlgn="base" hangingPunct="0">
              <a:spcBef>
                <a:spcPct val="0"/>
              </a:spcBef>
              <a:spcAft>
                <a:spcPct val="0"/>
              </a:spcAft>
              <a:defRPr sz="900" b="1">
                <a:solidFill>
                  <a:schemeClr val="tx1"/>
                </a:solidFill>
                <a:latin typeface="Arial" charset="0"/>
              </a:defRPr>
            </a:lvl7pPr>
            <a:lvl8pPr marL="3244863" indent="-216324" algn="ctr" eaLnBrk="0" fontAlgn="base" hangingPunct="0">
              <a:spcBef>
                <a:spcPct val="0"/>
              </a:spcBef>
              <a:spcAft>
                <a:spcPct val="0"/>
              </a:spcAft>
              <a:defRPr sz="900" b="1">
                <a:solidFill>
                  <a:schemeClr val="tx1"/>
                </a:solidFill>
                <a:latin typeface="Arial" charset="0"/>
              </a:defRPr>
            </a:lvl8pPr>
            <a:lvl9pPr marL="3677511" indent="-216324" algn="ctr" eaLnBrk="0" fontAlgn="base" hangingPunct="0">
              <a:spcBef>
                <a:spcPct val="0"/>
              </a:spcBef>
              <a:spcAft>
                <a:spcPct val="0"/>
              </a:spcAft>
              <a:defRPr sz="900" b="1">
                <a:solidFill>
                  <a:schemeClr val="tx1"/>
                </a:solidFill>
                <a:latin typeface="Arial" charset="0"/>
              </a:defRPr>
            </a:lvl9pPr>
          </a:lstStyle>
          <a:p>
            <a:pPr eaLnBrk="1" hangingPunct="1"/>
            <a:fld id="{FF77D36F-CF0F-47B6-8D8E-D869253C8788}" type="slidenum">
              <a:rPr lang="es-ES" altLang="es-ES" sz="1200"/>
              <a:pPr eaLnBrk="1" hangingPunct="1"/>
              <a:t>3</a:t>
            </a:fld>
            <a:endParaRPr lang="es-ES" altLang="es-E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B36C8005-6E7D-4D25-AE07-4215F5B884D6}" type="slidenum">
              <a:rPr lang="es-PE" smtClean="0"/>
              <a:t>6</a:t>
            </a:fld>
            <a:endParaRPr lang="es-PE"/>
          </a:p>
        </p:txBody>
      </p:sp>
    </p:spTree>
    <p:extLst>
      <p:ext uri="{BB962C8B-B14F-4D97-AF65-F5344CB8AC3E}">
        <p14:creationId xmlns:p14="http://schemas.microsoft.com/office/powerpoint/2010/main" val="2223291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s-ES" smtClean="0"/>
              <a:t>Haga clic para modificar el estilo de título del patrón</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white"/>
        <p:txBody>
          <a:bodyPr/>
          <a:lstStyle/>
          <a:p>
            <a:fld id="{019194A5-DCC4-4601-A974-DBFEC1176845}" type="datetimeFigureOut">
              <a:rPr lang="es-PE" smtClean="0"/>
              <a:t>29/10/2015</a:t>
            </a:fld>
            <a:endParaRPr lang="es-PE"/>
          </a:p>
        </p:txBody>
      </p:sp>
      <p:sp>
        <p:nvSpPr>
          <p:cNvPr id="5" name="Footer Placeholder 4"/>
          <p:cNvSpPr>
            <a:spLocks noGrp="1"/>
          </p:cNvSpPr>
          <p:nvPr>
            <p:ph type="ftr" sz="quarter" idx="11"/>
          </p:nvPr>
        </p:nvSpPr>
        <p:spPr bwMode="white"/>
        <p:txBody>
          <a:bodyPr/>
          <a:lstStyle/>
          <a:p>
            <a:endParaRPr lang="es-PE"/>
          </a:p>
        </p:txBody>
      </p:sp>
      <p:sp>
        <p:nvSpPr>
          <p:cNvPr id="6" name="Slide Number Placeholder 5"/>
          <p:cNvSpPr>
            <a:spLocks noGrp="1"/>
          </p:cNvSpPr>
          <p:nvPr>
            <p:ph type="sldNum" sz="quarter" idx="12"/>
          </p:nvPr>
        </p:nvSpPr>
        <p:spPr/>
        <p:txBody>
          <a:bodyPr/>
          <a:lstStyle/>
          <a:p>
            <a:fld id="{FCB00628-B38A-4F15-B4D1-30787DE01441}"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19194A5-DCC4-4601-A974-DBFEC1176845}" type="datetimeFigureOut">
              <a:rPr lang="es-PE" smtClean="0"/>
              <a:t>29/10/2015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CB00628-B38A-4F15-B4D1-30787DE01441}"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19194A5-DCC4-4601-A974-DBFEC1176845}" type="datetimeFigureOut">
              <a:rPr lang="es-PE" smtClean="0"/>
              <a:t>29/10/2015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CB00628-B38A-4F15-B4D1-30787DE01441}"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19194A5-DCC4-4601-A974-DBFEC1176845}" type="datetimeFigureOut">
              <a:rPr lang="es-PE" smtClean="0"/>
              <a:t>29/10/2015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CB00628-B38A-4F15-B4D1-30787DE01441}" type="slidenum">
              <a:rPr lang="es-PE" smtClean="0"/>
              <a:t>‹Nº›</a:t>
            </a:fld>
            <a:endParaRPr lang="es-PE"/>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9194A5-DCC4-4601-A974-DBFEC1176845}" type="datetimeFigureOut">
              <a:rPr lang="es-PE" smtClean="0"/>
              <a:t>29/10/2015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CB00628-B38A-4F15-B4D1-30787DE01441}" type="slidenum">
              <a:rPr lang="es-PE" smtClean="0"/>
              <a:t>‹Nº›</a:t>
            </a:fld>
            <a:endParaRPr lang="es-PE"/>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019194A5-DCC4-4601-A974-DBFEC1176845}" type="datetimeFigureOut">
              <a:rPr lang="es-PE" smtClean="0"/>
              <a:t>29/10/2015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CB00628-B38A-4F15-B4D1-30787DE01441}" type="slidenum">
              <a:rPr lang="es-PE" smtClean="0"/>
              <a:t>‹Nº›</a:t>
            </a:fld>
            <a:endParaRPr lang="es-PE"/>
          </a:p>
        </p:txBody>
      </p:sp>
      <p:sp>
        <p:nvSpPr>
          <p:cNvPr id="12" name="Content Placeholder 11"/>
          <p:cNvSpPr>
            <a:spLocks noGrp="1"/>
          </p:cNvSpPr>
          <p:nvPr>
            <p:ph sz="quarter" idx="14"/>
          </p:nvPr>
        </p:nvSpPr>
        <p:spPr>
          <a:xfrm>
            <a:off x="4648200" y="2438400"/>
            <a:ext cx="3124200" cy="312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019194A5-DCC4-4601-A974-DBFEC1176845}" type="datetimeFigureOut">
              <a:rPr lang="es-PE" smtClean="0"/>
              <a:t>29/10/2015</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FCB00628-B38A-4F15-B4D1-30787DE01441}"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19194A5-DCC4-4601-A974-DBFEC1176845}" type="datetimeFigureOut">
              <a:rPr lang="es-PE" smtClean="0"/>
              <a:t>29/10/2015</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FCB00628-B38A-4F15-B4D1-30787DE01441}" type="slidenum">
              <a:rPr lang="es-PE" smtClean="0"/>
              <a:t>‹Nº›</a:t>
            </a:fld>
            <a:endParaRPr lang="es-PE"/>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19194A5-DCC4-4601-A974-DBFEC1176845}" type="datetimeFigureOut">
              <a:rPr lang="es-PE" smtClean="0"/>
              <a:t>29/10/2015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CB00628-B38A-4F15-B4D1-30787DE01441}"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19194A5-DCC4-4601-A974-DBFEC1176845}" type="datetimeFigureOut">
              <a:rPr lang="es-PE" smtClean="0"/>
              <a:t>29/10/2015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CB00628-B38A-4F15-B4D1-30787DE01441}" type="slidenum">
              <a:rPr lang="es-PE" smtClean="0"/>
              <a:t>‹Nº›</a:t>
            </a:fld>
            <a:endParaRPr lang="es-PE"/>
          </a:p>
        </p:txBody>
      </p:sp>
      <p:sp>
        <p:nvSpPr>
          <p:cNvPr id="9" name="Content Placeholder 8"/>
          <p:cNvSpPr>
            <a:spLocks noGrp="1"/>
          </p:cNvSpPr>
          <p:nvPr>
            <p:ph sz="quarter" idx="13"/>
          </p:nvPr>
        </p:nvSpPr>
        <p:spPr>
          <a:xfrm>
            <a:off x="1371600" y="1676400"/>
            <a:ext cx="3276600" cy="3505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19194A5-DCC4-4601-A974-DBFEC1176845}" type="datetimeFigureOut">
              <a:rPr lang="es-PE" smtClean="0"/>
              <a:t>29/10/2015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CB00628-B38A-4F15-B4D1-30787DE01441}"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019194A5-DCC4-4601-A974-DBFEC1176845}" type="datetimeFigureOut">
              <a:rPr lang="es-PE" smtClean="0"/>
              <a:t>29/10/2015</a:t>
            </a:fld>
            <a:endParaRPr lang="es-PE"/>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s-PE"/>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FCB00628-B38A-4F15-B4D1-30787DE01441}"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s.wikipedia.org/wiki/Griego_cl%C3%A1sico" TargetMode="External"/><Relationship Id="rId3" Type="http://schemas.openxmlformats.org/officeDocument/2006/relationships/hyperlink" Target="https://es.wikipedia.org/wiki/Palabra" TargetMode="External"/><Relationship Id="rId7" Type="http://schemas.openxmlformats.org/officeDocument/2006/relationships/hyperlink" Target="https://es.wikipedia.org/wiki/Tesoro" TargetMode="External"/><Relationship Id="rId12" Type="http://schemas.openxmlformats.org/officeDocument/2006/relationships/hyperlink" Target="https://es.wikipedia.org/wiki/Sebasti%C3%A1n_de_Covarrubias" TargetMode="External"/><Relationship Id="rId2" Type="http://schemas.openxmlformats.org/officeDocument/2006/relationships/hyperlink" Target="https://es.wikipedia.org/wiki/Enumeraci%C3%B3n" TargetMode="External"/><Relationship Id="rId1" Type="http://schemas.openxmlformats.org/officeDocument/2006/relationships/slideLayout" Target="../slideLayouts/slideLayout2.xml"/><Relationship Id="rId6" Type="http://schemas.openxmlformats.org/officeDocument/2006/relationships/hyperlink" Target="https://es.wikipedia.org/wiki/Lat%C3%ADn" TargetMode="External"/><Relationship Id="rId11" Type="http://schemas.openxmlformats.org/officeDocument/2006/relationships/hyperlink" Target="https://es.wikipedia.org/wiki/Tesoro_de_la_lengua_castellana_o_espa%C3%B1ola" TargetMode="External"/><Relationship Id="rId5" Type="http://schemas.openxmlformats.org/officeDocument/2006/relationships/hyperlink" Target="https://es.wikipedia.org/wiki/Concepto" TargetMode="External"/><Relationship Id="rId10" Type="http://schemas.openxmlformats.org/officeDocument/2006/relationships/hyperlink" Target="https://es.wikipedia.org/wiki/Tesorer%C3%ADa" TargetMode="External"/><Relationship Id="rId4" Type="http://schemas.openxmlformats.org/officeDocument/2006/relationships/hyperlink" Target="https://es.wikipedia.org/wiki/Terminolog%C3%ADa" TargetMode="External"/><Relationship Id="rId9" Type="http://schemas.openxmlformats.org/officeDocument/2006/relationships/hyperlink" Target="https://es.wikipedia.org/wiki/Almac%C3%A9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b="1" dirty="0" smtClean="0"/>
              <a:t>Lenguajes documentales y tesauros</a:t>
            </a:r>
            <a:endParaRPr lang="es-ES" sz="3200" b="1" dirty="0"/>
          </a:p>
        </p:txBody>
      </p:sp>
      <p:sp>
        <p:nvSpPr>
          <p:cNvPr id="3" name="2 Marcador de texto"/>
          <p:cNvSpPr>
            <a:spLocks noGrp="1"/>
          </p:cNvSpPr>
          <p:nvPr>
            <p:ph type="body" idx="1"/>
          </p:nvPr>
        </p:nvSpPr>
        <p:spPr/>
        <p:txBody>
          <a:bodyPr>
            <a:normAutofit fontScale="92500" lnSpcReduction="20000"/>
          </a:bodyPr>
          <a:lstStyle/>
          <a:p>
            <a:r>
              <a:rPr lang="es-ES_tradnl" dirty="0" smtClean="0"/>
              <a:t>Trabajo en equipo por:</a:t>
            </a:r>
            <a:endParaRPr lang="es-ES" dirty="0"/>
          </a:p>
        </p:txBody>
      </p:sp>
      <p:sp>
        <p:nvSpPr>
          <p:cNvPr id="5" name="4 Marcador de contenido"/>
          <p:cNvSpPr>
            <a:spLocks noGrp="1"/>
          </p:cNvSpPr>
          <p:nvPr>
            <p:ph sz="quarter" idx="13"/>
          </p:nvPr>
        </p:nvSpPr>
        <p:spPr/>
        <p:txBody>
          <a:bodyPr/>
          <a:lstStyle/>
          <a:p>
            <a:pPr>
              <a:buFont typeface="Arial" panose="020B0604020202020204" pitchFamily="34" charset="0"/>
              <a:buChar char="•"/>
            </a:pPr>
            <a:r>
              <a:rPr lang="es-ES_tradnl" dirty="0" smtClean="0"/>
              <a:t>Javier Cana</a:t>
            </a:r>
          </a:p>
          <a:p>
            <a:pPr>
              <a:buFont typeface="Arial" panose="020B0604020202020204" pitchFamily="34" charset="0"/>
              <a:buChar char="•"/>
            </a:pPr>
            <a:r>
              <a:rPr lang="es-ES_tradnl" dirty="0" smtClean="0"/>
              <a:t>Oliver Quincho</a:t>
            </a:r>
          </a:p>
          <a:p>
            <a:pPr>
              <a:buFont typeface="Arial" panose="020B0604020202020204" pitchFamily="34" charset="0"/>
              <a:buChar char="•"/>
            </a:pPr>
            <a:r>
              <a:rPr lang="es-ES_tradnl" dirty="0" smtClean="0"/>
              <a:t>Pablo Pacheco</a:t>
            </a:r>
          </a:p>
          <a:p>
            <a:pPr>
              <a:buFont typeface="Arial" panose="020B0604020202020204" pitchFamily="34" charset="0"/>
              <a:buChar char="•"/>
            </a:pPr>
            <a:r>
              <a:rPr lang="es-ES_tradnl" dirty="0" smtClean="0"/>
              <a:t>Kenny </a:t>
            </a:r>
            <a:r>
              <a:rPr lang="es-ES_tradnl" dirty="0" err="1" smtClean="0"/>
              <a:t>Zamatta</a:t>
            </a:r>
            <a:endParaRPr lang="es-ES_tradnl" dirty="0" smtClean="0"/>
          </a:p>
          <a:p>
            <a:pPr>
              <a:buFont typeface="Arial" panose="020B0604020202020204" pitchFamily="34" charset="0"/>
              <a:buChar char="•"/>
            </a:pPr>
            <a:r>
              <a:rPr lang="es-ES_tradnl" dirty="0" err="1" smtClean="0"/>
              <a:t>Efrain</a:t>
            </a:r>
            <a:r>
              <a:rPr lang="es-ES_tradnl" dirty="0" smtClean="0"/>
              <a:t> Huanca</a:t>
            </a:r>
            <a:endParaRPr lang="es-ES" dirty="0"/>
          </a:p>
        </p:txBody>
      </p:sp>
      <p:pic>
        <p:nvPicPr>
          <p:cNvPr id="92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636912"/>
            <a:ext cx="2664296"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0128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marL="571500" indent="-571500" algn="l">
              <a:buFont typeface="Wingdings" panose="05000000000000000000" pitchFamily="2" charset="2"/>
              <a:buChar char="Ø"/>
            </a:pPr>
            <a:r>
              <a:rPr lang="es-PE" sz="3200" b="1" dirty="0" smtClean="0"/>
              <a:t>Según su Ámbito de alcance y especialización:</a:t>
            </a:r>
            <a:endParaRPr lang="es-PE" sz="3200" b="1" dirty="0"/>
          </a:p>
        </p:txBody>
      </p:sp>
      <p:sp>
        <p:nvSpPr>
          <p:cNvPr id="3" name="2 Marcador de contenido"/>
          <p:cNvSpPr>
            <a:spLocks noGrp="1"/>
          </p:cNvSpPr>
          <p:nvPr>
            <p:ph idx="1"/>
          </p:nvPr>
        </p:nvSpPr>
        <p:spPr/>
        <p:txBody>
          <a:bodyPr>
            <a:normAutofit fontScale="85000" lnSpcReduction="20000"/>
          </a:bodyPr>
          <a:lstStyle/>
          <a:p>
            <a:r>
              <a:rPr lang="es-PE" b="1" dirty="0" smtClean="0"/>
              <a:t>Índices generales: </a:t>
            </a:r>
            <a:r>
              <a:rPr lang="es-PE" sz="2400" b="1" dirty="0" smtClean="0"/>
              <a:t>como las clasificaciones universales, que intentan abarcar todo el conocimiento humano.</a:t>
            </a:r>
            <a:br>
              <a:rPr lang="es-PE" sz="2400" b="1" dirty="0" smtClean="0"/>
            </a:br>
            <a:r>
              <a:rPr lang="es-PE" sz="2400" b="1" dirty="0" smtClean="0"/>
              <a:t/>
            </a:r>
            <a:br>
              <a:rPr lang="es-PE" sz="2400" b="1" dirty="0" smtClean="0"/>
            </a:br>
            <a:endParaRPr lang="es-PE" sz="2400" b="1" dirty="0" smtClean="0"/>
          </a:p>
          <a:p>
            <a:r>
              <a:rPr lang="es-PE" b="1" dirty="0" smtClean="0"/>
              <a:t>Índices especializados: </a:t>
            </a:r>
            <a:r>
              <a:rPr lang="es-PE" sz="2400" b="1" dirty="0" smtClean="0"/>
              <a:t>restringida a una rama determinada del saber como se observa en los casos de los tesauros especializados</a:t>
            </a:r>
            <a:r>
              <a:rPr lang="es-PE" b="1" dirty="0" smtClean="0"/>
              <a:t>.</a:t>
            </a:r>
            <a:endParaRPr lang="es-PE" b="1" dirty="0"/>
          </a:p>
        </p:txBody>
      </p:sp>
    </p:spTree>
    <p:extLst>
      <p:ext uri="{BB962C8B-B14F-4D97-AF65-F5344CB8AC3E}">
        <p14:creationId xmlns:p14="http://schemas.microsoft.com/office/powerpoint/2010/main" val="82902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1196752"/>
            <a:ext cx="7488832" cy="4093915"/>
          </a:xfrm>
        </p:spPr>
        <p:txBody>
          <a:bodyPr>
            <a:normAutofit fontScale="92500" lnSpcReduction="20000"/>
          </a:bodyPr>
          <a:lstStyle/>
          <a:p>
            <a:pPr marL="0" indent="0" algn="ctr">
              <a:buNone/>
            </a:pPr>
            <a:r>
              <a:rPr lang="es-PE" sz="2400" b="1" dirty="0" smtClean="0"/>
              <a:t>Todos los lenguajes documentales deben compartir unos mismos principios básicos, como son la exhaustividad, simplicidad organizativa, entropía o economía de signos, no redundancia..</a:t>
            </a:r>
            <a:br>
              <a:rPr lang="es-PE" sz="2400" b="1" dirty="0" smtClean="0"/>
            </a:br>
            <a:r>
              <a:rPr lang="es-PE" sz="2400" b="1" dirty="0" smtClean="0"/>
              <a:t/>
            </a:r>
            <a:br>
              <a:rPr lang="es-PE" sz="2400" b="1" dirty="0" smtClean="0"/>
            </a:br>
            <a:endParaRPr lang="es-PE" sz="2400" b="1" dirty="0" smtClean="0"/>
          </a:p>
          <a:p>
            <a:pPr marL="0" indent="0" algn="ctr">
              <a:buNone/>
            </a:pPr>
            <a:r>
              <a:rPr lang="es-PE" sz="2400" b="1" dirty="0" smtClean="0"/>
              <a:t>De todos los lenguajes mencionados, el tema que nos ocupa demanda nuestra atención hacia los tesauros y hacia la normativa UNE e ISO por la que deben regirse.</a:t>
            </a:r>
            <a:endParaRPr lang="es-PE" sz="2400" b="1" dirty="0"/>
          </a:p>
        </p:txBody>
      </p:sp>
    </p:spTree>
    <p:extLst>
      <p:ext uri="{BB962C8B-B14F-4D97-AF65-F5344CB8AC3E}">
        <p14:creationId xmlns:p14="http://schemas.microsoft.com/office/powerpoint/2010/main" val="289035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Los tesauros</a:t>
            </a:r>
            <a:endParaRPr lang="es-ES" dirty="0"/>
          </a:p>
        </p:txBody>
      </p:sp>
      <p:sp>
        <p:nvSpPr>
          <p:cNvPr id="3" name="2 Marcador de contenido"/>
          <p:cNvSpPr>
            <a:spLocks noGrp="1"/>
          </p:cNvSpPr>
          <p:nvPr>
            <p:ph idx="1"/>
          </p:nvPr>
        </p:nvSpPr>
        <p:spPr/>
        <p:txBody>
          <a:bodyPr>
            <a:normAutofit/>
          </a:bodyPr>
          <a:lstStyle/>
          <a:p>
            <a:pPr marL="0" indent="0">
              <a:buNone/>
            </a:pPr>
            <a:r>
              <a:rPr lang="es-ES" b="1" dirty="0"/>
              <a:t>Tesauro</a:t>
            </a:r>
            <a:r>
              <a:rPr lang="es-ES" dirty="0"/>
              <a:t> es la </a:t>
            </a:r>
            <a:r>
              <a:rPr lang="es-ES" dirty="0">
                <a:hlinkClick r:id="rId2" tooltip="Enumeración"/>
              </a:rPr>
              <a:t>lista</a:t>
            </a:r>
            <a:r>
              <a:rPr lang="es-ES" dirty="0"/>
              <a:t> de </a:t>
            </a:r>
            <a:r>
              <a:rPr lang="es-ES" dirty="0">
                <a:hlinkClick r:id="rId3" tooltip="Palabra"/>
              </a:rPr>
              <a:t>palabras</a:t>
            </a:r>
            <a:r>
              <a:rPr lang="es-ES" dirty="0"/>
              <a:t> o </a:t>
            </a:r>
            <a:r>
              <a:rPr lang="es-ES" dirty="0">
                <a:hlinkClick r:id="rId4" tooltip="Terminología"/>
              </a:rPr>
              <a:t>términos</a:t>
            </a:r>
            <a:r>
              <a:rPr lang="es-ES" dirty="0"/>
              <a:t> controlados empleados para representar </a:t>
            </a:r>
            <a:r>
              <a:rPr lang="es-ES" dirty="0">
                <a:hlinkClick r:id="rId5" tooltip="Concepto"/>
              </a:rPr>
              <a:t>conceptos</a:t>
            </a:r>
            <a:r>
              <a:rPr lang="es-ES" dirty="0"/>
              <a:t>.</a:t>
            </a:r>
          </a:p>
          <a:p>
            <a:pPr marL="0" indent="0">
              <a:buNone/>
            </a:pPr>
            <a:r>
              <a:rPr lang="es-ES" dirty="0"/>
              <a:t>Proviene del </a:t>
            </a:r>
            <a:r>
              <a:rPr lang="es-ES" dirty="0">
                <a:hlinkClick r:id="rId6" tooltip="Latín"/>
              </a:rPr>
              <a:t>latín</a:t>
            </a:r>
            <a:r>
              <a:rPr lang="es-ES" dirty="0"/>
              <a:t> </a:t>
            </a:r>
            <a:r>
              <a:rPr lang="es-ES" dirty="0" err="1"/>
              <a:t>thesaurus</a:t>
            </a:r>
            <a:r>
              <a:rPr lang="es-ES" dirty="0"/>
              <a:t> (‘</a:t>
            </a:r>
            <a:r>
              <a:rPr lang="es-ES" dirty="0">
                <a:hlinkClick r:id="rId7" tooltip="Tesoro"/>
              </a:rPr>
              <a:t>tesoro</a:t>
            </a:r>
            <a:r>
              <a:rPr lang="es-ES" dirty="0"/>
              <a:t>’), y este a su vez del </a:t>
            </a:r>
            <a:r>
              <a:rPr lang="es-ES" dirty="0">
                <a:hlinkClick r:id="rId8" tooltip="Griego clásico"/>
              </a:rPr>
              <a:t>griego clásico</a:t>
            </a:r>
            <a:r>
              <a:rPr lang="es-ES" dirty="0"/>
              <a:t> </a:t>
            </a:r>
            <a:r>
              <a:rPr lang="es-ES" dirty="0" err="1"/>
              <a:t>thēsaurós</a:t>
            </a:r>
            <a:r>
              <a:rPr lang="es-ES" dirty="0"/>
              <a:t> (</a:t>
            </a:r>
            <a:r>
              <a:rPr lang="es-ES" dirty="0" err="1"/>
              <a:t>θησ</a:t>
            </a:r>
            <a:r>
              <a:rPr lang="es-ES" dirty="0"/>
              <a:t>αυρός, ‘</a:t>
            </a:r>
            <a:r>
              <a:rPr lang="es-ES" dirty="0">
                <a:hlinkClick r:id="rId9" tooltip="Almacén"/>
              </a:rPr>
              <a:t>almacén</a:t>
            </a:r>
            <a:r>
              <a:rPr lang="es-ES" dirty="0"/>
              <a:t>’, ‘</a:t>
            </a:r>
            <a:r>
              <a:rPr lang="es-ES" dirty="0">
                <a:hlinkClick r:id="rId10" tooltip="Tesorería"/>
              </a:rPr>
              <a:t>tesorería</a:t>
            </a:r>
            <a:r>
              <a:rPr lang="es-ES" dirty="0"/>
              <a:t>’). Es utilizado en literatura como </a:t>
            </a:r>
            <a:r>
              <a:rPr lang="es-ES" dirty="0" err="1"/>
              <a:t>thesaurus</a:t>
            </a:r>
            <a:r>
              <a:rPr lang="es-ES" dirty="0"/>
              <a:t>, </a:t>
            </a:r>
            <a:r>
              <a:rPr lang="es-ES" dirty="0" err="1"/>
              <a:t>thesauri</a:t>
            </a:r>
            <a:r>
              <a:rPr lang="es-ES" dirty="0"/>
              <a:t> o tesoro para referirse a los diccionarios, como por ejemplo el </a:t>
            </a:r>
            <a:r>
              <a:rPr lang="es-ES" dirty="0">
                <a:hlinkClick r:id="rId11" tooltip="Tesoro de la lengua castellana o española"/>
              </a:rPr>
              <a:t>Tesoro de la lengua castellana o española</a:t>
            </a:r>
            <a:r>
              <a:rPr lang="es-ES" dirty="0"/>
              <a:t> de </a:t>
            </a:r>
            <a:r>
              <a:rPr lang="es-ES" dirty="0">
                <a:hlinkClick r:id="rId12" tooltip="Sebastián de Covarrubias"/>
              </a:rPr>
              <a:t>Sebastián de Covarrubias</a:t>
            </a:r>
            <a:r>
              <a:rPr lang="es-ES" dirty="0"/>
              <a:t>, de 161</a:t>
            </a:r>
          </a:p>
          <a:p>
            <a:endParaRPr lang="es-ES" dirty="0"/>
          </a:p>
        </p:txBody>
      </p:sp>
    </p:spTree>
    <p:extLst>
      <p:ext uri="{BB962C8B-B14F-4D97-AF65-F5344CB8AC3E}">
        <p14:creationId xmlns:p14="http://schemas.microsoft.com/office/powerpoint/2010/main" val="222672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1371600" y="980728"/>
            <a:ext cx="6400800" cy="504056"/>
          </a:xfrm>
        </p:spPr>
        <p:txBody>
          <a:bodyPr>
            <a:normAutofit fontScale="90000"/>
          </a:bodyPr>
          <a:lstStyle/>
          <a:p>
            <a:r>
              <a:rPr lang="es-ES_tradnl" dirty="0" smtClean="0"/>
              <a:t>Los tesauros</a:t>
            </a:r>
            <a:endParaRPr lang="es-ES" dirty="0"/>
          </a:p>
        </p:txBody>
      </p:sp>
      <p:sp>
        <p:nvSpPr>
          <p:cNvPr id="8" name="2 Marcador de contenido"/>
          <p:cNvSpPr>
            <a:spLocks noGrp="1"/>
          </p:cNvSpPr>
          <p:nvPr>
            <p:ph idx="1"/>
          </p:nvPr>
        </p:nvSpPr>
        <p:spPr>
          <a:xfrm>
            <a:off x="899592" y="1600200"/>
            <a:ext cx="3596208" cy="4525963"/>
          </a:xfrm>
        </p:spPr>
        <p:txBody>
          <a:bodyPr>
            <a:normAutofit/>
          </a:bodyPr>
          <a:lstStyle/>
          <a:p>
            <a:pPr marL="0" indent="0">
              <a:buNone/>
            </a:pPr>
            <a:r>
              <a:rPr lang="es-ES" sz="1800" dirty="0" smtClean="0"/>
              <a:t>.</a:t>
            </a:r>
            <a:r>
              <a:rPr lang="es-ES" sz="2000" dirty="0" smtClean="0"/>
              <a:t>Según </a:t>
            </a:r>
            <a:r>
              <a:rPr lang="es-ES" sz="2000" dirty="0"/>
              <a:t>su </a:t>
            </a:r>
            <a:r>
              <a:rPr lang="es-ES" sz="2000" b="1" dirty="0"/>
              <a:t>FUNCIÓN</a:t>
            </a:r>
            <a:r>
              <a:rPr lang="es-ES" sz="2000" dirty="0"/>
              <a:t>, son </a:t>
            </a:r>
            <a:r>
              <a:rPr lang="es-ES" sz="2000" b="1" dirty="0"/>
              <a:t>instrumentos </a:t>
            </a:r>
            <a:r>
              <a:rPr lang="es-ES" b="1" dirty="0"/>
              <a:t>de control terminológico </a:t>
            </a:r>
            <a:r>
              <a:rPr lang="es-ES" dirty="0"/>
              <a:t>para trasladar a un </a:t>
            </a:r>
            <a:r>
              <a:rPr lang="es-ES" dirty="0" smtClean="0"/>
              <a:t>lenguaje más </a:t>
            </a:r>
            <a:r>
              <a:rPr lang="es-ES" dirty="0"/>
              <a:t>estricto (lenguaje documental) el lenguaje natural utilizado en los documentos.</a:t>
            </a:r>
          </a:p>
        </p:txBody>
      </p:sp>
      <p:sp>
        <p:nvSpPr>
          <p:cNvPr id="9" name="3 Marcador de contenido"/>
          <p:cNvSpPr txBox="1">
            <a:spLocks/>
          </p:cNvSpPr>
          <p:nvPr/>
        </p:nvSpPr>
        <p:spPr>
          <a:xfrm>
            <a:off x="4648200" y="1600200"/>
            <a:ext cx="3740224"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ES" sz="2200" dirty="0" smtClean="0"/>
              <a:t>Según su </a:t>
            </a:r>
            <a:r>
              <a:rPr lang="es-ES" sz="2200" b="1" dirty="0" smtClean="0"/>
              <a:t>ESTRUCTURA</a:t>
            </a:r>
            <a:r>
              <a:rPr lang="es-ES" sz="2200" dirty="0" smtClean="0"/>
              <a:t>, </a:t>
            </a:r>
            <a:r>
              <a:rPr lang="es-ES" dirty="0" smtClean="0"/>
              <a:t>se trata </a:t>
            </a:r>
            <a:r>
              <a:rPr lang="es-ES" sz="2200" dirty="0" smtClean="0"/>
              <a:t>de </a:t>
            </a:r>
            <a:r>
              <a:rPr lang="es-ES" sz="2200" b="1" dirty="0" smtClean="0"/>
              <a:t>vocabularios controlados y dinámicos</a:t>
            </a:r>
            <a:r>
              <a:rPr lang="es-ES" sz="2200" dirty="0" smtClean="0"/>
              <a:t>, aplicables a un área concreta del conocimiento y cuyos términos mantienen relaciones semánticas y genéricas</a:t>
            </a:r>
          </a:p>
          <a:p>
            <a:pPr marL="0" indent="0">
              <a:buFont typeface="Arial" panose="020B0604020202020204" pitchFamily="34" charset="0"/>
              <a:buNone/>
            </a:pPr>
            <a:r>
              <a:rPr lang="es-ES" sz="2200" dirty="0" smtClean="0"/>
              <a:t>entre sí.</a:t>
            </a:r>
            <a:endParaRPr lang="es-ES" sz="2200" dirty="0"/>
          </a:p>
        </p:txBody>
      </p:sp>
    </p:spTree>
    <p:extLst>
      <p:ext uri="{BB962C8B-B14F-4D97-AF65-F5344CB8AC3E}">
        <p14:creationId xmlns:p14="http://schemas.microsoft.com/office/powerpoint/2010/main" val="3303965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Título"/>
          <p:cNvSpPr>
            <a:spLocks noGrp="1"/>
          </p:cNvSpPr>
          <p:nvPr>
            <p:ph type="title"/>
          </p:nvPr>
        </p:nvSpPr>
        <p:spPr/>
        <p:txBody>
          <a:bodyPr>
            <a:normAutofit/>
          </a:bodyPr>
          <a:lstStyle/>
          <a:p>
            <a:r>
              <a:rPr lang="es-ES" b="1" dirty="0" smtClean="0"/>
              <a:t>FUNCIONES</a:t>
            </a:r>
            <a:endParaRPr lang="es-ES" dirty="0"/>
          </a:p>
        </p:txBody>
      </p:sp>
      <p:sp>
        <p:nvSpPr>
          <p:cNvPr id="5" name="5 Marcador de contenido"/>
          <p:cNvSpPr>
            <a:spLocks noGrp="1"/>
          </p:cNvSpPr>
          <p:nvPr>
            <p:ph idx="1"/>
          </p:nvPr>
        </p:nvSpPr>
        <p:spPr/>
        <p:txBody>
          <a:bodyPr>
            <a:normAutofit fontScale="47500" lnSpcReduction="20000"/>
          </a:bodyPr>
          <a:lstStyle/>
          <a:p>
            <a:pPr marL="0" indent="0">
              <a:buNone/>
            </a:pPr>
            <a:r>
              <a:rPr lang="es-ES" dirty="0" smtClean="0"/>
              <a:t>Como </a:t>
            </a:r>
            <a:r>
              <a:rPr lang="es-ES" dirty="0"/>
              <a:t>todo lenguaje documental, sus </a:t>
            </a:r>
            <a:r>
              <a:rPr lang="es-ES" b="1" dirty="0"/>
              <a:t>tres funciones básicas </a:t>
            </a:r>
            <a:r>
              <a:rPr lang="es-ES" dirty="0"/>
              <a:t>son</a:t>
            </a:r>
            <a:r>
              <a:rPr lang="es-ES" dirty="0" smtClean="0"/>
              <a:t>:</a:t>
            </a:r>
          </a:p>
          <a:p>
            <a:pPr marL="0" indent="0">
              <a:buNone/>
            </a:pPr>
            <a:endParaRPr lang="es-ES" dirty="0"/>
          </a:p>
          <a:p>
            <a:pPr marL="0" indent="0">
              <a:buNone/>
            </a:pPr>
            <a:r>
              <a:rPr lang="es-ES" dirty="0"/>
              <a:t>1. La </a:t>
            </a:r>
            <a:r>
              <a:rPr lang="es-ES" b="1" dirty="0"/>
              <a:t>NORMALIZACIÓN del vocabulario</a:t>
            </a:r>
            <a:r>
              <a:rPr lang="es-ES" dirty="0"/>
              <a:t>, mediante un léxico apropiado capaz de reflejar con</a:t>
            </a:r>
          </a:p>
          <a:p>
            <a:pPr marL="0" indent="0">
              <a:buNone/>
            </a:pPr>
            <a:r>
              <a:rPr lang="es-ES" dirty="0"/>
              <a:t>precisión la esencia conceptual de los documentos. La </a:t>
            </a:r>
            <a:r>
              <a:rPr lang="es-ES" b="1" dirty="0"/>
              <a:t>filosofía de todo tesauro </a:t>
            </a:r>
            <a:r>
              <a:rPr lang="es-ES" dirty="0"/>
              <a:t>es huir de la</a:t>
            </a:r>
          </a:p>
          <a:p>
            <a:pPr marL="0" indent="0">
              <a:buNone/>
            </a:pPr>
            <a:r>
              <a:rPr lang="es-ES" dirty="0"/>
              <a:t>riqueza del lenguaje natural y de los accidentes lingüísticos que le caracterizan: sinonimia,</a:t>
            </a:r>
          </a:p>
          <a:p>
            <a:pPr marL="0" indent="0">
              <a:buNone/>
            </a:pPr>
            <a:r>
              <a:rPr lang="es-ES" dirty="0"/>
              <a:t>polisemia, homonimia, ambigüedad, etc</a:t>
            </a:r>
            <a:r>
              <a:rPr lang="es-ES" dirty="0" smtClean="0"/>
              <a:t>.</a:t>
            </a:r>
          </a:p>
          <a:p>
            <a:pPr marL="0" indent="0">
              <a:buNone/>
            </a:pPr>
            <a:endParaRPr lang="es-ES" dirty="0"/>
          </a:p>
          <a:p>
            <a:pPr marL="0" indent="0">
              <a:buNone/>
            </a:pPr>
            <a:r>
              <a:rPr lang="es-ES" dirty="0"/>
              <a:t>2. La </a:t>
            </a:r>
            <a:r>
              <a:rPr lang="es-ES" b="1" dirty="0"/>
              <a:t>INDUCCIÓN</a:t>
            </a:r>
            <a:r>
              <a:rPr lang="es-ES" dirty="0"/>
              <a:t>, ya que el establecimiento de referencias cruzadas entre sus términos anima</a:t>
            </a:r>
          </a:p>
          <a:p>
            <a:pPr marL="0" indent="0">
              <a:buNone/>
            </a:pPr>
            <a:r>
              <a:rPr lang="es-ES" dirty="0"/>
              <a:t>a los usuarios a consultar temas que, de otro modo, ni siquiera habrían considerado</a:t>
            </a:r>
            <a:r>
              <a:rPr lang="es-ES" dirty="0" smtClean="0"/>
              <a:t>.</a:t>
            </a:r>
          </a:p>
          <a:p>
            <a:pPr marL="0" indent="0">
              <a:buNone/>
            </a:pPr>
            <a:endParaRPr lang="es-ES" dirty="0"/>
          </a:p>
          <a:p>
            <a:pPr marL="0" indent="0">
              <a:buNone/>
            </a:pPr>
            <a:r>
              <a:rPr lang="es-ES" dirty="0"/>
              <a:t>3. La </a:t>
            </a:r>
            <a:r>
              <a:rPr lang="es-ES" b="1" dirty="0"/>
              <a:t>REPRESENTACIÓN </a:t>
            </a:r>
            <a:r>
              <a:rPr lang="es-ES" dirty="0"/>
              <a:t>de los conceptos más significativos extraídos de los documentos</a:t>
            </a:r>
          </a:p>
          <a:p>
            <a:pPr marL="0" indent="0">
              <a:buNone/>
            </a:pPr>
            <a:r>
              <a:rPr lang="es-ES" dirty="0"/>
              <a:t>analizados.</a:t>
            </a:r>
          </a:p>
          <a:p>
            <a:pPr marL="0" indent="0">
              <a:buNone/>
            </a:pPr>
            <a:r>
              <a:rPr lang="es-ES" dirty="0"/>
              <a:t>Así pues, el tesauro sirve de puente entre el documento y el usuario y, en este proceso de</a:t>
            </a:r>
          </a:p>
          <a:p>
            <a:pPr marL="0" indent="0">
              <a:buNone/>
            </a:pPr>
            <a:r>
              <a:rPr lang="es-ES" dirty="0"/>
              <a:t>mediación, el papel del documentalista es clave.</a:t>
            </a:r>
          </a:p>
        </p:txBody>
      </p:sp>
    </p:spTree>
    <p:extLst>
      <p:ext uri="{BB962C8B-B14F-4D97-AF65-F5344CB8AC3E}">
        <p14:creationId xmlns:p14="http://schemas.microsoft.com/office/powerpoint/2010/main" val="4163041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755576" y="116632"/>
            <a:ext cx="7488832" cy="5400600"/>
          </a:xfrm>
        </p:spPr>
        <p:txBody>
          <a:bodyPr>
            <a:normAutofit/>
          </a:bodyPr>
          <a:lstStyle/>
          <a:p>
            <a:pPr marL="0" indent="0">
              <a:buNone/>
            </a:pPr>
            <a:endParaRPr lang="es-ES" sz="2800" dirty="0" smtClean="0"/>
          </a:p>
          <a:p>
            <a:pPr marL="0" indent="0">
              <a:buNone/>
            </a:pPr>
            <a:r>
              <a:rPr lang="es-ES" sz="2800" dirty="0" smtClean="0"/>
              <a:t>.Además </a:t>
            </a:r>
            <a:r>
              <a:rPr lang="es-ES" sz="2800" dirty="0"/>
              <a:t>un tesauro </a:t>
            </a:r>
            <a:r>
              <a:rPr lang="es-ES" sz="2800" dirty="0" smtClean="0"/>
              <a:t>podría definirse </a:t>
            </a:r>
            <a:r>
              <a:rPr lang="es-ES" sz="2800" dirty="0"/>
              <a:t>como un lenguaje documental </a:t>
            </a:r>
            <a:r>
              <a:rPr lang="es-ES" sz="2800" b="1" dirty="0" smtClean="0"/>
              <a:t>controlado</a:t>
            </a:r>
            <a:r>
              <a:rPr lang="es-ES" sz="2800" dirty="0" smtClean="0"/>
              <a:t>, </a:t>
            </a:r>
            <a:r>
              <a:rPr lang="es-ES" sz="2800" b="1" dirty="0" err="1" smtClean="0"/>
              <a:t>postcoordinado</a:t>
            </a:r>
            <a:r>
              <a:rPr lang="es-ES" sz="2800" dirty="0"/>
              <a:t>, </a:t>
            </a:r>
            <a:r>
              <a:rPr lang="es-ES" sz="2800" b="1" dirty="0"/>
              <a:t>de </a:t>
            </a:r>
            <a:r>
              <a:rPr lang="es-ES" sz="2800" b="1" dirty="0" smtClean="0"/>
              <a:t>estructura </a:t>
            </a:r>
            <a:r>
              <a:rPr lang="es-ES" sz="2800" dirty="0" smtClean="0"/>
              <a:t>eminentemente </a:t>
            </a:r>
            <a:r>
              <a:rPr lang="es-ES" sz="2800" b="1" dirty="0"/>
              <a:t>combinatoria o asociativa </a:t>
            </a:r>
            <a:r>
              <a:rPr lang="es-ES" sz="2800" dirty="0"/>
              <a:t>y </a:t>
            </a:r>
            <a:r>
              <a:rPr lang="es-ES" sz="2800" b="1" dirty="0"/>
              <a:t>especializado</a:t>
            </a:r>
            <a:r>
              <a:rPr lang="es-ES" sz="2800"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618344"/>
            <a:ext cx="5256584" cy="2204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267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ircle(in)">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412777"/>
            <a:ext cx="7772400" cy="1656183"/>
          </a:xfrm>
        </p:spPr>
        <p:txBody>
          <a:bodyPr/>
          <a:lstStyle/>
          <a:p>
            <a:r>
              <a:rPr lang="es-PY" dirty="0" smtClean="0">
                <a:latin typeface="AR DARLING" pitchFamily="2" charset="0"/>
              </a:rPr>
              <a:t>Elementos y estructura de los tesauros</a:t>
            </a:r>
            <a:endParaRPr lang="es-PY" dirty="0">
              <a:latin typeface="AR DARLING" pitchFamily="2"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965332"/>
            <a:ext cx="2998483" cy="255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297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heel(1)">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1259632" y="1412776"/>
            <a:ext cx="6336704" cy="4824536"/>
          </a:xfrm>
        </p:spPr>
        <p:txBody>
          <a:bodyPr>
            <a:normAutofit/>
          </a:bodyPr>
          <a:lstStyle/>
          <a:p>
            <a:pPr algn="just">
              <a:buNone/>
            </a:pPr>
            <a:r>
              <a:rPr lang="es-PY" dirty="0">
                <a:latin typeface="Aparajita" pitchFamily="34" charset="0"/>
                <a:cs typeface="Aparajita" pitchFamily="34" charset="0"/>
              </a:rPr>
              <a:t>U</a:t>
            </a:r>
            <a:r>
              <a:rPr lang="es-PY" dirty="0" smtClean="0">
                <a:latin typeface="Aparajita" pitchFamily="34" charset="0"/>
                <a:cs typeface="Aparajita" pitchFamily="34" charset="0"/>
              </a:rPr>
              <a:t>nidades </a:t>
            </a:r>
            <a:r>
              <a:rPr lang="es-PY" dirty="0">
                <a:latin typeface="Aparajita" pitchFamily="34" charset="0"/>
                <a:cs typeface="Aparajita" pitchFamily="34" charset="0"/>
              </a:rPr>
              <a:t>léxicas más importantes de los tesauros son los </a:t>
            </a:r>
            <a:r>
              <a:rPr lang="es-PY" dirty="0" smtClean="0">
                <a:latin typeface="Aparajita" pitchFamily="34" charset="0"/>
                <a:cs typeface="Aparajita" pitchFamily="34" charset="0"/>
              </a:rPr>
              <a:t>descriptores y los no descriptores</a:t>
            </a:r>
          </a:p>
          <a:p>
            <a:pPr marL="514350" indent="-514350" algn="just">
              <a:buAutoNum type="arabicPeriod"/>
            </a:pPr>
            <a:r>
              <a:rPr lang="es-PY" dirty="0" smtClean="0">
                <a:latin typeface="Aparajita" pitchFamily="34" charset="0"/>
                <a:cs typeface="Aparajita" pitchFamily="34" charset="0"/>
              </a:rPr>
              <a:t>Los descriptores o términos preferentes son aquellos escogidos de entre un conjunto de palabras equivalentes para representar, sin ambigüedades, una noción determinada</a:t>
            </a:r>
          </a:p>
          <a:p>
            <a:pPr marL="514350" indent="-514350" algn="just">
              <a:buAutoNum type="arabicPeriod"/>
            </a:pPr>
            <a:r>
              <a:rPr lang="es-PY" dirty="0" smtClean="0">
                <a:latin typeface="Aparajita" pitchFamily="34" charset="0"/>
                <a:cs typeface="Aparajita" pitchFamily="34" charset="0"/>
              </a:rPr>
              <a:t>2. Los no descriptores o  no preferentes, es decir, los descartados de entre ese conjunto de palabras equivalentes</a:t>
            </a:r>
          </a:p>
          <a:p>
            <a:pPr marL="514350" indent="-514350" algn="just">
              <a:buNone/>
            </a:pPr>
            <a:r>
              <a:rPr lang="es-PY" dirty="0" smtClean="0">
                <a:latin typeface="Aparajita" pitchFamily="34" charset="0"/>
                <a:cs typeface="Aparajita" pitchFamily="34" charset="0"/>
              </a:rPr>
              <a:t> </a:t>
            </a:r>
          </a:p>
          <a:p>
            <a:pPr marL="514350" indent="-514350" algn="just">
              <a:buNone/>
            </a:pPr>
            <a:r>
              <a:rPr lang="es-PY" dirty="0" smtClean="0">
                <a:latin typeface="Aparajita" pitchFamily="34" charset="0"/>
                <a:cs typeface="Aparajita" pitchFamily="34" charset="0"/>
              </a:rPr>
              <a:t>	Sintácticamente un descriptor puede ser simple o compuesto</a:t>
            </a:r>
          </a:p>
          <a:p>
            <a:pPr algn="just">
              <a:buNone/>
            </a:pPr>
            <a:endParaRPr lang="es-PY" dirty="0" smtClean="0"/>
          </a:p>
          <a:p>
            <a:pPr algn="just">
              <a:buNone/>
            </a:pPr>
            <a:endParaRPr lang="es-PY" dirty="0">
              <a:latin typeface="Aparajita" pitchFamily="34" charset="0"/>
              <a:cs typeface="Aparajita" pitchFamily="34" charset="0"/>
            </a:endParaRPr>
          </a:p>
        </p:txBody>
      </p:sp>
      <p:sp>
        <p:nvSpPr>
          <p:cNvPr id="2" name="1 Título"/>
          <p:cNvSpPr>
            <a:spLocks noGrp="1"/>
          </p:cNvSpPr>
          <p:nvPr>
            <p:ph type="title"/>
          </p:nvPr>
        </p:nvSpPr>
        <p:spPr>
          <a:xfrm>
            <a:off x="1403648" y="1052736"/>
            <a:ext cx="6400800" cy="432048"/>
          </a:xfrm>
        </p:spPr>
        <p:txBody>
          <a:bodyPr>
            <a:normAutofit fontScale="90000"/>
          </a:bodyPr>
          <a:lstStyle/>
          <a:p>
            <a:r>
              <a:rPr lang="es-PY" dirty="0" smtClean="0">
                <a:latin typeface="Adobe Garamond Pro" pitchFamily="18" charset="0"/>
              </a:rPr>
              <a:t>ELEMENTOS</a:t>
            </a:r>
            <a:endParaRPr lang="es-PY" dirty="0">
              <a:latin typeface="Adobe Garamond Pro" pitchFamily="18" charset="0"/>
            </a:endParaRPr>
          </a:p>
        </p:txBody>
      </p:sp>
      <p:pic>
        <p:nvPicPr>
          <p:cNvPr id="5" name="4 Imagen" descr="NerubianWeaver.gif"/>
          <p:cNvPicPr>
            <a:picLocks noChangeAspect="1"/>
          </p:cNvPicPr>
          <p:nvPr/>
        </p:nvPicPr>
        <p:blipFill>
          <a:blip r:embed="rId2" cstate="print"/>
          <a:stretch>
            <a:fillRect/>
          </a:stretch>
        </p:blipFill>
        <p:spPr>
          <a:xfrm>
            <a:off x="467544" y="5301208"/>
            <a:ext cx="1047750" cy="981075"/>
          </a:xfrm>
          <a:prstGeom prst="rect">
            <a:avLst/>
          </a:prstGeom>
        </p:spPr>
      </p:pic>
    </p:spTree>
    <p:extLst>
      <p:ext uri="{BB962C8B-B14F-4D97-AF65-F5344CB8AC3E}">
        <p14:creationId xmlns:p14="http://schemas.microsoft.com/office/powerpoint/2010/main" val="361946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1907704" y="1484784"/>
            <a:ext cx="5184576" cy="4525963"/>
          </a:xfrm>
        </p:spPr>
        <p:txBody>
          <a:bodyPr>
            <a:normAutofit/>
          </a:bodyPr>
          <a:lstStyle/>
          <a:p>
            <a:pPr algn="just">
              <a:buNone/>
            </a:pPr>
            <a:r>
              <a:rPr lang="es-PY" dirty="0" smtClean="0"/>
              <a:t>	</a:t>
            </a:r>
            <a:r>
              <a:rPr lang="es-PY" dirty="0" smtClean="0">
                <a:latin typeface="Aparajita" pitchFamily="34" charset="0"/>
                <a:cs typeface="Aparajita" pitchFamily="34" charset="0"/>
              </a:rPr>
              <a:t>Los </a:t>
            </a:r>
            <a:r>
              <a:rPr lang="es-PY" dirty="0">
                <a:latin typeface="Aparajita" pitchFamily="34" charset="0"/>
                <a:cs typeface="Aparajita" pitchFamily="34" charset="0"/>
              </a:rPr>
              <a:t>tesauros pueden organizar sus términos, y las relaciones entre ellos, de diversas </a:t>
            </a:r>
            <a:r>
              <a:rPr lang="es-PY" dirty="0" smtClean="0">
                <a:latin typeface="Aparajita" pitchFamily="34" charset="0"/>
                <a:cs typeface="Aparajita" pitchFamily="34" charset="0"/>
              </a:rPr>
              <a:t>maneras. Lo </a:t>
            </a:r>
            <a:r>
              <a:rPr lang="es-PY" dirty="0">
                <a:latin typeface="Aparajita" pitchFamily="34" charset="0"/>
                <a:cs typeface="Aparajita" pitchFamily="34" charset="0"/>
              </a:rPr>
              <a:t>normal es que coexistan varias de ellas dentro de un mismo tesauro, de ahí que </a:t>
            </a:r>
            <a:r>
              <a:rPr lang="es-PY" dirty="0" smtClean="0">
                <a:latin typeface="Aparajita" pitchFamily="34" charset="0"/>
                <a:cs typeface="Aparajita" pitchFamily="34" charset="0"/>
              </a:rPr>
              <a:t>muchos presenten </a:t>
            </a:r>
            <a:r>
              <a:rPr lang="es-PY" dirty="0">
                <a:latin typeface="Aparajita" pitchFamily="34" charset="0"/>
                <a:cs typeface="Aparajita" pitchFamily="34" charset="0"/>
              </a:rPr>
              <a:t>distintos tipos de </a:t>
            </a:r>
            <a:r>
              <a:rPr lang="es-PY" b="1" dirty="0">
                <a:latin typeface="Aparajita" pitchFamily="34" charset="0"/>
                <a:cs typeface="Aparajita" pitchFamily="34" charset="0"/>
              </a:rPr>
              <a:t>índices. Los tres más frecuentes son:</a:t>
            </a:r>
            <a:endParaRPr lang="es-PY" dirty="0">
              <a:latin typeface="Aparajita" pitchFamily="34" charset="0"/>
              <a:cs typeface="Aparajita" pitchFamily="34" charset="0"/>
            </a:endParaRPr>
          </a:p>
        </p:txBody>
      </p:sp>
      <p:sp>
        <p:nvSpPr>
          <p:cNvPr id="2" name="1 Título"/>
          <p:cNvSpPr>
            <a:spLocks noGrp="1"/>
          </p:cNvSpPr>
          <p:nvPr>
            <p:ph type="title"/>
          </p:nvPr>
        </p:nvSpPr>
        <p:spPr/>
        <p:txBody>
          <a:bodyPr/>
          <a:lstStyle/>
          <a:p>
            <a:r>
              <a:rPr lang="es-PY" dirty="0" smtClean="0">
                <a:latin typeface="AR DARLING" pitchFamily="2" charset="0"/>
              </a:rPr>
              <a:t>ESTRUCTURA</a:t>
            </a:r>
            <a:endParaRPr lang="es-PY" dirty="0">
              <a:latin typeface="AR DARLING" pitchFamily="2" charset="0"/>
            </a:endParaRPr>
          </a:p>
        </p:txBody>
      </p:sp>
      <p:pic>
        <p:nvPicPr>
          <p:cNvPr id="5" name="4 Imagen" descr="NightStalker.gif"/>
          <p:cNvPicPr>
            <a:picLocks noChangeAspect="1"/>
          </p:cNvPicPr>
          <p:nvPr/>
        </p:nvPicPr>
        <p:blipFill>
          <a:blip r:embed="rId2" cstate="print"/>
          <a:stretch>
            <a:fillRect/>
          </a:stretch>
        </p:blipFill>
        <p:spPr>
          <a:xfrm>
            <a:off x="1763688" y="4221088"/>
            <a:ext cx="1143000" cy="1190625"/>
          </a:xfrm>
          <a:prstGeom prst="rect">
            <a:avLst/>
          </a:prstGeom>
        </p:spPr>
      </p:pic>
    </p:spTree>
    <p:extLst>
      <p:ext uri="{BB962C8B-B14F-4D97-AF65-F5344CB8AC3E}">
        <p14:creationId xmlns:p14="http://schemas.microsoft.com/office/powerpoint/2010/main" val="326102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2555776" y="1556792"/>
            <a:ext cx="4176464" cy="4525963"/>
          </a:xfrm>
        </p:spPr>
        <p:txBody>
          <a:bodyPr>
            <a:normAutofit/>
          </a:bodyPr>
          <a:lstStyle/>
          <a:p>
            <a:pPr algn="just">
              <a:buNone/>
            </a:pPr>
            <a:r>
              <a:rPr lang="es-PY" dirty="0" smtClean="0">
                <a:latin typeface="Aparajita" pitchFamily="34" charset="0"/>
                <a:cs typeface="Aparajita" pitchFamily="34" charset="0"/>
              </a:rPr>
              <a:t>	Es </a:t>
            </a:r>
            <a:r>
              <a:rPr lang="es-PY" dirty="0">
                <a:latin typeface="Aparajita" pitchFamily="34" charset="0"/>
                <a:cs typeface="Aparajita" pitchFamily="34" charset="0"/>
              </a:rPr>
              <a:t>el apartado referencial más importante, ya que </a:t>
            </a:r>
            <a:r>
              <a:rPr lang="es-PY" dirty="0" smtClean="0">
                <a:latin typeface="Aparajita" pitchFamily="34" charset="0"/>
                <a:cs typeface="Aparajita" pitchFamily="34" charset="0"/>
              </a:rPr>
              <a:t>puede constituir </a:t>
            </a:r>
            <a:r>
              <a:rPr lang="es-PY" dirty="0">
                <a:latin typeface="Aparajita" pitchFamily="34" charset="0"/>
                <a:cs typeface="Aparajita" pitchFamily="34" charset="0"/>
              </a:rPr>
              <a:t>un tesauro por sí solo. Dispone </a:t>
            </a:r>
            <a:r>
              <a:rPr lang="es-PY" dirty="0" smtClean="0">
                <a:latin typeface="Aparajita" pitchFamily="34" charset="0"/>
                <a:cs typeface="Aparajita" pitchFamily="34" charset="0"/>
              </a:rPr>
              <a:t>de los </a:t>
            </a:r>
            <a:r>
              <a:rPr lang="es-PY" dirty="0">
                <a:latin typeface="Aparajita" pitchFamily="34" charset="0"/>
                <a:cs typeface="Aparajita" pitchFamily="34" charset="0"/>
              </a:rPr>
              <a:t>descriptores y no descriptores </a:t>
            </a:r>
            <a:r>
              <a:rPr lang="es-PY" dirty="0" smtClean="0">
                <a:latin typeface="Aparajita" pitchFamily="34" charset="0"/>
                <a:cs typeface="Aparajita" pitchFamily="34" charset="0"/>
              </a:rPr>
              <a:t>en orden </a:t>
            </a:r>
            <a:r>
              <a:rPr lang="es-PY" dirty="0">
                <a:latin typeface="Aparajita" pitchFamily="34" charset="0"/>
                <a:cs typeface="Aparajita" pitchFamily="34" charset="0"/>
              </a:rPr>
              <a:t>alfabético, especificando las relaciones entre </a:t>
            </a:r>
            <a:r>
              <a:rPr lang="es-PY" dirty="0" smtClean="0">
                <a:latin typeface="Aparajita" pitchFamily="34" charset="0"/>
                <a:cs typeface="Aparajita" pitchFamily="34" charset="0"/>
              </a:rPr>
              <a:t>ellos y pueden ser:</a:t>
            </a:r>
            <a:endParaRPr lang="es-PY" dirty="0">
              <a:latin typeface="Aparajita" pitchFamily="34" charset="0"/>
              <a:cs typeface="Aparajita" pitchFamily="34" charset="0"/>
            </a:endParaRPr>
          </a:p>
        </p:txBody>
      </p:sp>
      <p:sp>
        <p:nvSpPr>
          <p:cNvPr id="2" name="1 Título"/>
          <p:cNvSpPr>
            <a:spLocks noGrp="1"/>
          </p:cNvSpPr>
          <p:nvPr>
            <p:ph type="title"/>
          </p:nvPr>
        </p:nvSpPr>
        <p:spPr/>
        <p:txBody>
          <a:bodyPr/>
          <a:lstStyle/>
          <a:p>
            <a:r>
              <a:rPr lang="es-PY" dirty="0" smtClean="0">
                <a:latin typeface="AR DARLING" pitchFamily="2" charset="0"/>
              </a:rPr>
              <a:t>1.  ÍNDICE </a:t>
            </a:r>
            <a:r>
              <a:rPr lang="es-PY" dirty="0">
                <a:latin typeface="AR DARLING" pitchFamily="2" charset="0"/>
              </a:rPr>
              <a:t>ALFABÉTICO.</a:t>
            </a:r>
          </a:p>
        </p:txBody>
      </p:sp>
      <p:pic>
        <p:nvPicPr>
          <p:cNvPr id="5" name="4 Imagen" descr="SoulKeeper.gif"/>
          <p:cNvPicPr>
            <a:picLocks noChangeAspect="1"/>
          </p:cNvPicPr>
          <p:nvPr/>
        </p:nvPicPr>
        <p:blipFill>
          <a:blip r:embed="rId2" cstate="print"/>
          <a:stretch>
            <a:fillRect/>
          </a:stretch>
        </p:blipFill>
        <p:spPr>
          <a:xfrm>
            <a:off x="6444208" y="4365104"/>
            <a:ext cx="1574342" cy="1169293"/>
          </a:xfrm>
          <a:prstGeom prst="rect">
            <a:avLst/>
          </a:prstGeom>
        </p:spPr>
      </p:pic>
    </p:spTree>
    <p:extLst>
      <p:ext uri="{BB962C8B-B14F-4D97-AF65-F5344CB8AC3E}">
        <p14:creationId xmlns:p14="http://schemas.microsoft.com/office/powerpoint/2010/main" val="941260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8"/>
          <p:cNvSpPr txBox="1">
            <a:spLocks noChangeArrowheads="1"/>
          </p:cNvSpPr>
          <p:nvPr/>
        </p:nvSpPr>
        <p:spPr bwMode="auto">
          <a:xfrm>
            <a:off x="1042988" y="1550988"/>
            <a:ext cx="7200900" cy="4432300"/>
          </a:xfrm>
          <a:prstGeom prst="rect">
            <a:avLst/>
          </a:prstGeom>
          <a:solidFill>
            <a:schemeClr val="accent1">
              <a:lumMod val="90000"/>
            </a:schemeClr>
          </a:solidFill>
          <a:ln>
            <a:noFill/>
          </a:ln>
        </p:spPr>
        <p:txBody>
          <a:bodyPr>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SzPct val="300000"/>
              <a:buFont typeface="Wingdings" pitchFamily="2" charset="2"/>
              <a:buNone/>
              <a:defRPr/>
            </a:pPr>
            <a:endParaRPr lang="es-ES" altLang="es-ES" sz="1800" dirty="0" smtClean="0">
              <a:solidFill>
                <a:srgbClr val="000000"/>
              </a:solidFill>
            </a:endParaRPr>
          </a:p>
          <a:p>
            <a:pPr eaLnBrk="1" hangingPunct="1">
              <a:spcBef>
                <a:spcPct val="50000"/>
              </a:spcBef>
              <a:buSzPct val="300000"/>
              <a:buFont typeface="Wingdings" pitchFamily="2" charset="2"/>
              <a:buNone/>
              <a:defRPr/>
            </a:pPr>
            <a:r>
              <a:rPr lang="es-ES" altLang="es-ES" sz="1800" dirty="0" smtClean="0">
                <a:solidFill>
                  <a:srgbClr val="000000"/>
                </a:solidFill>
              </a:rPr>
              <a:t>Aunque los primeros lenguajes documentales (todos ellos de carácter enciclopédico) datan de finales del siglo XIX, el concepto moderno de lenguaje documental no se consolidó hasta el siglo XX.</a:t>
            </a:r>
          </a:p>
          <a:p>
            <a:pPr eaLnBrk="1" hangingPunct="1">
              <a:spcBef>
                <a:spcPct val="50000"/>
              </a:spcBef>
              <a:buSzPct val="300000"/>
              <a:buFont typeface="Wingdings" pitchFamily="2" charset="2"/>
              <a:buNone/>
              <a:defRPr/>
            </a:pPr>
            <a:r>
              <a:rPr lang="es-ES" altLang="es-ES" sz="1800" dirty="0" smtClean="0">
                <a:solidFill>
                  <a:srgbClr val="000000"/>
                </a:solidFill>
              </a:rPr>
              <a:t>Para que sea posible recuperar la información obtenida en los documentos necesitamos un sistema  que nos permita establecer una comunicación entre los emisores de la información y los destinatarios.</a:t>
            </a:r>
          </a:p>
          <a:p>
            <a:pPr eaLnBrk="1" hangingPunct="1">
              <a:spcBef>
                <a:spcPct val="50000"/>
              </a:spcBef>
              <a:buSzPct val="300000"/>
              <a:buFont typeface="Wingdings" pitchFamily="2" charset="2"/>
              <a:buNone/>
              <a:defRPr/>
            </a:pPr>
            <a:r>
              <a:rPr lang="es-ES" altLang="es-ES" sz="1800" dirty="0" smtClean="0">
                <a:solidFill>
                  <a:srgbClr val="000000"/>
                </a:solidFill>
              </a:rPr>
              <a:t>Los lenguajes documentales aparecen como una necesidad para estructurar el pensamiento, agrupando y asociando cada documento a una lista clasificatoria, o bien mostrando el contenido, sobre todo a través de resúmenes o palabras claves</a:t>
            </a:r>
          </a:p>
          <a:p>
            <a:pPr eaLnBrk="1" hangingPunct="1">
              <a:spcBef>
                <a:spcPct val="50000"/>
              </a:spcBef>
              <a:buSzPct val="300000"/>
              <a:buFont typeface="Wingdings" pitchFamily="2" charset="2"/>
              <a:buNone/>
              <a:defRPr/>
            </a:pPr>
            <a:endParaRPr lang="es-ES" altLang="es-ES" sz="1400" dirty="0" smtClean="0">
              <a:solidFill>
                <a:srgbClr val="000000"/>
              </a:solidFill>
            </a:endParaRPr>
          </a:p>
        </p:txBody>
      </p:sp>
      <p:sp>
        <p:nvSpPr>
          <p:cNvPr id="2" name="1 Rectángulo"/>
          <p:cNvSpPr/>
          <p:nvPr/>
        </p:nvSpPr>
        <p:spPr>
          <a:xfrm>
            <a:off x="1619672" y="533870"/>
            <a:ext cx="5616624" cy="461665"/>
          </a:xfrm>
          <a:prstGeom prst="rect">
            <a:avLst/>
          </a:prstGeom>
        </p:spPr>
        <p:txBody>
          <a:bodyPr>
            <a:spAutoFit/>
          </a:bodyPr>
          <a:lstStyle/>
          <a:p>
            <a:pPr>
              <a:defRPr/>
            </a:pPr>
            <a:r>
              <a:rPr lang="es-CO" sz="2400" dirty="0">
                <a:ln w="10541" cmpd="sng">
                  <a:solidFill>
                    <a:srgbClr val="7D7D7D">
                      <a:tint val="100000"/>
                      <a:shade val="100000"/>
                      <a:satMod val="110000"/>
                    </a:srgbClr>
                  </a:solidFill>
                  <a:prstDash val="solid"/>
                </a:ln>
                <a:solidFill>
                  <a:srgbClr val="FFFF00"/>
                </a:solidFill>
                <a:effectLst>
                  <a:outerShdw blurRad="38100" dist="38100" dir="2700000" algn="tl">
                    <a:srgbClr val="000000">
                      <a:alpha val="43137"/>
                    </a:srgbClr>
                  </a:outerShdw>
                </a:effectLst>
              </a:rPr>
              <a:t>INTRODUCCION</a:t>
            </a:r>
            <a:endParaRPr lang="es-ES" dirty="0"/>
          </a:p>
        </p:txBody>
      </p:sp>
    </p:spTree>
    <p:extLst>
      <p:ext uri="{BB962C8B-B14F-4D97-AF65-F5344CB8AC3E}">
        <p14:creationId xmlns:p14="http://schemas.microsoft.com/office/powerpoint/2010/main" val="421807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randombar(horizontal)">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1619672" y="1052736"/>
            <a:ext cx="5760640" cy="5217443"/>
          </a:xfrm>
        </p:spPr>
        <p:txBody>
          <a:bodyPr>
            <a:normAutofit/>
          </a:bodyPr>
          <a:lstStyle/>
          <a:p>
            <a:pPr algn="just">
              <a:buNone/>
            </a:pPr>
            <a:r>
              <a:rPr lang="es-PY" b="1" dirty="0" smtClean="0">
                <a:latin typeface="Aparajita" pitchFamily="34" charset="0"/>
                <a:cs typeface="Aparajita" pitchFamily="34" charset="0"/>
              </a:rPr>
              <a:t>a) Relaciones </a:t>
            </a:r>
            <a:r>
              <a:rPr lang="es-PY" b="1" dirty="0">
                <a:latin typeface="Aparajita" pitchFamily="34" charset="0"/>
                <a:cs typeface="Aparajita" pitchFamily="34" charset="0"/>
              </a:rPr>
              <a:t>de equivalencia</a:t>
            </a:r>
            <a:r>
              <a:rPr lang="es-PY" dirty="0">
                <a:latin typeface="Aparajita" pitchFamily="34" charset="0"/>
                <a:cs typeface="Aparajita" pitchFamily="34" charset="0"/>
              </a:rPr>
              <a:t>: Controlan la sinonimia del lenguaje </a:t>
            </a:r>
            <a:r>
              <a:rPr lang="es-PY" dirty="0" smtClean="0">
                <a:latin typeface="Aparajita" pitchFamily="34" charset="0"/>
                <a:cs typeface="Aparajita" pitchFamily="34" charset="0"/>
              </a:rPr>
              <a:t>natural. </a:t>
            </a:r>
            <a:br>
              <a:rPr lang="es-PY" dirty="0" smtClean="0">
                <a:latin typeface="Aparajita" pitchFamily="34" charset="0"/>
                <a:cs typeface="Aparajita" pitchFamily="34" charset="0"/>
              </a:rPr>
            </a:br>
            <a:r>
              <a:rPr lang="es-PY" dirty="0" smtClean="0">
                <a:latin typeface="Aparajita" pitchFamily="34" charset="0"/>
                <a:cs typeface="Aparajita" pitchFamily="34" charset="0"/>
              </a:rPr>
              <a:t>Todos </a:t>
            </a:r>
            <a:r>
              <a:rPr lang="es-PY" dirty="0">
                <a:latin typeface="Aparajita" pitchFamily="34" charset="0"/>
                <a:cs typeface="Aparajita" pitchFamily="34" charset="0"/>
              </a:rPr>
              <a:t>los términos considerados equivalentes y, por ende, no </a:t>
            </a:r>
            <a:r>
              <a:rPr lang="es-PY" dirty="0" smtClean="0">
                <a:latin typeface="Aparajita" pitchFamily="34" charset="0"/>
                <a:cs typeface="Aparajita" pitchFamily="34" charset="0"/>
              </a:rPr>
              <a:t>descriptores remiten </a:t>
            </a:r>
            <a:r>
              <a:rPr lang="es-PY" dirty="0">
                <a:latin typeface="Aparajita" pitchFamily="34" charset="0"/>
                <a:cs typeface="Aparajita" pitchFamily="34" charset="0"/>
              </a:rPr>
              <a:t>al término válido o descriptor mediante la notación </a:t>
            </a:r>
            <a:r>
              <a:rPr lang="es-PY" b="1" dirty="0">
                <a:latin typeface="Aparajita" pitchFamily="34" charset="0"/>
                <a:cs typeface="Aparajita" pitchFamily="34" charset="0"/>
              </a:rPr>
              <a:t>USE</a:t>
            </a:r>
            <a:r>
              <a:rPr lang="es-PY" dirty="0">
                <a:latin typeface="Aparajita" pitchFamily="34" charset="0"/>
                <a:cs typeface="Aparajita" pitchFamily="34" charset="0"/>
              </a:rPr>
              <a:t>. </a:t>
            </a:r>
            <a:r>
              <a:rPr lang="es-PY" dirty="0" smtClean="0">
                <a:latin typeface="Aparajita" pitchFamily="34" charset="0"/>
                <a:cs typeface="Aparajita" pitchFamily="34" charset="0"/>
              </a:rPr>
              <a:t>El descriptor</a:t>
            </a:r>
            <a:r>
              <a:rPr lang="es-PY" dirty="0">
                <a:latin typeface="Aparajita" pitchFamily="34" charset="0"/>
                <a:cs typeface="Aparajita" pitchFamily="34" charset="0"/>
              </a:rPr>
              <a:t>, a su vez, muestra cuáles son sus sinónimos o </a:t>
            </a:r>
            <a:r>
              <a:rPr lang="es-PY" dirty="0" err="1" smtClean="0">
                <a:latin typeface="Aparajita" pitchFamily="34" charset="0"/>
                <a:cs typeface="Aparajita" pitchFamily="34" charset="0"/>
              </a:rPr>
              <a:t>cuasisinónimos</a:t>
            </a:r>
            <a:r>
              <a:rPr lang="es-PY" dirty="0" smtClean="0">
                <a:latin typeface="Aparajita" pitchFamily="34" charset="0"/>
                <a:cs typeface="Aparajita" pitchFamily="34" charset="0"/>
              </a:rPr>
              <a:t> mediante </a:t>
            </a:r>
            <a:r>
              <a:rPr lang="es-PY" dirty="0">
                <a:latin typeface="Aparajita" pitchFamily="34" charset="0"/>
                <a:cs typeface="Aparajita" pitchFamily="34" charset="0"/>
              </a:rPr>
              <a:t>la indicación </a:t>
            </a:r>
            <a:r>
              <a:rPr lang="es-PY" b="1" dirty="0" smtClean="0">
                <a:latin typeface="Aparajita" pitchFamily="34" charset="0"/>
                <a:cs typeface="Aparajita" pitchFamily="34" charset="0"/>
              </a:rPr>
              <a:t>UP</a:t>
            </a:r>
            <a:endParaRPr lang="es-PY" dirty="0">
              <a:latin typeface="Aparajita" pitchFamily="34" charset="0"/>
              <a:cs typeface="Aparajita" pitchFamily="34" charset="0"/>
            </a:endParaRPr>
          </a:p>
        </p:txBody>
      </p:sp>
      <p:pic>
        <p:nvPicPr>
          <p:cNvPr id="5" name="4 Imagen" descr="SlithereenGuard.gif"/>
          <p:cNvPicPr>
            <a:picLocks noChangeAspect="1"/>
          </p:cNvPicPr>
          <p:nvPr/>
        </p:nvPicPr>
        <p:blipFill>
          <a:blip r:embed="rId2" cstate="print"/>
          <a:stretch>
            <a:fillRect/>
          </a:stretch>
        </p:blipFill>
        <p:spPr>
          <a:xfrm>
            <a:off x="1557498" y="4293096"/>
            <a:ext cx="1574342" cy="1169293"/>
          </a:xfrm>
          <a:prstGeom prst="rect">
            <a:avLst/>
          </a:prstGeom>
        </p:spPr>
      </p:pic>
    </p:spTree>
    <p:extLst>
      <p:ext uri="{BB962C8B-B14F-4D97-AF65-F5344CB8AC3E}">
        <p14:creationId xmlns:p14="http://schemas.microsoft.com/office/powerpoint/2010/main" val="314686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1691680" y="1340768"/>
            <a:ext cx="5616624" cy="4525963"/>
          </a:xfrm>
        </p:spPr>
        <p:txBody>
          <a:bodyPr>
            <a:normAutofit/>
          </a:bodyPr>
          <a:lstStyle/>
          <a:p>
            <a:pPr algn="just">
              <a:buNone/>
            </a:pPr>
            <a:r>
              <a:rPr lang="es-PY" b="1" dirty="0" smtClean="0">
                <a:latin typeface="Aparajita" pitchFamily="34" charset="0"/>
                <a:cs typeface="Aparajita" pitchFamily="34" charset="0"/>
              </a:rPr>
              <a:t>b) Relaciones </a:t>
            </a:r>
            <a:r>
              <a:rPr lang="es-PY" b="1" dirty="0">
                <a:latin typeface="Aparajita" pitchFamily="34" charset="0"/>
                <a:cs typeface="Aparajita" pitchFamily="34" charset="0"/>
              </a:rPr>
              <a:t>de jerarquía: </a:t>
            </a:r>
            <a:r>
              <a:rPr lang="es-PY" dirty="0">
                <a:latin typeface="Aparajita" pitchFamily="34" charset="0"/>
                <a:cs typeface="Aparajita" pitchFamily="34" charset="0"/>
              </a:rPr>
              <a:t>Expresan el matiz de superioridad o </a:t>
            </a:r>
            <a:r>
              <a:rPr lang="es-PY" dirty="0" smtClean="0">
                <a:latin typeface="Aparajita" pitchFamily="34" charset="0"/>
                <a:cs typeface="Aparajita" pitchFamily="34" charset="0"/>
              </a:rPr>
              <a:t>inferioridad semántica </a:t>
            </a:r>
            <a:r>
              <a:rPr lang="es-PY" dirty="0">
                <a:latin typeface="Aparajita" pitchFamily="34" charset="0"/>
                <a:cs typeface="Aparajita" pitchFamily="34" charset="0"/>
              </a:rPr>
              <a:t>entre los conceptos mediante las iniciales TG (</a:t>
            </a:r>
            <a:r>
              <a:rPr lang="es-PY" i="1" dirty="0" smtClean="0">
                <a:latin typeface="Aparajita" pitchFamily="34" charset="0"/>
                <a:cs typeface="Aparajita" pitchFamily="34" charset="0"/>
              </a:rPr>
              <a:t>Término Genérico</a:t>
            </a:r>
            <a:r>
              <a:rPr lang="es-PY" i="1" dirty="0">
                <a:latin typeface="Aparajita" pitchFamily="34" charset="0"/>
                <a:cs typeface="Aparajita" pitchFamily="34" charset="0"/>
              </a:rPr>
              <a:t>) y TE (Término Específico</a:t>
            </a:r>
            <a:r>
              <a:rPr lang="es-PY" i="1" dirty="0" smtClean="0">
                <a:latin typeface="Aparajita" pitchFamily="34" charset="0"/>
                <a:cs typeface="Aparajita" pitchFamily="34" charset="0"/>
              </a:rPr>
              <a:t>).</a:t>
            </a:r>
          </a:p>
          <a:p>
            <a:pPr algn="just">
              <a:buNone/>
            </a:pPr>
            <a:r>
              <a:rPr lang="es-PY" b="1" dirty="0" smtClean="0">
                <a:latin typeface="Aparajita" pitchFamily="34" charset="0"/>
                <a:cs typeface="Aparajita" pitchFamily="34" charset="0"/>
              </a:rPr>
              <a:t>c) Relaciones de asociación: </a:t>
            </a:r>
            <a:r>
              <a:rPr lang="es-PY" dirty="0" smtClean="0">
                <a:latin typeface="Aparajita" pitchFamily="34" charset="0"/>
                <a:cs typeface="Aparajita" pitchFamily="34" charset="0"/>
              </a:rPr>
              <a:t>Como su propio nombre indica, asocian términos de forma recíproca cuando las materias representadas se encuentran ligadas conceptualmente de alguna manera. Esta conexión se expresa mediante la abreviatura </a:t>
            </a:r>
            <a:r>
              <a:rPr lang="es-PY" b="1" dirty="0" smtClean="0">
                <a:latin typeface="Aparajita" pitchFamily="34" charset="0"/>
                <a:cs typeface="Aparajita" pitchFamily="34" charset="0"/>
              </a:rPr>
              <a:t>TR (</a:t>
            </a:r>
            <a:r>
              <a:rPr lang="es-PY" b="1" i="1" dirty="0" smtClean="0">
                <a:latin typeface="Aparajita" pitchFamily="34" charset="0"/>
                <a:cs typeface="Aparajita" pitchFamily="34" charset="0"/>
              </a:rPr>
              <a:t>Término Relacionado).</a:t>
            </a:r>
            <a:endParaRPr lang="es-PY" dirty="0" smtClean="0">
              <a:latin typeface="Aparajita" pitchFamily="34" charset="0"/>
              <a:cs typeface="Aparajita" pitchFamily="34" charset="0"/>
            </a:endParaRPr>
          </a:p>
          <a:p>
            <a:pPr algn="just"/>
            <a:endParaRPr lang="es-PY" dirty="0">
              <a:latin typeface="Aparajita" pitchFamily="34" charset="0"/>
              <a:cs typeface="Aparajita" pitchFamily="34" charset="0"/>
            </a:endParaRPr>
          </a:p>
        </p:txBody>
      </p:sp>
      <p:pic>
        <p:nvPicPr>
          <p:cNvPr id="5" name="4 Imagen" descr="StoneGiant.gif"/>
          <p:cNvPicPr>
            <a:picLocks noChangeAspect="1"/>
          </p:cNvPicPr>
          <p:nvPr/>
        </p:nvPicPr>
        <p:blipFill>
          <a:blip r:embed="rId2" cstate="print"/>
          <a:stretch>
            <a:fillRect/>
          </a:stretch>
        </p:blipFill>
        <p:spPr>
          <a:xfrm>
            <a:off x="7452320" y="4509120"/>
            <a:ext cx="1114425" cy="1352550"/>
          </a:xfrm>
          <a:prstGeom prst="rect">
            <a:avLst/>
          </a:prstGeom>
        </p:spPr>
      </p:pic>
    </p:spTree>
    <p:extLst>
      <p:ext uri="{BB962C8B-B14F-4D97-AF65-F5344CB8AC3E}">
        <p14:creationId xmlns:p14="http://schemas.microsoft.com/office/powerpoint/2010/main" val="369970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1547664" y="1484784"/>
            <a:ext cx="5832648" cy="4781128"/>
          </a:xfrm>
        </p:spPr>
        <p:txBody>
          <a:bodyPr>
            <a:normAutofit/>
          </a:bodyPr>
          <a:lstStyle/>
          <a:p>
            <a:pPr algn="just"/>
            <a:r>
              <a:rPr lang="es-PY" dirty="0" smtClean="0">
                <a:latin typeface="Aparajita" pitchFamily="34" charset="0"/>
                <a:cs typeface="Aparajita" pitchFamily="34" charset="0"/>
              </a:rPr>
              <a:t>Estructura </a:t>
            </a:r>
            <a:r>
              <a:rPr lang="es-PY" dirty="0">
                <a:latin typeface="Aparajita" pitchFamily="34" charset="0"/>
                <a:cs typeface="Aparajita" pitchFamily="34" charset="0"/>
              </a:rPr>
              <a:t>los descriptores en función de las </a:t>
            </a:r>
            <a:r>
              <a:rPr lang="es-PY" dirty="0" smtClean="0">
                <a:latin typeface="Aparajita" pitchFamily="34" charset="0"/>
                <a:cs typeface="Aparajita" pitchFamily="34" charset="0"/>
              </a:rPr>
              <a:t>jerarquías establecidas </a:t>
            </a:r>
            <a:r>
              <a:rPr lang="es-PY" dirty="0">
                <a:latin typeface="Aparajita" pitchFamily="34" charset="0"/>
                <a:cs typeface="Aparajita" pitchFamily="34" charset="0"/>
              </a:rPr>
              <a:t>en el tesauro. Despliega las familias de términos, situando </a:t>
            </a:r>
            <a:r>
              <a:rPr lang="es-PY" dirty="0" smtClean="0">
                <a:latin typeface="Aparajita" pitchFamily="34" charset="0"/>
                <a:cs typeface="Aparajita" pitchFamily="34" charset="0"/>
              </a:rPr>
              <a:t>los descriptores </a:t>
            </a:r>
            <a:r>
              <a:rPr lang="es-PY" dirty="0">
                <a:latin typeface="Aparajita" pitchFamily="34" charset="0"/>
                <a:cs typeface="Aparajita" pitchFamily="34" charset="0"/>
              </a:rPr>
              <a:t>junto a sus conceptos más próximos. El término con mayor </a:t>
            </a:r>
            <a:r>
              <a:rPr lang="es-PY" dirty="0" smtClean="0">
                <a:latin typeface="Aparajita" pitchFamily="34" charset="0"/>
                <a:cs typeface="Aparajita" pitchFamily="34" charset="0"/>
              </a:rPr>
              <a:t>carga semántica </a:t>
            </a:r>
            <a:r>
              <a:rPr lang="es-PY" dirty="0">
                <a:latin typeface="Aparajita" pitchFamily="34" charset="0"/>
                <a:cs typeface="Aparajita" pitchFamily="34" charset="0"/>
              </a:rPr>
              <a:t>dentro de cada familia se conoce como </a:t>
            </a:r>
            <a:r>
              <a:rPr lang="es-PY" dirty="0" err="1">
                <a:latin typeface="Aparajita" pitchFamily="34" charset="0"/>
                <a:cs typeface="Aparajita" pitchFamily="34" charset="0"/>
              </a:rPr>
              <a:t>macrodescriptor</a:t>
            </a:r>
            <a:r>
              <a:rPr lang="es-PY" dirty="0">
                <a:latin typeface="Aparajita" pitchFamily="34" charset="0"/>
                <a:cs typeface="Aparajita" pitchFamily="34" charset="0"/>
              </a:rPr>
              <a:t>, aunque </a:t>
            </a:r>
            <a:r>
              <a:rPr lang="es-PY" dirty="0" smtClean="0">
                <a:latin typeface="Aparajita" pitchFamily="34" charset="0"/>
                <a:cs typeface="Aparajita" pitchFamily="34" charset="0"/>
              </a:rPr>
              <a:t>no puede </a:t>
            </a:r>
            <a:r>
              <a:rPr lang="es-PY" dirty="0">
                <a:latin typeface="Aparajita" pitchFamily="34" charset="0"/>
                <a:cs typeface="Aparajita" pitchFamily="34" charset="0"/>
              </a:rPr>
              <a:t>realizar las funciones de descriptor. Cada uno de estos </a:t>
            </a:r>
            <a:r>
              <a:rPr lang="es-PY" dirty="0" err="1">
                <a:latin typeface="Aparajita" pitchFamily="34" charset="0"/>
                <a:cs typeface="Aparajita" pitchFamily="34" charset="0"/>
              </a:rPr>
              <a:t>macrodescriptores</a:t>
            </a:r>
            <a:r>
              <a:rPr lang="es-PY" dirty="0">
                <a:latin typeface="Aparajita" pitchFamily="34" charset="0"/>
                <a:cs typeface="Aparajita" pitchFamily="34" charset="0"/>
              </a:rPr>
              <a:t> </a:t>
            </a:r>
            <a:r>
              <a:rPr lang="es-PY" dirty="0" smtClean="0">
                <a:latin typeface="Aparajita" pitchFamily="34" charset="0"/>
                <a:cs typeface="Aparajita" pitchFamily="34" charset="0"/>
              </a:rPr>
              <a:t>y su </a:t>
            </a:r>
            <a:r>
              <a:rPr lang="es-PY" dirty="0">
                <a:latin typeface="Aparajita" pitchFamily="34" charset="0"/>
                <a:cs typeface="Aparajita" pitchFamily="34" charset="0"/>
              </a:rPr>
              <a:t>descendencia conforman un </a:t>
            </a:r>
            <a:r>
              <a:rPr lang="es-PY" dirty="0" err="1">
                <a:latin typeface="Aparajita" pitchFamily="34" charset="0"/>
                <a:cs typeface="Aparajita" pitchFamily="34" charset="0"/>
              </a:rPr>
              <a:t>microtesauro</a:t>
            </a:r>
            <a:r>
              <a:rPr lang="es-PY" dirty="0">
                <a:latin typeface="Aparajita" pitchFamily="34" charset="0"/>
                <a:cs typeface="Aparajita" pitchFamily="34" charset="0"/>
              </a:rPr>
              <a:t>.</a:t>
            </a:r>
          </a:p>
        </p:txBody>
      </p:sp>
      <p:sp>
        <p:nvSpPr>
          <p:cNvPr id="2" name="1 Título"/>
          <p:cNvSpPr>
            <a:spLocks noGrp="1"/>
          </p:cNvSpPr>
          <p:nvPr>
            <p:ph type="title"/>
          </p:nvPr>
        </p:nvSpPr>
        <p:spPr/>
        <p:txBody>
          <a:bodyPr/>
          <a:lstStyle/>
          <a:p>
            <a:r>
              <a:rPr lang="es-PY" b="1" dirty="0" smtClean="0">
                <a:latin typeface="AR DARLING" pitchFamily="2" charset="0"/>
              </a:rPr>
              <a:t>2. ÍNDICE SISTEMÁTICO</a:t>
            </a:r>
            <a:endParaRPr lang="es-PY" dirty="0">
              <a:latin typeface="AR DARLING" pitchFamily="2" charset="0"/>
            </a:endParaRPr>
          </a:p>
        </p:txBody>
      </p:sp>
      <p:pic>
        <p:nvPicPr>
          <p:cNvPr id="5" name="4 Imagen" descr="SpiritBreaker.gif"/>
          <p:cNvPicPr>
            <a:picLocks noChangeAspect="1"/>
          </p:cNvPicPr>
          <p:nvPr/>
        </p:nvPicPr>
        <p:blipFill>
          <a:blip r:embed="rId2" cstate="print"/>
          <a:stretch>
            <a:fillRect/>
          </a:stretch>
        </p:blipFill>
        <p:spPr>
          <a:xfrm>
            <a:off x="6732240" y="4509120"/>
            <a:ext cx="1143000" cy="1038225"/>
          </a:xfrm>
          <a:prstGeom prst="rect">
            <a:avLst/>
          </a:prstGeom>
        </p:spPr>
      </p:pic>
    </p:spTree>
    <p:extLst>
      <p:ext uri="{BB962C8B-B14F-4D97-AF65-F5344CB8AC3E}">
        <p14:creationId xmlns:p14="http://schemas.microsoft.com/office/powerpoint/2010/main" val="365725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1619672" y="1628800"/>
            <a:ext cx="5915000" cy="4525963"/>
          </a:xfrm>
        </p:spPr>
        <p:txBody>
          <a:bodyPr>
            <a:normAutofit/>
          </a:bodyPr>
          <a:lstStyle/>
          <a:p>
            <a:pPr algn="just"/>
            <a:r>
              <a:rPr lang="es-PY" dirty="0" smtClean="0">
                <a:latin typeface="Aparajita" pitchFamily="34" charset="0"/>
                <a:cs typeface="Aparajita" pitchFamily="34" charset="0"/>
              </a:rPr>
              <a:t>Ordena </a:t>
            </a:r>
            <a:r>
              <a:rPr lang="es-PY" dirty="0">
                <a:latin typeface="Aparajita" pitchFamily="34" charset="0"/>
                <a:cs typeface="Aparajita" pitchFamily="34" charset="0"/>
              </a:rPr>
              <a:t>los descriptores alfabéticamente para facilitar </a:t>
            </a:r>
            <a:r>
              <a:rPr lang="es-PY" dirty="0" smtClean="0">
                <a:latin typeface="Aparajita" pitchFamily="34" charset="0"/>
                <a:cs typeface="Aparajita" pitchFamily="34" charset="0"/>
              </a:rPr>
              <a:t>su búsqueda</a:t>
            </a:r>
            <a:r>
              <a:rPr lang="es-PY" dirty="0">
                <a:latin typeface="Aparajita" pitchFamily="34" charset="0"/>
                <a:cs typeface="Aparajita" pitchFamily="34" charset="0"/>
              </a:rPr>
              <a:t>, con la particularidad de que aquellos formados por más de un </a:t>
            </a:r>
            <a:r>
              <a:rPr lang="es-PY" dirty="0" smtClean="0">
                <a:latin typeface="Aparajita" pitchFamily="34" charset="0"/>
                <a:cs typeface="Aparajita" pitchFamily="34" charset="0"/>
              </a:rPr>
              <a:t>término figuran </a:t>
            </a:r>
            <a:r>
              <a:rPr lang="es-PY" dirty="0">
                <a:latin typeface="Aparajita" pitchFamily="34" charset="0"/>
                <a:cs typeface="Aparajita" pitchFamily="34" charset="0"/>
              </a:rPr>
              <a:t>en el índice tantas veces como elementos los componen.</a:t>
            </a:r>
          </a:p>
        </p:txBody>
      </p:sp>
      <p:sp>
        <p:nvSpPr>
          <p:cNvPr id="2" name="1 Título"/>
          <p:cNvSpPr>
            <a:spLocks noGrp="1"/>
          </p:cNvSpPr>
          <p:nvPr>
            <p:ph type="title"/>
          </p:nvPr>
        </p:nvSpPr>
        <p:spPr/>
        <p:txBody>
          <a:bodyPr/>
          <a:lstStyle/>
          <a:p>
            <a:r>
              <a:rPr lang="es-PY" b="1" dirty="0" smtClean="0">
                <a:latin typeface="AR DARLING" pitchFamily="2" charset="0"/>
              </a:rPr>
              <a:t>3. ÍNDICE PERMUTADO.</a:t>
            </a:r>
            <a:endParaRPr lang="es-PY" dirty="0">
              <a:latin typeface="AR DARLING" pitchFamily="2" charset="0"/>
            </a:endParaRPr>
          </a:p>
        </p:txBody>
      </p:sp>
      <p:pic>
        <p:nvPicPr>
          <p:cNvPr id="5" name="4 Imagen" descr="ObsidianDestroyer.gif"/>
          <p:cNvPicPr>
            <a:picLocks noChangeAspect="1"/>
          </p:cNvPicPr>
          <p:nvPr/>
        </p:nvPicPr>
        <p:blipFill>
          <a:blip r:embed="rId2" cstate="print"/>
          <a:stretch>
            <a:fillRect/>
          </a:stretch>
        </p:blipFill>
        <p:spPr>
          <a:xfrm>
            <a:off x="1763688" y="4149080"/>
            <a:ext cx="1266825" cy="1143000"/>
          </a:xfrm>
          <a:prstGeom prst="rect">
            <a:avLst/>
          </a:prstGeom>
        </p:spPr>
      </p:pic>
    </p:spTree>
    <p:extLst>
      <p:ext uri="{BB962C8B-B14F-4D97-AF65-F5344CB8AC3E}">
        <p14:creationId xmlns:p14="http://schemas.microsoft.com/office/powerpoint/2010/main" val="2113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sz="3200" b="1" dirty="0"/>
              <a:t>ELABORACIÓN DE UN TESAURO</a:t>
            </a:r>
            <a:endParaRPr lang="es-PE" sz="3200" dirty="0"/>
          </a:p>
        </p:txBody>
      </p:sp>
      <p:sp>
        <p:nvSpPr>
          <p:cNvPr id="3" name="Marcador de contenido 2"/>
          <p:cNvSpPr>
            <a:spLocks noGrp="1"/>
          </p:cNvSpPr>
          <p:nvPr>
            <p:ph idx="1"/>
          </p:nvPr>
        </p:nvSpPr>
        <p:spPr/>
        <p:txBody>
          <a:bodyPr>
            <a:normAutofit fontScale="62500" lnSpcReduction="20000"/>
          </a:bodyPr>
          <a:lstStyle/>
          <a:p>
            <a:r>
              <a:rPr lang="es-PE" sz="2800" dirty="0"/>
              <a:t>Para el diseño y la elaboración de un tesauro se deben de seguir una serie de etapas establecidas. Éstas se encuentran plasmadas en la norma UNE 50-106-90 (Normativa para la construcción de un tesauro comentada anteriormente). Para la indización la norma a seguir es UNE 50-106-91. Además existen otras recomendaciones otorgadas por </a:t>
            </a:r>
            <a:r>
              <a:rPr lang="es-PE" sz="2800" i="1" dirty="0" err="1"/>
              <a:t>Aitchison</a:t>
            </a:r>
            <a:r>
              <a:rPr lang="es-PE" sz="2800" dirty="0"/>
              <a:t> en su manual práctico de </a:t>
            </a:r>
            <a:r>
              <a:rPr lang="es-PE" sz="2800" i="1" dirty="0"/>
              <a:t>Uso y construcción de tesauros</a:t>
            </a:r>
            <a:r>
              <a:rPr lang="es-PE" sz="2800" dirty="0"/>
              <a:t>. Con todo esto detallamos las fases a seguir.</a:t>
            </a:r>
          </a:p>
          <a:p>
            <a:endParaRPr lang="es-PE" dirty="0"/>
          </a:p>
        </p:txBody>
      </p:sp>
    </p:spTree>
    <p:extLst>
      <p:ext uri="{BB962C8B-B14F-4D97-AF65-F5344CB8AC3E}">
        <p14:creationId xmlns:p14="http://schemas.microsoft.com/office/powerpoint/2010/main" val="324188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sz="3200" dirty="0" smtClean="0"/>
              <a:t>MANTENIMIENTO DE UN TESAURO</a:t>
            </a:r>
            <a:endParaRPr lang="es-PE" sz="3200" dirty="0"/>
          </a:p>
        </p:txBody>
      </p:sp>
      <p:sp>
        <p:nvSpPr>
          <p:cNvPr id="3" name="Marcador de contenido 2"/>
          <p:cNvSpPr>
            <a:spLocks noGrp="1"/>
          </p:cNvSpPr>
          <p:nvPr>
            <p:ph idx="1"/>
          </p:nvPr>
        </p:nvSpPr>
        <p:spPr/>
        <p:txBody>
          <a:bodyPr>
            <a:normAutofit fontScale="62500" lnSpcReduction="20000"/>
          </a:bodyPr>
          <a:lstStyle/>
          <a:p>
            <a:r>
              <a:rPr lang="es-PE" sz="2800" dirty="0"/>
              <a:t>E</a:t>
            </a:r>
            <a:r>
              <a:rPr lang="es-PE" sz="2800" dirty="0" smtClean="0"/>
              <a:t>l </a:t>
            </a:r>
            <a:r>
              <a:rPr lang="es-PE" sz="2800" dirty="0"/>
              <a:t>tesauro deberá estar completamente al día de los cambios que se producen, en concreto de los términos que pasan a formar parte de nuestra área temática. Al ir añadiendo todos estos nuevos términos, la magnitud del tesauro va aumentando, ya que éste todavía conserva la información de los viejos documentos. Todo esto provoca que las actualizaciones sean lentas y la realización dé mucho trabajo para la revisión y modificación </a:t>
            </a:r>
            <a:r>
              <a:rPr lang="es-PE" dirty="0"/>
              <a:t>continua de este tesauro</a:t>
            </a:r>
          </a:p>
        </p:txBody>
      </p:sp>
    </p:spTree>
    <p:extLst>
      <p:ext uri="{BB962C8B-B14F-4D97-AF65-F5344CB8AC3E}">
        <p14:creationId xmlns:p14="http://schemas.microsoft.com/office/powerpoint/2010/main" val="333133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670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8"/>
          <p:cNvSpPr txBox="1">
            <a:spLocks noChangeArrowheads="1"/>
          </p:cNvSpPr>
          <p:nvPr/>
        </p:nvSpPr>
        <p:spPr bwMode="auto">
          <a:xfrm>
            <a:off x="1042988" y="1550988"/>
            <a:ext cx="7200900" cy="3478212"/>
          </a:xfrm>
          <a:prstGeom prst="rect">
            <a:avLst/>
          </a:prstGeom>
          <a:solidFill>
            <a:schemeClr val="accent1">
              <a:lumMod val="90000"/>
            </a:schemeClr>
          </a:solidFill>
          <a:ln>
            <a:noFill/>
          </a:ln>
        </p:spPr>
        <p:txBody>
          <a:bodyPr>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SzPct val="300000"/>
              <a:buFont typeface="Wingdings" pitchFamily="2" charset="2"/>
              <a:buNone/>
              <a:defRPr/>
            </a:pPr>
            <a:r>
              <a:rPr lang="es-ES" altLang="es-ES" sz="2000" dirty="0" smtClean="0">
                <a:solidFill>
                  <a:srgbClr val="000000"/>
                </a:solidFill>
              </a:rPr>
              <a:t>Lenguajes documentales: son lenguajes convencionales utilizados por una unidad de información para describir el contenido de los documentos para almacenarlos y recuperar las informaciones</a:t>
            </a:r>
          </a:p>
          <a:p>
            <a:pPr eaLnBrk="1" hangingPunct="1">
              <a:spcBef>
                <a:spcPct val="50000"/>
              </a:spcBef>
              <a:buSzPct val="300000"/>
              <a:buFont typeface="Wingdings" pitchFamily="2" charset="2"/>
              <a:buNone/>
              <a:defRPr/>
            </a:pPr>
            <a:r>
              <a:rPr lang="es-ES" altLang="es-ES" sz="2000" dirty="0" smtClean="0">
                <a:solidFill>
                  <a:srgbClr val="000000"/>
                </a:solidFill>
              </a:rPr>
              <a:t>-El lenguaje documental interviene en dos fases del proceso documental : en la descripción y en la recuperación de la información.</a:t>
            </a:r>
          </a:p>
          <a:p>
            <a:pPr eaLnBrk="1" hangingPunct="1">
              <a:spcBef>
                <a:spcPct val="50000"/>
              </a:spcBef>
              <a:buSzPct val="300000"/>
              <a:buFont typeface="Wingdings" pitchFamily="2" charset="2"/>
              <a:buNone/>
              <a:defRPr/>
            </a:pPr>
            <a:r>
              <a:rPr lang="es-ES" altLang="es-ES" sz="2000" dirty="0" smtClean="0"/>
              <a:t>-Todos los lenguajes documentales son instrumentos de ordenación destinados a encontrar rápidamente los documentos solicitados. </a:t>
            </a:r>
            <a:endParaRPr lang="es-ES" altLang="es-ES" sz="2000" dirty="0" smtClean="0">
              <a:solidFill>
                <a:srgbClr val="000000"/>
              </a:solidFill>
            </a:endParaRPr>
          </a:p>
        </p:txBody>
      </p:sp>
      <p:sp>
        <p:nvSpPr>
          <p:cNvPr id="2" name="1 Rectángulo"/>
          <p:cNvSpPr/>
          <p:nvPr/>
        </p:nvSpPr>
        <p:spPr>
          <a:xfrm>
            <a:off x="3246248" y="548680"/>
            <a:ext cx="2047356" cy="461665"/>
          </a:xfrm>
          <a:prstGeom prst="rect">
            <a:avLst/>
          </a:prstGeom>
        </p:spPr>
        <p:txBody>
          <a:bodyPr wrap="none">
            <a:spAutoFit/>
          </a:bodyPr>
          <a:lstStyle/>
          <a:p>
            <a:pPr>
              <a:defRPr/>
            </a:pPr>
            <a:r>
              <a:rPr lang="es-CO" sz="2400" dirty="0">
                <a:ln w="10541" cmpd="sng">
                  <a:solidFill>
                    <a:srgbClr val="7D7D7D">
                      <a:tint val="100000"/>
                      <a:shade val="100000"/>
                      <a:satMod val="110000"/>
                    </a:srgbClr>
                  </a:solidFill>
                  <a:prstDash val="solid"/>
                </a:ln>
                <a:solidFill>
                  <a:srgbClr val="FFFF00"/>
                </a:solidFill>
                <a:effectLst>
                  <a:outerShdw blurRad="38100" dist="38100" dir="2700000" algn="tl">
                    <a:srgbClr val="000000">
                      <a:alpha val="43137"/>
                    </a:srgbClr>
                  </a:outerShdw>
                </a:effectLst>
              </a:rPr>
              <a:t>DEFINICION </a:t>
            </a:r>
            <a:endParaRPr lang="es-CO" sz="1800" dirty="0">
              <a:ln w="10541" cmpd="sng">
                <a:solidFill>
                  <a:srgbClr val="7D7D7D">
                    <a:tint val="100000"/>
                    <a:shade val="100000"/>
                    <a:satMod val="110000"/>
                  </a:srgbClr>
                </a:solidFill>
                <a:prstDash val="solid"/>
              </a:ln>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1474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circle(in)">
                                      <p:cBhvr>
                                        <p:cTn id="7"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3 Llamada ovalada"/>
          <p:cNvSpPr>
            <a:spLocks noChangeArrowheads="1"/>
          </p:cNvSpPr>
          <p:nvPr/>
        </p:nvSpPr>
        <p:spPr bwMode="auto">
          <a:xfrm>
            <a:off x="2124075" y="1628775"/>
            <a:ext cx="6696075" cy="3529013"/>
          </a:xfrm>
          <a:prstGeom prst="wedgeEllipseCallout">
            <a:avLst>
              <a:gd name="adj1" fmla="val -57870"/>
              <a:gd name="adj2" fmla="val 64852"/>
            </a:avLst>
          </a:prstGeom>
          <a:solidFill>
            <a:schemeClr val="accent1">
              <a:lumMod val="90000"/>
            </a:schemeClr>
          </a:solidFill>
          <a:ln w="9525" algn="ctr">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lang="es-CO" altLang="es-ES" sz="1800" dirty="0" smtClean="0"/>
              <a:t>Un lenguaje documental es:</a:t>
            </a:r>
          </a:p>
          <a:p>
            <a:pPr algn="ctr" eaLnBrk="1" hangingPunct="1">
              <a:spcBef>
                <a:spcPct val="0"/>
              </a:spcBef>
              <a:buFontTx/>
              <a:buNone/>
              <a:defRPr/>
            </a:pPr>
            <a:r>
              <a:rPr lang="es-CO" altLang="es-ES" sz="1800" dirty="0" smtClean="0"/>
              <a:t>&lt;&lt;todo sistema artificial de signos normalizados,</a:t>
            </a:r>
          </a:p>
          <a:p>
            <a:pPr algn="ctr" eaLnBrk="1" hangingPunct="1">
              <a:spcBef>
                <a:spcPct val="0"/>
              </a:spcBef>
              <a:buFontTx/>
              <a:buNone/>
              <a:defRPr/>
            </a:pPr>
            <a:r>
              <a:rPr lang="es-CO" altLang="es-ES" sz="1800" dirty="0" smtClean="0"/>
              <a:t>que facilitan la representación formalizada </a:t>
            </a:r>
          </a:p>
          <a:p>
            <a:pPr algn="ctr" eaLnBrk="1" hangingPunct="1">
              <a:spcBef>
                <a:spcPct val="0"/>
              </a:spcBef>
              <a:buFontTx/>
              <a:buNone/>
              <a:defRPr/>
            </a:pPr>
            <a:r>
              <a:rPr lang="es-CO" altLang="es-ES" sz="1800" dirty="0" smtClean="0"/>
              <a:t>del contenido de los documentos para permitir</a:t>
            </a:r>
          </a:p>
          <a:p>
            <a:pPr algn="ctr" eaLnBrk="1" hangingPunct="1">
              <a:spcBef>
                <a:spcPct val="0"/>
              </a:spcBef>
              <a:buFontTx/>
              <a:buNone/>
              <a:defRPr/>
            </a:pPr>
            <a:r>
              <a:rPr lang="es-CO" altLang="es-ES" sz="1800" dirty="0" smtClean="0"/>
              <a:t>la recuperación, manual o automática </a:t>
            </a:r>
          </a:p>
          <a:p>
            <a:pPr algn="ctr" eaLnBrk="1" hangingPunct="1">
              <a:spcBef>
                <a:spcPct val="0"/>
              </a:spcBef>
              <a:buFontTx/>
              <a:buNone/>
              <a:defRPr/>
            </a:pPr>
            <a:r>
              <a:rPr lang="es-CO" altLang="es-ES" sz="1800" dirty="0" smtClean="0"/>
              <a:t>de la información&gt;&gt;</a:t>
            </a:r>
          </a:p>
        </p:txBody>
      </p:sp>
      <p:sp>
        <p:nvSpPr>
          <p:cNvPr id="2" name="1 Rectángulo"/>
          <p:cNvSpPr/>
          <p:nvPr/>
        </p:nvSpPr>
        <p:spPr>
          <a:xfrm>
            <a:off x="323528" y="662583"/>
            <a:ext cx="4705325" cy="461665"/>
          </a:xfrm>
          <a:prstGeom prst="rect">
            <a:avLst/>
          </a:prstGeom>
        </p:spPr>
        <p:txBody>
          <a:bodyPr>
            <a:spAutoFit/>
          </a:bodyPr>
          <a:lstStyle/>
          <a:p>
            <a:pPr>
              <a:defRPr/>
            </a:pPr>
            <a:r>
              <a:rPr lang="es-CO" sz="2400" dirty="0">
                <a:ln w="10541" cmpd="sng">
                  <a:solidFill>
                    <a:srgbClr val="7D7D7D">
                      <a:tint val="100000"/>
                      <a:shade val="100000"/>
                      <a:satMod val="110000"/>
                    </a:srgbClr>
                  </a:solidFill>
                  <a:prstDash val="solid"/>
                </a:ln>
                <a:solidFill>
                  <a:srgbClr val="FFFF00"/>
                </a:solidFill>
                <a:effectLst>
                  <a:outerShdw blurRad="38100" dist="38100" dir="2700000" algn="tl">
                    <a:srgbClr val="000000">
                      <a:alpha val="43137"/>
                    </a:srgbClr>
                  </a:outerShdw>
                </a:effectLst>
              </a:rPr>
              <a:t>Como lo define Blanca Gil</a:t>
            </a:r>
            <a:endParaRPr lang="es-CO" sz="1800" dirty="0">
              <a:ln w="10541" cmpd="sng">
                <a:solidFill>
                  <a:srgbClr val="7D7D7D">
                    <a:tint val="100000"/>
                    <a:shade val="100000"/>
                    <a:satMod val="110000"/>
                  </a:srgbClr>
                </a:solidFill>
                <a:prstDash val="solid"/>
              </a:ln>
              <a:solidFill>
                <a:srgbClr val="FFFF00"/>
              </a:solidFill>
              <a:effectLst>
                <a:outerShdw blurRad="38100" dist="38100" dir="2700000" algn="tl">
                  <a:srgbClr val="000000">
                    <a:alpha val="43137"/>
                  </a:srgbClr>
                </a:outerShdw>
              </a:effectLst>
            </a:endParaRPr>
          </a:p>
        </p:txBody>
      </p:sp>
      <p:sp>
        <p:nvSpPr>
          <p:cNvPr id="5" name="4 CuadroTexto"/>
          <p:cNvSpPr txBox="1"/>
          <p:nvPr/>
        </p:nvSpPr>
        <p:spPr>
          <a:xfrm>
            <a:off x="684213" y="6165850"/>
            <a:ext cx="1655762" cy="430213"/>
          </a:xfrm>
          <a:prstGeom prst="rect">
            <a:avLst/>
          </a:prstGeom>
        </p:spPr>
        <p:style>
          <a:lnRef idx="3">
            <a:schemeClr val="lt1"/>
          </a:lnRef>
          <a:fillRef idx="1">
            <a:schemeClr val="dk1"/>
          </a:fillRef>
          <a:effectRef idx="1">
            <a:schemeClr val="dk1"/>
          </a:effectRef>
          <a:fontRef idx="minor">
            <a:schemeClr val="lt1"/>
          </a:fontRef>
        </p:style>
        <p:txBody>
          <a:bodyPr>
            <a:spAutoFit/>
          </a:bodyPr>
          <a:lstStyle/>
          <a:p>
            <a:pPr>
              <a:defRPr/>
            </a:pPr>
            <a:r>
              <a:rPr lang="es-CO" sz="1100" dirty="0"/>
              <a:t>María Blanca Gil Urdiciain</a:t>
            </a:r>
          </a:p>
        </p:txBody>
      </p:sp>
      <p:pic>
        <p:nvPicPr>
          <p:cNvPr id="512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13" y="4149725"/>
            <a:ext cx="1323975" cy="1905000"/>
          </a:xfrm>
          <a:prstGeom prst="rect">
            <a:avLst/>
          </a:prstGeom>
          <a:noFill/>
          <a:ln>
            <a:noFill/>
          </a:ln>
          <a:extLst>
            <a:ext uri="{909E8E84-426E-40DD-AFC4-6F175D3DCCD1}">
              <a14:hiddenFill xmlns:a14="http://schemas.microsoft.com/office/drawing/2010/main">
                <a:solidFill>
                  <a:srgbClr val="9AF456"/>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226152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heel(1)">
                                      <p:cBhvr>
                                        <p:cTn id="7" dur="20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25"/>
                                        </p:tgtEl>
                                        <p:attrNameLst>
                                          <p:attrName>style.visibility</p:attrName>
                                        </p:attrNameLst>
                                      </p:cBhvr>
                                      <p:to>
                                        <p:strVal val="visible"/>
                                      </p:to>
                                    </p:set>
                                    <p:animEffect transition="in" filter="wipe(down)">
                                      <p:cBhvr>
                                        <p:cTn id="12"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8"/>
          <p:cNvSpPr txBox="1">
            <a:spLocks noChangeArrowheads="1"/>
          </p:cNvSpPr>
          <p:nvPr/>
        </p:nvSpPr>
        <p:spPr bwMode="auto">
          <a:xfrm>
            <a:off x="1042988" y="1550988"/>
            <a:ext cx="7200900" cy="3046412"/>
          </a:xfrm>
          <a:prstGeom prst="rect">
            <a:avLst/>
          </a:prstGeom>
          <a:solidFill>
            <a:schemeClr val="accent1">
              <a:lumMod val="90000"/>
            </a:schemeClr>
          </a:solidFill>
          <a:ln>
            <a:noFill/>
          </a:ln>
        </p:spPr>
        <p:txBody>
          <a:bodyPr>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SzPct val="300000"/>
              <a:buFont typeface="Wingdings" pitchFamily="2" charset="2"/>
              <a:buNone/>
              <a:defRPr/>
            </a:pPr>
            <a:r>
              <a:rPr lang="es-ES" altLang="es-ES" sz="2400" dirty="0" smtClean="0"/>
              <a:t>-El objetivo fundamental del lenguaje documental es facilitar la recuperación de la información  y de los documentos reduciendo el esfuerzo y el tiempo del usuario en la búsqueda </a:t>
            </a:r>
          </a:p>
          <a:p>
            <a:pPr eaLnBrk="1" hangingPunct="1">
              <a:spcBef>
                <a:spcPct val="50000"/>
              </a:spcBef>
              <a:buSzPct val="300000"/>
              <a:buFont typeface="Wingdings" pitchFamily="2" charset="2"/>
              <a:buNone/>
              <a:defRPr/>
            </a:pPr>
            <a:r>
              <a:rPr lang="es-ES" altLang="es-ES" sz="2400" dirty="0" smtClean="0"/>
              <a:t>-Permite representar el contenido de los documentos para su posterior recuperación.</a:t>
            </a:r>
          </a:p>
          <a:p>
            <a:pPr eaLnBrk="1" hangingPunct="1">
              <a:spcBef>
                <a:spcPct val="50000"/>
              </a:spcBef>
              <a:buSzPct val="300000"/>
              <a:buFont typeface="Wingdings" pitchFamily="2" charset="2"/>
              <a:buNone/>
              <a:defRPr/>
            </a:pPr>
            <a:r>
              <a:rPr lang="es-ES" altLang="es-ES" sz="2400" dirty="0" smtClean="0"/>
              <a:t>-Describe el contenido de los documentos.</a:t>
            </a:r>
          </a:p>
        </p:txBody>
      </p:sp>
      <p:sp>
        <p:nvSpPr>
          <p:cNvPr id="3" name="2 Rectángulo"/>
          <p:cNvSpPr/>
          <p:nvPr/>
        </p:nvSpPr>
        <p:spPr>
          <a:xfrm>
            <a:off x="3419872" y="525860"/>
            <a:ext cx="1944764" cy="461665"/>
          </a:xfrm>
          <a:prstGeom prst="rect">
            <a:avLst/>
          </a:prstGeom>
        </p:spPr>
        <p:txBody>
          <a:bodyPr wrap="none">
            <a:spAutoFit/>
          </a:bodyPr>
          <a:lstStyle/>
          <a:p>
            <a:pPr>
              <a:defRPr/>
            </a:pPr>
            <a:r>
              <a:rPr lang="es-CO" sz="2400" dirty="0">
                <a:ln w="10541" cmpd="sng">
                  <a:solidFill>
                    <a:srgbClr val="7D7D7D">
                      <a:tint val="100000"/>
                      <a:shade val="100000"/>
                      <a:satMod val="110000"/>
                    </a:srgbClr>
                  </a:solidFill>
                  <a:prstDash val="solid"/>
                </a:ln>
                <a:solidFill>
                  <a:srgbClr val="FFFF00"/>
                </a:solidFill>
                <a:effectLst>
                  <a:outerShdw blurRad="38100" dist="38100" dir="2700000" algn="tl">
                    <a:srgbClr val="000000">
                      <a:alpha val="43137"/>
                    </a:srgbClr>
                  </a:outerShdw>
                </a:effectLst>
              </a:rPr>
              <a:t>OBJETIVOS</a:t>
            </a:r>
            <a:endParaRPr lang="es-ES" dirty="0"/>
          </a:p>
        </p:txBody>
      </p:sp>
    </p:spTree>
    <p:extLst>
      <p:ext uri="{BB962C8B-B14F-4D97-AF65-F5344CB8AC3E}">
        <p14:creationId xmlns:p14="http://schemas.microsoft.com/office/powerpoint/2010/main" val="3002983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548681"/>
            <a:ext cx="7772400" cy="576063"/>
          </a:xfrm>
        </p:spPr>
        <p:txBody>
          <a:bodyPr>
            <a:normAutofit fontScale="90000"/>
          </a:bodyPr>
          <a:lstStyle/>
          <a:p>
            <a:pPr algn="l"/>
            <a:r>
              <a:rPr lang="es-PE" b="1" u="sng" dirty="0"/>
              <a:t>T</a:t>
            </a:r>
            <a:r>
              <a:rPr lang="es-PE" b="1" u="sng" dirty="0" smtClean="0"/>
              <a:t>ipos</a:t>
            </a:r>
            <a:endParaRPr lang="es-PE" b="1" u="sng" dirty="0"/>
          </a:p>
        </p:txBody>
      </p:sp>
      <p:sp>
        <p:nvSpPr>
          <p:cNvPr id="3" name="2 Subtítulo"/>
          <p:cNvSpPr>
            <a:spLocks noGrp="1"/>
          </p:cNvSpPr>
          <p:nvPr>
            <p:ph type="subTitle" idx="1"/>
          </p:nvPr>
        </p:nvSpPr>
        <p:spPr>
          <a:xfrm>
            <a:off x="1331640" y="1844824"/>
            <a:ext cx="6440760" cy="3793976"/>
          </a:xfrm>
        </p:spPr>
        <p:txBody>
          <a:bodyPr>
            <a:normAutofit/>
          </a:bodyPr>
          <a:lstStyle/>
          <a:p>
            <a:pPr algn="l"/>
            <a:r>
              <a:rPr lang="es-PE" sz="2400" dirty="0" smtClean="0">
                <a:solidFill>
                  <a:schemeClr val="tx1"/>
                </a:solidFill>
              </a:rPr>
              <a:t>Existen varios criterios para clasificar los lenguajes </a:t>
            </a:r>
            <a:r>
              <a:rPr lang="es-PE" sz="2400" dirty="0" err="1" smtClean="0">
                <a:solidFill>
                  <a:schemeClr val="tx1"/>
                </a:solidFill>
              </a:rPr>
              <a:t>documentales.Los</a:t>
            </a:r>
            <a:r>
              <a:rPr lang="es-PE" sz="2400" dirty="0" smtClean="0">
                <a:solidFill>
                  <a:schemeClr val="tx1"/>
                </a:solidFill>
              </a:rPr>
              <a:t> cuatro más extendidos son:</a:t>
            </a:r>
          </a:p>
          <a:p>
            <a:pPr marL="971550" lvl="1" indent="-514350" algn="l">
              <a:buFont typeface="Arial" panose="020B0604020202020204" pitchFamily="34" charset="0"/>
              <a:buChar char="•"/>
            </a:pPr>
            <a:r>
              <a:rPr lang="es-PE" sz="2400" dirty="0" smtClean="0">
                <a:solidFill>
                  <a:schemeClr val="tx1"/>
                </a:solidFill>
              </a:rPr>
              <a:t>El control sobre el vocabulario.</a:t>
            </a:r>
          </a:p>
          <a:p>
            <a:pPr marL="971550" lvl="1" indent="-514350" algn="l">
              <a:buFont typeface="Arial" panose="020B0604020202020204" pitchFamily="34" charset="0"/>
              <a:buChar char="•"/>
            </a:pPr>
            <a:r>
              <a:rPr lang="es-PE" sz="2400" dirty="0" smtClean="0">
                <a:solidFill>
                  <a:schemeClr val="tx1"/>
                </a:solidFill>
              </a:rPr>
              <a:t>La coordinación de los términos.</a:t>
            </a:r>
          </a:p>
          <a:p>
            <a:pPr marL="971550" lvl="1" indent="-514350" algn="l">
              <a:buFont typeface="Arial" panose="020B0604020202020204" pitchFamily="34" charset="0"/>
              <a:buChar char="•"/>
            </a:pPr>
            <a:r>
              <a:rPr lang="es-PE" sz="2400" dirty="0" smtClean="0">
                <a:solidFill>
                  <a:schemeClr val="tx1"/>
                </a:solidFill>
              </a:rPr>
              <a:t>La estructura organizativa.</a:t>
            </a:r>
          </a:p>
          <a:p>
            <a:pPr marL="971550" lvl="1" indent="-514350" algn="l">
              <a:buFont typeface="Arial" panose="020B0604020202020204" pitchFamily="34" charset="0"/>
              <a:buChar char="•"/>
            </a:pPr>
            <a:r>
              <a:rPr lang="es-PE" sz="2400" dirty="0" smtClean="0">
                <a:solidFill>
                  <a:schemeClr val="tx1"/>
                </a:solidFill>
              </a:rPr>
              <a:t>El grado de especialización.</a:t>
            </a:r>
          </a:p>
          <a:p>
            <a:endParaRPr lang="es-PE" dirty="0" smtClean="0"/>
          </a:p>
          <a:p>
            <a:endParaRPr lang="es-PE" dirty="0"/>
          </a:p>
        </p:txBody>
      </p:sp>
    </p:spTree>
    <p:extLst>
      <p:ext uri="{BB962C8B-B14F-4D97-AF65-F5344CB8AC3E}">
        <p14:creationId xmlns:p14="http://schemas.microsoft.com/office/powerpoint/2010/main" val="46037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heel(1)">
                                      <p:cBhvr>
                                        <p:cTn id="16" dur="2000"/>
                                        <p:tgtEl>
                                          <p:spTgt spid="3">
                                            <p:txEl>
                                              <p:pRg st="3" end="3"/>
                                            </p:txEl>
                                          </p:spTgt>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heel(1)">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980728"/>
            <a:ext cx="7772400" cy="1008112"/>
          </a:xfrm>
        </p:spPr>
        <p:txBody>
          <a:bodyPr>
            <a:noAutofit/>
          </a:bodyPr>
          <a:lstStyle/>
          <a:p>
            <a:pPr marL="571500" indent="-571500" algn="l">
              <a:buFont typeface="Wingdings" panose="05000000000000000000" pitchFamily="2" charset="2"/>
              <a:buChar char="Ø"/>
            </a:pPr>
            <a:r>
              <a:rPr lang="es-PE" sz="3200" b="1" dirty="0" smtClean="0"/>
              <a:t>Atendiendo al control pueden ser:</a:t>
            </a:r>
            <a:endParaRPr lang="es-PE" sz="3200" b="1" dirty="0"/>
          </a:p>
        </p:txBody>
      </p:sp>
      <p:sp>
        <p:nvSpPr>
          <p:cNvPr id="3" name="2 Subtítulo"/>
          <p:cNvSpPr>
            <a:spLocks noGrp="1"/>
          </p:cNvSpPr>
          <p:nvPr>
            <p:ph type="subTitle" idx="1"/>
          </p:nvPr>
        </p:nvSpPr>
        <p:spPr>
          <a:xfrm>
            <a:off x="827584" y="1988840"/>
            <a:ext cx="7344816" cy="4032448"/>
          </a:xfrm>
        </p:spPr>
        <p:txBody>
          <a:bodyPr>
            <a:normAutofit/>
          </a:bodyPr>
          <a:lstStyle/>
          <a:p>
            <a:pPr marL="457200" indent="-457200" algn="just">
              <a:buFont typeface="Arial" panose="020B0604020202020204" pitchFamily="34" charset="0"/>
              <a:buChar char="•"/>
            </a:pPr>
            <a:r>
              <a:rPr lang="es-PE" b="1" dirty="0" smtClean="0">
                <a:solidFill>
                  <a:schemeClr val="tx1"/>
                </a:solidFill>
              </a:rPr>
              <a:t>Libres: Aquellos que se han generado a raíz de indizaciones en lenguaje natural llevadas a cabo por los documentalistas en los procesos de análisis del contenido. (Lista de palabras clave o de descriptores libres)</a:t>
            </a:r>
          </a:p>
          <a:p>
            <a:pPr marL="457200" indent="-457200" algn="just">
              <a:buFont typeface="Arial" panose="020B0604020202020204" pitchFamily="34" charset="0"/>
              <a:buChar char="•"/>
            </a:pPr>
            <a:r>
              <a:rPr lang="es-PE" b="1" dirty="0" smtClean="0">
                <a:solidFill>
                  <a:schemeClr val="tx1"/>
                </a:solidFill>
              </a:rPr>
              <a:t>Controlados: Aquellos que, previa realización del análisis, ya presentan un vocabulario prefijado con las materias, notaciones o descriptores utilizables de cara a la representación de contenidos. (Las clasificaciones y tesauros)</a:t>
            </a:r>
          </a:p>
        </p:txBody>
      </p:sp>
    </p:spTree>
    <p:extLst>
      <p:ext uri="{BB962C8B-B14F-4D97-AF65-F5344CB8AC3E}">
        <p14:creationId xmlns:p14="http://schemas.microsoft.com/office/powerpoint/2010/main" val="331671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marL="571500" indent="-571500" algn="l">
              <a:buFont typeface="Wingdings" panose="05000000000000000000" pitchFamily="2" charset="2"/>
              <a:buChar char="Ø"/>
            </a:pPr>
            <a:r>
              <a:rPr lang="es-PE" sz="3200" b="1" dirty="0" smtClean="0"/>
              <a:t>Según la coordinación, se distingue entre:</a:t>
            </a:r>
            <a:endParaRPr lang="es-PE" sz="3200" b="1" dirty="0"/>
          </a:p>
        </p:txBody>
      </p:sp>
      <p:sp>
        <p:nvSpPr>
          <p:cNvPr id="3" name="2 Marcador de contenido"/>
          <p:cNvSpPr>
            <a:spLocks noGrp="1"/>
          </p:cNvSpPr>
          <p:nvPr>
            <p:ph idx="1"/>
          </p:nvPr>
        </p:nvSpPr>
        <p:spPr/>
        <p:txBody>
          <a:bodyPr>
            <a:normAutofit fontScale="62500" lnSpcReduction="20000"/>
          </a:bodyPr>
          <a:lstStyle/>
          <a:p>
            <a:pPr algn="just"/>
            <a:r>
              <a:rPr lang="es-PE" b="1" dirty="0" smtClean="0"/>
              <a:t>Pre coordinados: </a:t>
            </a:r>
            <a:r>
              <a:rPr lang="es-PE" sz="2400" b="1" dirty="0" smtClean="0"/>
              <a:t>Aquellos cuyos componentes se combinan conforme a una reglas sintácticas o semánticas establecidas de antemano por el propio lenguaje. (Clasificaciones y lista de encabezamientos de materia)</a:t>
            </a:r>
            <a:br>
              <a:rPr lang="es-PE" sz="2400" b="1" dirty="0" smtClean="0"/>
            </a:br>
            <a:r>
              <a:rPr lang="es-PE" sz="2400" b="1" dirty="0" smtClean="0"/>
              <a:t/>
            </a:r>
            <a:br>
              <a:rPr lang="es-PE" sz="2400" b="1" dirty="0" smtClean="0"/>
            </a:br>
            <a:endParaRPr lang="es-PE" sz="2400" b="1" dirty="0" smtClean="0"/>
          </a:p>
          <a:p>
            <a:pPr algn="just"/>
            <a:r>
              <a:rPr lang="es-PE" b="1" dirty="0" smtClean="0"/>
              <a:t>Pos coordinados: </a:t>
            </a:r>
            <a:r>
              <a:rPr lang="es-PE" sz="2400" b="1" dirty="0" smtClean="0"/>
              <a:t>Aquellos que permiten combinar los términos en el momento de la búsqueda o recuperación de la información .  (Lista de descriptores libre y de la palabra clave)</a:t>
            </a:r>
            <a:endParaRPr lang="es-PE" sz="2400" b="1" dirty="0"/>
          </a:p>
        </p:txBody>
      </p:sp>
    </p:spTree>
    <p:extLst>
      <p:ext uri="{BB962C8B-B14F-4D97-AF65-F5344CB8AC3E}">
        <p14:creationId xmlns:p14="http://schemas.microsoft.com/office/powerpoint/2010/main" val="188081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03648" y="1484784"/>
            <a:ext cx="6400800" cy="864096"/>
          </a:xfrm>
        </p:spPr>
        <p:txBody>
          <a:bodyPr>
            <a:normAutofit fontScale="90000"/>
          </a:bodyPr>
          <a:lstStyle/>
          <a:p>
            <a:pPr marL="571500" indent="-571500" algn="l">
              <a:buFont typeface="Wingdings" panose="05000000000000000000" pitchFamily="2" charset="2"/>
              <a:buChar char="Ø"/>
            </a:pPr>
            <a:r>
              <a:rPr lang="es-PE" sz="3200" b="1" dirty="0" smtClean="0"/>
              <a:t>Según la estructura, se habla fundamentalmente de:</a:t>
            </a:r>
            <a:endParaRPr lang="es-PE" sz="3200" b="1" dirty="0"/>
          </a:p>
        </p:txBody>
      </p:sp>
      <p:sp>
        <p:nvSpPr>
          <p:cNvPr id="3" name="2 Marcador de contenido"/>
          <p:cNvSpPr>
            <a:spLocks noGrp="1"/>
          </p:cNvSpPr>
          <p:nvPr>
            <p:ph idx="1"/>
          </p:nvPr>
        </p:nvSpPr>
        <p:spPr>
          <a:xfrm>
            <a:off x="1371600" y="2708920"/>
            <a:ext cx="6400800" cy="2777481"/>
          </a:xfrm>
        </p:spPr>
        <p:txBody>
          <a:bodyPr>
            <a:normAutofit fontScale="62500" lnSpcReduction="20000"/>
          </a:bodyPr>
          <a:lstStyle/>
          <a:p>
            <a:r>
              <a:rPr lang="es-PE" b="1" dirty="0" smtClean="0"/>
              <a:t>Jerárquicos: </a:t>
            </a:r>
            <a:r>
              <a:rPr lang="es-PE" sz="2400" b="1" dirty="0" smtClean="0"/>
              <a:t>caracterizados por una estructura arborescente en la que cada concepto depende de uno superior. (clasificaciones sistemáticas)</a:t>
            </a:r>
            <a:br>
              <a:rPr lang="es-PE" sz="2400" b="1" dirty="0" smtClean="0"/>
            </a:br>
            <a:r>
              <a:rPr lang="es-PE" sz="2400" b="1" dirty="0" smtClean="0"/>
              <a:t/>
            </a:r>
            <a:br>
              <a:rPr lang="es-PE" sz="2400" b="1" dirty="0" smtClean="0"/>
            </a:br>
            <a:endParaRPr lang="es-PE" sz="2400" b="1" dirty="0" smtClean="0"/>
          </a:p>
          <a:p>
            <a:r>
              <a:rPr lang="es-PE" b="1" dirty="0" smtClean="0"/>
              <a:t>De estructura combinatoria: </a:t>
            </a:r>
            <a:r>
              <a:rPr lang="es-PE" sz="2400" b="1" dirty="0" smtClean="0"/>
              <a:t>cuyos términos se relacionan entre si, permitiendo gran cantidad de combinaciones . (clasificaciones alfabéticas y los tesauros )</a:t>
            </a:r>
            <a:endParaRPr lang="es-PE" sz="2400" b="1" dirty="0"/>
          </a:p>
        </p:txBody>
      </p:sp>
    </p:spTree>
    <p:extLst>
      <p:ext uri="{BB962C8B-B14F-4D97-AF65-F5344CB8AC3E}">
        <p14:creationId xmlns:p14="http://schemas.microsoft.com/office/powerpoint/2010/main" val="272154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lta costura">
  <a:themeElements>
    <a:clrScheme name="Alta costura">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lta costura">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199</TotalTime>
  <Words>1159</Words>
  <Application>Microsoft Office PowerPoint</Application>
  <PresentationFormat>Presentación en pantalla (4:3)</PresentationFormat>
  <Paragraphs>96</Paragraphs>
  <Slides>26</Slides>
  <Notes>2</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Alta costura</vt:lpstr>
      <vt:lpstr>Lenguajes documentales y tesauros</vt:lpstr>
      <vt:lpstr>Presentación de PowerPoint</vt:lpstr>
      <vt:lpstr>Presentación de PowerPoint</vt:lpstr>
      <vt:lpstr>Presentación de PowerPoint</vt:lpstr>
      <vt:lpstr>Presentación de PowerPoint</vt:lpstr>
      <vt:lpstr>Tipos</vt:lpstr>
      <vt:lpstr>Atendiendo al control pueden ser:</vt:lpstr>
      <vt:lpstr>Según la coordinación, se distingue entre:</vt:lpstr>
      <vt:lpstr>Según la estructura, se habla fundamentalmente de:</vt:lpstr>
      <vt:lpstr>Según su Ámbito de alcance y especialización:</vt:lpstr>
      <vt:lpstr>Presentación de PowerPoint</vt:lpstr>
      <vt:lpstr>Los tesauros</vt:lpstr>
      <vt:lpstr>Los tesauros</vt:lpstr>
      <vt:lpstr>FUNCIONES</vt:lpstr>
      <vt:lpstr>Presentación de PowerPoint</vt:lpstr>
      <vt:lpstr>Elementos y estructura de los tesauros</vt:lpstr>
      <vt:lpstr>ELEMENTOS</vt:lpstr>
      <vt:lpstr>ESTRUCTURA</vt:lpstr>
      <vt:lpstr>1.  ÍNDICE ALFABÉTICO.</vt:lpstr>
      <vt:lpstr>Presentación de PowerPoint</vt:lpstr>
      <vt:lpstr>Presentación de PowerPoint</vt:lpstr>
      <vt:lpstr>2. ÍNDICE SISTEMÁTICO</vt:lpstr>
      <vt:lpstr>3. ÍNDICE PERMUTADO.</vt:lpstr>
      <vt:lpstr>ELABORACIÓN DE UN TESAURO</vt:lpstr>
      <vt:lpstr>MANTENIMIENTO DE UN TESAURO</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ISIDRO</dc:creator>
  <cp:lastModifiedBy>Usuario</cp:lastModifiedBy>
  <cp:revision>15</cp:revision>
  <dcterms:created xsi:type="dcterms:W3CDTF">2015-10-29T03:16:38Z</dcterms:created>
  <dcterms:modified xsi:type="dcterms:W3CDTF">2015-10-29T16:00:14Z</dcterms:modified>
</cp:coreProperties>
</file>