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7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0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8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9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0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1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4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5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1" r:id="rId2"/>
    <p:sldMasterId id="2147483735" r:id="rId3"/>
    <p:sldMasterId id="2147483742" r:id="rId4"/>
    <p:sldMasterId id="2147483745" r:id="rId5"/>
    <p:sldMasterId id="2147483748" r:id="rId6"/>
    <p:sldMasterId id="2147483751" r:id="rId7"/>
    <p:sldMasterId id="2147483757" r:id="rId8"/>
    <p:sldMasterId id="2147483760" r:id="rId9"/>
    <p:sldMasterId id="2147483763" r:id="rId10"/>
    <p:sldMasterId id="2147483766" r:id="rId11"/>
    <p:sldMasterId id="2147483772" r:id="rId12"/>
    <p:sldMasterId id="2147483775" r:id="rId13"/>
    <p:sldMasterId id="2147483778" r:id="rId14"/>
    <p:sldMasterId id="2147483781" r:id="rId15"/>
    <p:sldMasterId id="2147483785" r:id="rId16"/>
    <p:sldMasterId id="2147483788" r:id="rId17"/>
    <p:sldMasterId id="2147483791" r:id="rId18"/>
    <p:sldMasterId id="2147483794" r:id="rId19"/>
    <p:sldMasterId id="2147483800" r:id="rId20"/>
    <p:sldMasterId id="2147483803" r:id="rId21"/>
    <p:sldMasterId id="2147483806" r:id="rId22"/>
    <p:sldMasterId id="2147483809" r:id="rId23"/>
    <p:sldMasterId id="2147483815" r:id="rId24"/>
    <p:sldMasterId id="2147483818" r:id="rId25"/>
    <p:sldMasterId id="2147483821" r:id="rId26"/>
  </p:sldMasterIdLst>
  <p:notesMasterIdLst>
    <p:notesMasterId r:id="rId48"/>
  </p:notesMasterIdLst>
  <p:handoutMasterIdLst>
    <p:handoutMasterId r:id="rId49"/>
  </p:handoutMasterIdLst>
  <p:sldIdLst>
    <p:sldId id="256" r:id="rId27"/>
    <p:sldId id="257" r:id="rId28"/>
    <p:sldId id="349" r:id="rId29"/>
    <p:sldId id="350" r:id="rId30"/>
    <p:sldId id="351" r:id="rId31"/>
    <p:sldId id="352" r:id="rId32"/>
    <p:sldId id="354" r:id="rId33"/>
    <p:sldId id="356" r:id="rId34"/>
    <p:sldId id="346" r:id="rId35"/>
    <p:sldId id="365" r:id="rId36"/>
    <p:sldId id="358" r:id="rId37"/>
    <p:sldId id="359" r:id="rId38"/>
    <p:sldId id="360" r:id="rId39"/>
    <p:sldId id="361" r:id="rId40"/>
    <p:sldId id="362" r:id="rId41"/>
    <p:sldId id="363" r:id="rId42"/>
    <p:sldId id="338" r:id="rId43"/>
    <p:sldId id="364" r:id="rId44"/>
    <p:sldId id="340" r:id="rId45"/>
    <p:sldId id="341" r:id="rId46"/>
    <p:sldId id="342" r:id="rId4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bg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33"/>
    <a:srgbClr val="66FFFF"/>
    <a:srgbClr val="FF9900"/>
    <a:srgbClr val="99FF66"/>
    <a:srgbClr val="FFFF99"/>
    <a:srgbClr val="FFCC00"/>
    <a:srgbClr val="CC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9" autoAdjust="0"/>
    <p:restoredTop sz="94660"/>
  </p:normalViewPr>
  <p:slideViewPr>
    <p:cSldViewPr>
      <p:cViewPr varScale="1">
        <p:scale>
          <a:sx n="76" d="100"/>
          <a:sy n="76" d="100"/>
        </p:scale>
        <p:origin x="11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8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19BDFE2A-3F73-4C08-90D1-FD5FA5B1ECD6}" type="datetimeFigureOut">
              <a:rPr lang="zh-TW" altLang="en-US"/>
              <a:pPr>
                <a:defRPr/>
              </a:pPr>
              <a:t>2018/12/14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3DBCCA28-C437-4B1A-8A24-009ECCDB8C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97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28FD4912-7DC6-4C8F-A747-E153DB903E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3966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CA814-C69E-4486-871A-8F1ADD308C77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292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`timescale </a:t>
            </a:r>
            <a:r>
              <a:rPr lang="en-US" altLang="zh-TW" i="1" smtClean="0">
                <a:ea typeface="新細明體" charset="-120"/>
              </a:rPr>
              <a:t>time units </a:t>
            </a:r>
            <a:r>
              <a:rPr lang="en-US" altLang="zh-TW" smtClean="0">
                <a:ea typeface="新細明體" charset="-120"/>
              </a:rPr>
              <a:t>/ </a:t>
            </a:r>
            <a:r>
              <a:rPr lang="en-US" altLang="zh-TW" i="1" smtClean="0">
                <a:ea typeface="新細明體" charset="-120"/>
              </a:rPr>
              <a:t>precision units</a:t>
            </a:r>
            <a:endParaRPr lang="zh-TW" altLang="en-US" i="1" smtClean="0">
              <a:ea typeface="新細明體" charset="-120"/>
            </a:endParaRPr>
          </a:p>
        </p:txBody>
      </p:sp>
      <p:sp>
        <p:nvSpPr>
          <p:cNvPr id="5222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22F9B6-4744-454A-8CCF-81C91F5FB9A0}" type="slidenum">
              <a:rPr lang="en-US" altLang="zh-TW" sz="1200" b="0">
                <a:solidFill>
                  <a:schemeClr val="tx1"/>
                </a:solidFill>
              </a:rPr>
              <a:pPr algn="r"/>
              <a:t>14</a:t>
            </a:fld>
            <a:endParaRPr lang="en-US" altLang="zh-TW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7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375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5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954C-3C80-43FE-8BCA-E7D3E2D3A4F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136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9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32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4460315-DFFC-4A0A-8EE0-25332B61789F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008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928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D4912-7DC6-4C8F-A747-E153DB903EB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Relationship Id="rId4" Type="http://schemas.openxmlformats.org/officeDocument/2006/relationships/image" Target="../media/image5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31800" y="3833813"/>
            <a:ext cx="818991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b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148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9C5F6-4C92-410A-BA81-AA0A583EA8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E34E3-A870-421C-A0B4-978B053222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81FA-B045-4BE6-83C2-29F8D48A60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2598-0410-4A09-AAE3-0F596071CC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3246-6352-458C-8695-A06A0CEA54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31800" y="3833813"/>
            <a:ext cx="818991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smtClean="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49725"/>
            <a:ext cx="6400800" cy="14890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72AD-DD31-4FC8-83D5-42F30382FD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861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6E4C-0934-4616-9FFC-1574775B20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716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BA936-FF69-456F-998F-34F957BCC2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636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E9D6-189C-4D49-8EC7-EE83DEF49F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946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B315-C0D3-4413-93DA-A5ECCFE28A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4852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30636-36FF-4C85-B48D-D5AAF025A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4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15AC-51D1-402E-81D7-7B9F9FBF60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D8B6-1FBC-4A1B-8347-58BF3E56E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411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5D7B0-A56E-4488-BB7C-2BB5D2E491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301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E49DC-5C56-4BDC-A2F2-355125742D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6995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5E9F7-A1BE-4F0D-BA07-DD29B60B63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0816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08B98-AAA1-4885-BC8A-EFE3376C06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01923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541BF-12E8-4EF0-8F4C-0217E6B5D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4467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2006/12/25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67C2-C525-41B9-9D4C-8340FF0C58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693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8585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15AC-51D1-402E-81D7-7B9F9FBF60D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4933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94D8-D914-49D8-B20A-55517A57248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26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8662-7B50-41E2-A43F-478604065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181A-08CC-4022-A983-C54B0610E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959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2598-0410-4A09-AAE3-0F596071CC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276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3246-6352-458C-8695-A06A0CEA54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121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34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00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4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0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65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63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6566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94D8-D914-49D8-B20A-55517A5724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942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5254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973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86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49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532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79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207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615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99F2B-6C7B-4930-B7BD-0FBF1610D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177915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083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663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441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342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699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880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695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419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78A6D-5C78-4AB9-A07C-0D344D396F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7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24601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6E4C-0934-4616-9FFC-1574775B201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56221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E9D6-189C-4D49-8EC7-EE83DEF49FA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60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98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61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833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783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907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0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B181A-08CC-4022-A983-C54B0610E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480330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641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463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106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4824D5BC-2E71-4D43-B077-940187C6A4D9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605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372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234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477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223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5BD82-1C4C-43F1-831C-D7448190A9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92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RSL 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3087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57188"/>
            <a:ext cx="2011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93590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996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759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153400" y="64008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pp.</a:t>
            </a:r>
            <a:fld id="{AE7D621C-F239-4DBB-B45C-9D48F3B71A0D}" type="slidenum">
              <a:rPr lang="en-US" altLang="zh-TW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511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115888"/>
            <a:ext cx="70453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pp.</a:t>
            </a:r>
            <a:fld id="{4824D5BC-2E71-4D43-B077-940187C6A4D9}" type="slidenum">
              <a:rPr lang="en-US" altLang="zh-TW" smtClean="0"/>
              <a:pPr/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629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381000"/>
            <a:ext cx="7045325" cy="8778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2F89-7B33-4F03-B9A7-D801A4D3286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507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688" y="295274"/>
            <a:ext cx="7045325" cy="963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D4C6-E845-4D2B-8A7E-8A77469F3D0A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935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C08C-3285-4D7F-AB58-8EF6C641F6AF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9735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2C0D9-EEC4-4354-A7CE-84503AE580D5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CF5AF-397C-4A5A-BC21-65517703E7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43EA-E697-4FB5-B935-02CC23F3D7D1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990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2125" y="1752600"/>
            <a:ext cx="41433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7900" y="1752600"/>
            <a:ext cx="41449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BE0B-0186-4FFB-B6EC-24732C1A0C0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4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theme" Target="../theme/theme2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50000">
              <a:schemeClr val="accent2"/>
            </a:gs>
            <a:gs pos="100000">
              <a:srgbClr val="00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2011/12/20 NTU confidential</a:t>
            </a:r>
            <a:endParaRPr lang="en-US" altLang="zh-TW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IC Design HW4 Tutorial</a:t>
            </a:r>
            <a:endParaRPr lang="en-US" altLang="zh-TW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1B536A62-767E-43EE-A202-F3691148DA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CC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29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1B536A62-767E-43EE-A202-F3691148DAF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9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1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9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66"/>
            </a:gs>
            <a:gs pos="50000">
              <a:schemeClr val="accent2"/>
            </a:gs>
            <a:gs pos="100000">
              <a:srgbClr val="00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b="0"/>
              <a:t>2006/12/25 NTU confidential</a:t>
            </a:r>
            <a:endParaRPr lang="en-US" altLang="zh-TW" b="0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b="0"/>
              <a:t>IC Design HW4 Tutorial</a:t>
            </a:r>
            <a:endParaRPr lang="en-US" altLang="zh-TW" b="0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9CCFF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51B1B0FC-84BB-4D82-B8D6-47D7862E2175}" type="slidenum">
              <a:rPr lang="en-US" altLang="zh-TW" b="0"/>
              <a:pPr>
                <a:defRPr/>
              </a:pPr>
              <a:t>‹#›</a:t>
            </a:fld>
            <a:endParaRPr lang="en-US" altLang="zh-TW" b="0"/>
          </a:p>
        </p:txBody>
      </p:sp>
    </p:spTree>
    <p:extLst>
      <p:ext uri="{BB962C8B-B14F-4D97-AF65-F5344CB8AC3E}">
        <p14:creationId xmlns:p14="http://schemas.microsoft.com/office/powerpoint/2010/main" val="248437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CC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FF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FF99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FF99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6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5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1B536A62-767E-43EE-A202-F3691148DAF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6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49C20B43-811D-4EFF-A1A7-C90D65F4AC6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4101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92850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30163"/>
            <a:ext cx="9144000" cy="117475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027488" y="-31750"/>
            <a:ext cx="1325562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Experimental Results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6875"/>
            <a:ext cx="9144000" cy="90488"/>
          </a:xfrm>
          <a:prstGeom prst="rect">
            <a:avLst/>
          </a:prstGeom>
          <a:gradFill rotWithShape="1">
            <a:gsLst>
              <a:gs pos="0">
                <a:srgbClr val="00CC00"/>
              </a:gs>
              <a:gs pos="50000">
                <a:srgbClr val="A6F0A6"/>
              </a:gs>
              <a:gs pos="100000">
                <a:srgbClr val="00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7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0A5E3A05-3D57-478E-88A3-4B21C77AF36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9" name="Picture 6" descr="MRSL Logo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6288088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0" y="30163"/>
            <a:ext cx="9144000" cy="107950"/>
            <a:chOff x="756" y="73"/>
            <a:chExt cx="4301" cy="68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pic>
        <p:nvPicPr>
          <p:cNvPr id="103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50050"/>
            <a:ext cx="9144000" cy="107950"/>
            <a:chOff x="756" y="73"/>
            <a:chExt cx="4301" cy="68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 rot="10800000">
              <a:off x="756" y="73"/>
              <a:ext cx="1081" cy="68"/>
            </a:xfrm>
            <a:prstGeom prst="rect">
              <a:avLst/>
            </a:prstGeom>
            <a:solidFill>
              <a:srgbClr val="FFAB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rot="10800000">
              <a:off x="1829" y="73"/>
              <a:ext cx="1081" cy="68"/>
            </a:xfrm>
            <a:prstGeom prst="rect">
              <a:avLst/>
            </a:prstGeom>
            <a:solidFill>
              <a:srgbClr val="FFF1AB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 rot="10800000">
              <a:off x="2910" y="73"/>
              <a:ext cx="1080" cy="68"/>
            </a:xfrm>
            <a:prstGeom prst="rect">
              <a:avLst/>
            </a:prstGeom>
            <a:solidFill>
              <a:srgbClr val="C99EF8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 rot="10800000">
              <a:off x="3976" y="73"/>
              <a:ext cx="1081" cy="68"/>
            </a:xfrm>
            <a:prstGeom prst="rect">
              <a:avLst/>
            </a:prstGeom>
            <a:solidFill>
              <a:srgbClr val="A6F0A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9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A7989F9E-1A35-419D-9165-130AC40C4424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2053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96025"/>
            <a:ext cx="35274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19050"/>
            <a:ext cx="9144000" cy="1127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3695700" y="-34925"/>
            <a:ext cx="1930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Introduction to MIMO Processing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6750050"/>
            <a:ext cx="9144000" cy="889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FFABAB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2688" y="115888"/>
            <a:ext cx="7045325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752600"/>
            <a:ext cx="8440738" cy="411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0588" y="6400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29CAD500-FC0F-4887-A0D2-4CE17C3649A9}" type="slidenum">
              <a:rPr lang="en-US" altLang="zh-TW"/>
              <a:pPr>
                <a:defRPr/>
              </a:pPr>
              <a:t>‹#›</a:t>
            </a:fld>
            <a:endParaRPr lang="en-US" altLang="zh-TW">
              <a:latin typeface="Times New Roman" pitchFamily="18" charset="0"/>
            </a:endParaRPr>
          </a:p>
        </p:txBody>
      </p:sp>
      <p:pic>
        <p:nvPicPr>
          <p:cNvPr id="3077" name="Picture 6" descr="MRSL 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3650" y="6284913"/>
            <a:ext cx="352742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25400"/>
            <a:ext cx="9144000" cy="114300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30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1000125"/>
            <a:ext cx="9969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圖片 7" descr="C:\Documents and Settings\emma\桌面\NTU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338" y="142875"/>
            <a:ext cx="839787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070350" y="-39688"/>
            <a:ext cx="1089025" cy="230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Sphere Decoding</a:t>
            </a:r>
            <a:endParaRPr kumimoji="0" lang="zh-TW" altLang="en-US" sz="900" b="1" dirty="0"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740525"/>
            <a:ext cx="9144000" cy="96838"/>
          </a:xfrm>
          <a:prstGeom prst="rect">
            <a:avLst/>
          </a:prstGeom>
          <a:gradFill rotWithShape="1">
            <a:gsLst>
              <a:gs pos="0">
                <a:srgbClr val="FFBA00"/>
              </a:gs>
              <a:gs pos="50000">
                <a:srgbClr val="FFF1AB"/>
              </a:gs>
              <a:gs pos="100000">
                <a:srgbClr val="FFBA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06943159@ntu.edu.t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hyperlink" Target="mailto:r06943124@ntu.edu.t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2349500"/>
            <a:ext cx="7702550" cy="889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 IC Design </a:t>
            </a:r>
            <a:br>
              <a:rPr lang="en-US" altLang="zh-TW" sz="4000" dirty="0" smtClean="0"/>
            </a:br>
            <a:r>
              <a:rPr lang="en-US" altLang="zh-TW" sz="4000" dirty="0" smtClean="0"/>
              <a:t>HW4 Tutorial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err="1" smtClean="0"/>
              <a:t>Tzi</a:t>
            </a:r>
            <a:r>
              <a:rPr lang="en-US" altLang="zh-TW" sz="2800" dirty="0" smtClean="0"/>
              <a:t>-Dar </a:t>
            </a:r>
            <a:r>
              <a:rPr lang="en-US" altLang="zh-TW" sz="2800" dirty="0" err="1" smtClean="0"/>
              <a:t>Chiueh</a:t>
            </a: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2018/12/14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098CD2C-45CA-4DED-B337-7BE2183FB18A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7" name="標題 6"/>
          <p:cNvSpPr>
            <a:spLocks noGrp="1"/>
          </p:cNvSpPr>
          <p:nvPr>
            <p:ph type="ctrTitle" idx="4294967295"/>
          </p:nvPr>
        </p:nvSpPr>
        <p:spPr>
          <a:xfrm>
            <a:off x="756903" y="2564904"/>
            <a:ext cx="7772400" cy="1470025"/>
          </a:xfrm>
        </p:spPr>
        <p:txBody>
          <a:bodyPr/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MAC(multiplier–accumulator)  Example</a:t>
            </a:r>
            <a:endParaRPr lang="zh-TW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6C2AB88-E6EB-4DE1-82EE-D7DF2B28EDF7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10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0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2-bit MAC Example (1/2)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15063"/>
            <a:ext cx="2133600" cy="47625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defRPr/>
            </a:pPr>
            <a:fld id="{92896792-59FC-4F18-9583-BF5267091A01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318" name="流程圖: 或 7"/>
          <p:cNvSpPr>
            <a:spLocks noChangeArrowheads="1"/>
          </p:cNvSpPr>
          <p:nvPr/>
        </p:nvSpPr>
        <p:spPr bwMode="auto">
          <a:xfrm>
            <a:off x="4143375" y="2022475"/>
            <a:ext cx="642938" cy="642938"/>
          </a:xfrm>
          <a:prstGeom prst="flowChartOr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19" name="流程圖: 匯合連接點 9"/>
          <p:cNvSpPr>
            <a:spLocks noChangeArrowheads="1"/>
          </p:cNvSpPr>
          <p:nvPr/>
        </p:nvSpPr>
        <p:spPr bwMode="auto">
          <a:xfrm>
            <a:off x="3214688" y="2022475"/>
            <a:ext cx="642937" cy="642938"/>
          </a:xfrm>
          <a:prstGeom prst="flowChartSummingJunction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20" name="矩形 10"/>
          <p:cNvSpPr>
            <a:spLocks noChangeArrowheads="1"/>
          </p:cNvSpPr>
          <p:nvPr/>
        </p:nvSpPr>
        <p:spPr bwMode="auto">
          <a:xfrm>
            <a:off x="5072063" y="20224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cxnSp>
        <p:nvCxnSpPr>
          <p:cNvPr id="13321" name="直線單箭頭接點 12"/>
          <p:cNvCxnSpPr>
            <a:cxnSpLocks noChangeShapeType="1"/>
            <a:stCxn id="13319" idx="6"/>
            <a:endCxn id="13318" idx="2"/>
          </p:cNvCxnSpPr>
          <p:nvPr/>
        </p:nvCxnSpPr>
        <p:spPr bwMode="auto">
          <a:xfrm>
            <a:off x="3857625" y="2344738"/>
            <a:ext cx="285750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22" name="直線單箭頭接點 14"/>
          <p:cNvCxnSpPr>
            <a:cxnSpLocks noChangeShapeType="1"/>
            <a:stCxn id="13318" idx="6"/>
            <a:endCxn id="13320" idx="1"/>
          </p:cNvCxnSpPr>
          <p:nvPr/>
        </p:nvCxnSpPr>
        <p:spPr bwMode="auto">
          <a:xfrm>
            <a:off x="4786313" y="2344738"/>
            <a:ext cx="285750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23" name="直線單箭頭接點 19"/>
          <p:cNvCxnSpPr>
            <a:cxnSpLocks noChangeShapeType="1"/>
            <a:stCxn id="13320" idx="3"/>
          </p:cNvCxnSpPr>
          <p:nvPr/>
        </p:nvCxnSpPr>
        <p:spPr bwMode="auto">
          <a:xfrm>
            <a:off x="5715000" y="2344738"/>
            <a:ext cx="571500" cy="1270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24" name="肘形接點 32"/>
          <p:cNvCxnSpPr>
            <a:cxnSpLocks noChangeShapeType="1"/>
            <a:endCxn id="13318" idx="0"/>
          </p:cNvCxnSpPr>
          <p:nvPr/>
        </p:nvCxnSpPr>
        <p:spPr bwMode="auto">
          <a:xfrm rot="10800000">
            <a:off x="4465638" y="2022475"/>
            <a:ext cx="1535112" cy="334963"/>
          </a:xfrm>
          <a:prstGeom prst="bentConnector4">
            <a:avLst>
              <a:gd name="adj1" fmla="val 269"/>
              <a:gd name="adj2" fmla="val 209088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25" name="直線單箭頭接點 35"/>
          <p:cNvCxnSpPr>
            <a:cxnSpLocks noChangeShapeType="1"/>
            <a:endCxn id="13319" idx="3"/>
          </p:cNvCxnSpPr>
          <p:nvPr/>
        </p:nvCxnSpPr>
        <p:spPr bwMode="auto">
          <a:xfrm>
            <a:off x="2786063" y="2571750"/>
            <a:ext cx="52228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41" name="文字方塊 40"/>
          <p:cNvSpPr txBox="1"/>
          <p:nvPr/>
        </p:nvSpPr>
        <p:spPr>
          <a:xfrm>
            <a:off x="5143500" y="2081213"/>
            <a:ext cx="500063" cy="523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500313" y="1949450"/>
            <a:ext cx="357187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A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00313" y="2357438"/>
            <a:ext cx="357187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B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3329" name="直線單箭頭接點 44"/>
          <p:cNvCxnSpPr>
            <a:cxnSpLocks noChangeShapeType="1"/>
          </p:cNvCxnSpPr>
          <p:nvPr/>
        </p:nvCxnSpPr>
        <p:spPr bwMode="auto">
          <a:xfrm>
            <a:off x="2786063" y="2143125"/>
            <a:ext cx="52228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46" name="文字方塊 45"/>
          <p:cNvSpPr txBox="1"/>
          <p:nvPr/>
        </p:nvSpPr>
        <p:spPr>
          <a:xfrm>
            <a:off x="3786188" y="2428875"/>
            <a:ext cx="357187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D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4875" y="2428875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W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86500" y="2143125"/>
            <a:ext cx="3571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C</a:t>
            </a:r>
            <a:endParaRPr lang="zh-TW" altLang="en-US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3333" name="矩形 48"/>
          <p:cNvSpPr>
            <a:spLocks noChangeArrowheads="1"/>
          </p:cNvSpPr>
          <p:nvPr/>
        </p:nvSpPr>
        <p:spPr bwMode="auto">
          <a:xfrm>
            <a:off x="1171575" y="3714750"/>
            <a:ext cx="1214438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4" name="文字方塊 49"/>
          <p:cNvSpPr txBox="1">
            <a:spLocks noChangeArrowheads="1"/>
          </p:cNvSpPr>
          <p:nvPr/>
        </p:nvSpPr>
        <p:spPr bwMode="auto">
          <a:xfrm>
            <a:off x="1143000" y="4071938"/>
            <a:ext cx="1285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Partial Product Generator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5" name="矩形 50"/>
          <p:cNvSpPr>
            <a:spLocks noChangeArrowheads="1"/>
          </p:cNvSpPr>
          <p:nvPr/>
        </p:nvSpPr>
        <p:spPr bwMode="auto">
          <a:xfrm>
            <a:off x="3032125" y="3714750"/>
            <a:ext cx="1214438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6" name="文字方塊 51"/>
          <p:cNvSpPr txBox="1">
            <a:spLocks noChangeArrowheads="1"/>
          </p:cNvSpPr>
          <p:nvPr/>
        </p:nvSpPr>
        <p:spPr bwMode="auto">
          <a:xfrm>
            <a:off x="3071813" y="4071938"/>
            <a:ext cx="12144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Wallace</a:t>
            </a: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Tree</a:t>
            </a: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structure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7" name="矩形 52"/>
          <p:cNvSpPr>
            <a:spLocks noChangeArrowheads="1"/>
          </p:cNvSpPr>
          <p:nvPr/>
        </p:nvSpPr>
        <p:spPr bwMode="auto">
          <a:xfrm>
            <a:off x="4818063" y="3714750"/>
            <a:ext cx="1214437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38" name="文字方塊 53"/>
          <p:cNvSpPr txBox="1">
            <a:spLocks noChangeArrowheads="1"/>
          </p:cNvSpPr>
          <p:nvPr/>
        </p:nvSpPr>
        <p:spPr bwMode="auto">
          <a:xfrm>
            <a:off x="4786313" y="43449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Adder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339" name="矩形 54"/>
          <p:cNvSpPr>
            <a:spLocks noChangeArrowheads="1"/>
          </p:cNvSpPr>
          <p:nvPr/>
        </p:nvSpPr>
        <p:spPr bwMode="auto">
          <a:xfrm>
            <a:off x="6675438" y="3714750"/>
            <a:ext cx="1216025" cy="1714500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3340" name="文字方塊 55"/>
          <p:cNvSpPr txBox="1">
            <a:spLocks noChangeArrowheads="1"/>
          </p:cNvSpPr>
          <p:nvPr/>
        </p:nvSpPr>
        <p:spPr bwMode="auto">
          <a:xfrm>
            <a:off x="6643688" y="43449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Register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3341" name="直線單箭頭接點 59"/>
          <p:cNvCxnSpPr>
            <a:cxnSpLocks noChangeShapeType="1"/>
          </p:cNvCxnSpPr>
          <p:nvPr/>
        </p:nvCxnSpPr>
        <p:spPr bwMode="auto">
          <a:xfrm>
            <a:off x="2386013" y="4929188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2" name="直線單箭頭接點 61"/>
          <p:cNvCxnSpPr>
            <a:cxnSpLocks noChangeShapeType="1"/>
          </p:cNvCxnSpPr>
          <p:nvPr/>
        </p:nvCxnSpPr>
        <p:spPr bwMode="auto">
          <a:xfrm>
            <a:off x="2389188" y="4357688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3" name="直線單箭頭接點 62"/>
          <p:cNvCxnSpPr>
            <a:cxnSpLocks noChangeShapeType="1"/>
          </p:cNvCxnSpPr>
          <p:nvPr/>
        </p:nvCxnSpPr>
        <p:spPr bwMode="auto">
          <a:xfrm>
            <a:off x="496888" y="4071938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4" name="直線單箭頭接點 63"/>
          <p:cNvCxnSpPr>
            <a:cxnSpLocks noChangeShapeType="1"/>
          </p:cNvCxnSpPr>
          <p:nvPr/>
        </p:nvCxnSpPr>
        <p:spPr bwMode="auto">
          <a:xfrm>
            <a:off x="496888" y="50720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5" name="直線單箭頭接點 64"/>
          <p:cNvCxnSpPr>
            <a:cxnSpLocks noChangeShapeType="1"/>
          </p:cNvCxnSpPr>
          <p:nvPr/>
        </p:nvCxnSpPr>
        <p:spPr bwMode="auto">
          <a:xfrm>
            <a:off x="487363" y="4429125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6" name="直線單箭頭接點 65"/>
          <p:cNvCxnSpPr>
            <a:cxnSpLocks noChangeShapeType="1"/>
          </p:cNvCxnSpPr>
          <p:nvPr/>
        </p:nvCxnSpPr>
        <p:spPr bwMode="auto">
          <a:xfrm>
            <a:off x="500063" y="47672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7" name="直線單箭頭接點 67"/>
          <p:cNvCxnSpPr>
            <a:cxnSpLocks noChangeShapeType="1"/>
          </p:cNvCxnSpPr>
          <p:nvPr/>
        </p:nvCxnSpPr>
        <p:spPr bwMode="auto">
          <a:xfrm>
            <a:off x="4254500" y="5072063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8" name="直線單箭頭接點 68"/>
          <p:cNvCxnSpPr>
            <a:cxnSpLocks noChangeShapeType="1"/>
          </p:cNvCxnSpPr>
          <p:nvPr/>
        </p:nvCxnSpPr>
        <p:spPr bwMode="auto">
          <a:xfrm>
            <a:off x="4270375" y="4429125"/>
            <a:ext cx="5588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49" name="直線單箭頭接點 70"/>
          <p:cNvCxnSpPr>
            <a:cxnSpLocks noChangeShapeType="1"/>
          </p:cNvCxnSpPr>
          <p:nvPr/>
        </p:nvCxnSpPr>
        <p:spPr bwMode="auto">
          <a:xfrm>
            <a:off x="6040438" y="4071938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0" name="直線單箭頭接點 71"/>
          <p:cNvCxnSpPr>
            <a:cxnSpLocks noChangeShapeType="1"/>
          </p:cNvCxnSpPr>
          <p:nvPr/>
        </p:nvCxnSpPr>
        <p:spPr bwMode="auto">
          <a:xfrm>
            <a:off x="6040438" y="50720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1" name="直線單箭頭接點 72"/>
          <p:cNvCxnSpPr>
            <a:cxnSpLocks noChangeShapeType="1"/>
          </p:cNvCxnSpPr>
          <p:nvPr/>
        </p:nvCxnSpPr>
        <p:spPr bwMode="auto">
          <a:xfrm>
            <a:off x="6029325" y="4429125"/>
            <a:ext cx="642938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2" name="直線單箭頭接點 73"/>
          <p:cNvCxnSpPr>
            <a:cxnSpLocks noChangeShapeType="1"/>
          </p:cNvCxnSpPr>
          <p:nvPr/>
        </p:nvCxnSpPr>
        <p:spPr bwMode="auto">
          <a:xfrm>
            <a:off x="6043613" y="4767263"/>
            <a:ext cx="642937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3" name="直線單箭頭接點 74"/>
          <p:cNvCxnSpPr>
            <a:cxnSpLocks noChangeShapeType="1"/>
          </p:cNvCxnSpPr>
          <p:nvPr/>
        </p:nvCxnSpPr>
        <p:spPr bwMode="auto">
          <a:xfrm flipV="1">
            <a:off x="7910513" y="4572000"/>
            <a:ext cx="947737" cy="9525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4" name="肘形接點 32"/>
          <p:cNvCxnSpPr>
            <a:cxnSpLocks noChangeShapeType="1"/>
            <a:endCxn id="13337" idx="0"/>
          </p:cNvCxnSpPr>
          <p:nvPr/>
        </p:nvCxnSpPr>
        <p:spPr bwMode="auto">
          <a:xfrm rot="10800000">
            <a:off x="5426075" y="3714750"/>
            <a:ext cx="2932113" cy="857250"/>
          </a:xfrm>
          <a:prstGeom prst="bentConnector4">
            <a:avLst>
              <a:gd name="adj1" fmla="val 167"/>
              <a:gd name="adj2" fmla="val 18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55" name="圖案 83"/>
          <p:cNvCxnSpPr>
            <a:cxnSpLocks noChangeShapeType="1"/>
          </p:cNvCxnSpPr>
          <p:nvPr/>
        </p:nvCxnSpPr>
        <p:spPr bwMode="auto">
          <a:xfrm flipV="1">
            <a:off x="1042988" y="5445125"/>
            <a:ext cx="6067425" cy="360363"/>
          </a:xfrm>
          <a:prstGeom prst="bentConnector3">
            <a:avLst>
              <a:gd name="adj1" fmla="val 10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3356" name="文字方塊 88"/>
          <p:cNvSpPr txBox="1">
            <a:spLocks noChangeArrowheads="1"/>
          </p:cNvSpPr>
          <p:nvPr/>
        </p:nvSpPr>
        <p:spPr bwMode="auto">
          <a:xfrm>
            <a:off x="71438" y="3857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57" name="文字方塊 89"/>
          <p:cNvSpPr txBox="1">
            <a:spLocks noChangeArrowheads="1"/>
          </p:cNvSpPr>
          <p:nvPr/>
        </p:nvSpPr>
        <p:spPr bwMode="auto">
          <a:xfrm>
            <a:off x="71438" y="421481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58" name="文字方塊 90"/>
          <p:cNvSpPr txBox="1">
            <a:spLocks noChangeArrowheads="1"/>
          </p:cNvSpPr>
          <p:nvPr/>
        </p:nvSpPr>
        <p:spPr bwMode="auto">
          <a:xfrm>
            <a:off x="71438" y="45720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59" name="文字方塊 91"/>
          <p:cNvSpPr txBox="1">
            <a:spLocks noChangeArrowheads="1"/>
          </p:cNvSpPr>
          <p:nvPr/>
        </p:nvSpPr>
        <p:spPr bwMode="auto">
          <a:xfrm>
            <a:off x="71438" y="48863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0" name="文字方塊 111"/>
          <p:cNvSpPr txBox="1">
            <a:spLocks noChangeArrowheads="1"/>
          </p:cNvSpPr>
          <p:nvPr/>
        </p:nvSpPr>
        <p:spPr bwMode="auto">
          <a:xfrm>
            <a:off x="2357438" y="39290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1" name="文字方塊 112"/>
          <p:cNvSpPr txBox="1">
            <a:spLocks noChangeArrowheads="1"/>
          </p:cNvSpPr>
          <p:nvPr/>
        </p:nvSpPr>
        <p:spPr bwMode="auto">
          <a:xfrm>
            <a:off x="2357438" y="450056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2" name="文字方塊 115"/>
          <p:cNvSpPr txBox="1">
            <a:spLocks noChangeArrowheads="1"/>
          </p:cNvSpPr>
          <p:nvPr/>
        </p:nvSpPr>
        <p:spPr bwMode="auto">
          <a:xfrm>
            <a:off x="4286250" y="448786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3" name="文字方塊 116"/>
          <p:cNvSpPr txBox="1">
            <a:spLocks noChangeArrowheads="1"/>
          </p:cNvSpPr>
          <p:nvPr/>
        </p:nvSpPr>
        <p:spPr bwMode="auto">
          <a:xfrm>
            <a:off x="4286250" y="478631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4" name="文字方塊 118"/>
          <p:cNvSpPr txBox="1">
            <a:spLocks noChangeArrowheads="1"/>
          </p:cNvSpPr>
          <p:nvPr/>
        </p:nvSpPr>
        <p:spPr bwMode="auto">
          <a:xfrm>
            <a:off x="6072188" y="37734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5" name="文字方塊 119"/>
          <p:cNvSpPr txBox="1">
            <a:spLocks noChangeArrowheads="1"/>
          </p:cNvSpPr>
          <p:nvPr/>
        </p:nvSpPr>
        <p:spPr bwMode="auto">
          <a:xfrm>
            <a:off x="6072188" y="413067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6" name="文字方塊 120"/>
          <p:cNvSpPr txBox="1">
            <a:spLocks noChangeArrowheads="1"/>
          </p:cNvSpPr>
          <p:nvPr/>
        </p:nvSpPr>
        <p:spPr bwMode="auto">
          <a:xfrm>
            <a:off x="6072188" y="4487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7" name="文字方塊 121"/>
          <p:cNvSpPr txBox="1">
            <a:spLocks noChangeArrowheads="1"/>
          </p:cNvSpPr>
          <p:nvPr/>
        </p:nvSpPr>
        <p:spPr bwMode="auto">
          <a:xfrm>
            <a:off x="6072188" y="477361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8" name="文字方塊 122"/>
          <p:cNvSpPr txBox="1">
            <a:spLocks noChangeArrowheads="1"/>
          </p:cNvSpPr>
          <p:nvPr/>
        </p:nvSpPr>
        <p:spPr bwMode="auto">
          <a:xfrm>
            <a:off x="7929563" y="4630738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c3 ~ c0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69" name="文字方塊 124"/>
          <p:cNvSpPr txBox="1">
            <a:spLocks noChangeArrowheads="1"/>
          </p:cNvSpPr>
          <p:nvPr/>
        </p:nvSpPr>
        <p:spPr bwMode="auto">
          <a:xfrm>
            <a:off x="258763" y="5589588"/>
            <a:ext cx="92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Reset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70" name="文字方塊 126"/>
          <p:cNvSpPr txBox="1">
            <a:spLocks noChangeArrowheads="1"/>
          </p:cNvSpPr>
          <p:nvPr/>
        </p:nvSpPr>
        <p:spPr bwMode="auto">
          <a:xfrm>
            <a:off x="4286250" y="3786188"/>
            <a:ext cx="51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71" name="文字方塊 127"/>
          <p:cNvSpPr txBox="1">
            <a:spLocks noChangeArrowheads="1"/>
          </p:cNvSpPr>
          <p:nvPr/>
        </p:nvSpPr>
        <p:spPr bwMode="auto">
          <a:xfrm>
            <a:off x="4286250" y="41306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372" name="直線單箭頭接點 134"/>
          <p:cNvCxnSpPr>
            <a:cxnSpLocks noChangeShapeType="1"/>
          </p:cNvCxnSpPr>
          <p:nvPr/>
        </p:nvCxnSpPr>
        <p:spPr bwMode="auto">
          <a:xfrm>
            <a:off x="4251325" y="4786313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73" name="直線單箭頭接點 135"/>
          <p:cNvCxnSpPr>
            <a:cxnSpLocks noChangeShapeType="1"/>
          </p:cNvCxnSpPr>
          <p:nvPr/>
        </p:nvCxnSpPr>
        <p:spPr bwMode="auto">
          <a:xfrm>
            <a:off x="4254500" y="4071938"/>
            <a:ext cx="566738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3374" name="直線接點 137"/>
          <p:cNvCxnSpPr>
            <a:cxnSpLocks noChangeShapeType="1"/>
          </p:cNvCxnSpPr>
          <p:nvPr/>
        </p:nvCxnSpPr>
        <p:spPr bwMode="auto">
          <a:xfrm rot="5400000" flipH="1" flipV="1">
            <a:off x="2542381" y="4887119"/>
            <a:ext cx="201613" cy="142875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3375" name="文字方塊 138"/>
          <p:cNvSpPr txBox="1">
            <a:spLocks noChangeArrowheads="1"/>
          </p:cNvSpPr>
          <p:nvPr/>
        </p:nvSpPr>
        <p:spPr bwMode="auto">
          <a:xfrm>
            <a:off x="2571750" y="4916488"/>
            <a:ext cx="4286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zh-TW" altLang="en-US" sz="16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376" name="直線接點 140"/>
          <p:cNvCxnSpPr>
            <a:cxnSpLocks noChangeShapeType="1"/>
          </p:cNvCxnSpPr>
          <p:nvPr/>
        </p:nvCxnSpPr>
        <p:spPr bwMode="auto">
          <a:xfrm rot="5400000" flipH="1" flipV="1">
            <a:off x="2542382" y="4294981"/>
            <a:ext cx="201612" cy="142875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3377" name="文字方塊 141"/>
          <p:cNvSpPr txBox="1">
            <a:spLocks noChangeArrowheads="1"/>
          </p:cNvSpPr>
          <p:nvPr/>
        </p:nvSpPr>
        <p:spPr bwMode="auto">
          <a:xfrm>
            <a:off x="2571750" y="432435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endParaRPr lang="zh-TW" altLang="en-US" sz="1600" b="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971550" y="3500438"/>
            <a:ext cx="3384550" cy="20161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138363" y="3089275"/>
            <a:ext cx="11969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Multiplier</a:t>
            </a:r>
          </a:p>
        </p:txBody>
      </p:sp>
      <p:cxnSp>
        <p:nvCxnSpPr>
          <p:cNvPr id="13382" name="圖案 83"/>
          <p:cNvCxnSpPr>
            <a:cxnSpLocks noChangeShapeType="1"/>
          </p:cNvCxnSpPr>
          <p:nvPr/>
        </p:nvCxnSpPr>
        <p:spPr bwMode="auto">
          <a:xfrm flipV="1">
            <a:off x="1042988" y="5445125"/>
            <a:ext cx="6457950" cy="576263"/>
          </a:xfrm>
          <a:prstGeom prst="bentConnector3">
            <a:avLst>
              <a:gd name="adj1" fmla="val 100046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3383" name="文字方塊 124"/>
          <p:cNvSpPr txBox="1">
            <a:spLocks noChangeArrowheads="1"/>
          </p:cNvSpPr>
          <p:nvPr/>
        </p:nvSpPr>
        <p:spPr bwMode="auto">
          <a:xfrm>
            <a:off x="258763" y="5870575"/>
            <a:ext cx="928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3831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2-bit MAC Example (2/2)</a:t>
            </a:r>
            <a:endParaRPr lang="zh-TW" altLang="en-US" dirty="0" smtClean="0"/>
          </a:p>
        </p:txBody>
      </p:sp>
      <p:cxnSp>
        <p:nvCxnSpPr>
          <p:cNvPr id="14342" name="直線單箭頭接點 8"/>
          <p:cNvCxnSpPr>
            <a:cxnSpLocks noChangeShapeType="1"/>
          </p:cNvCxnSpPr>
          <p:nvPr/>
        </p:nvCxnSpPr>
        <p:spPr bwMode="auto">
          <a:xfrm>
            <a:off x="5957888" y="192722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43" name="直線單箭頭接點 13"/>
          <p:cNvCxnSpPr>
            <a:cxnSpLocks noChangeShapeType="1"/>
          </p:cNvCxnSpPr>
          <p:nvPr/>
        </p:nvCxnSpPr>
        <p:spPr bwMode="auto">
          <a:xfrm>
            <a:off x="5961063" y="221456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44" name="直線單箭頭接點 14"/>
          <p:cNvCxnSpPr>
            <a:cxnSpLocks noChangeShapeType="1"/>
          </p:cNvCxnSpPr>
          <p:nvPr/>
        </p:nvCxnSpPr>
        <p:spPr bwMode="auto">
          <a:xfrm>
            <a:off x="5072063" y="18573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45" name="直線單箭頭接點 15"/>
          <p:cNvCxnSpPr>
            <a:cxnSpLocks noChangeShapeType="1"/>
          </p:cNvCxnSpPr>
          <p:nvPr/>
        </p:nvCxnSpPr>
        <p:spPr bwMode="auto">
          <a:xfrm>
            <a:off x="5072063" y="22844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46" name="直線單箭頭接點 18"/>
          <p:cNvCxnSpPr>
            <a:cxnSpLocks noChangeShapeType="1"/>
          </p:cNvCxnSpPr>
          <p:nvPr/>
        </p:nvCxnSpPr>
        <p:spPr bwMode="auto">
          <a:xfrm>
            <a:off x="5072063" y="2071688"/>
            <a:ext cx="36671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4347" name="群組 70"/>
          <p:cNvGrpSpPr>
            <a:grpSpLocks/>
          </p:cNvGrpSpPr>
          <p:nvPr/>
        </p:nvGrpSpPr>
        <p:grpSpPr bwMode="auto">
          <a:xfrm>
            <a:off x="5429250" y="1785938"/>
            <a:ext cx="571500" cy="571500"/>
            <a:chOff x="5429256" y="1785926"/>
            <a:chExt cx="571504" cy="571504"/>
          </a:xfrm>
        </p:grpSpPr>
        <p:sp>
          <p:nvSpPr>
            <p:cNvPr id="14447" name="橢圓 7"/>
            <p:cNvSpPr>
              <a:spLocks noChangeArrowheads="1"/>
            </p:cNvSpPr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4448" name="文字方塊 20"/>
            <p:cNvSpPr txBox="1">
              <a:spLocks noChangeArrowheads="1"/>
            </p:cNvSpPr>
            <p:nvPr/>
          </p:nvSpPr>
          <p:spPr bwMode="auto">
            <a:xfrm>
              <a:off x="5471510" y="1886548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FA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348" name="文字方塊 21"/>
          <p:cNvSpPr txBox="1">
            <a:spLocks noChangeArrowheads="1"/>
          </p:cNvSpPr>
          <p:nvPr/>
        </p:nvSpPr>
        <p:spPr bwMode="auto">
          <a:xfrm>
            <a:off x="6348413" y="177323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CO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49" name="文字方塊 22"/>
          <p:cNvSpPr txBox="1">
            <a:spLocks noChangeArrowheads="1"/>
          </p:cNvSpPr>
          <p:nvPr/>
        </p:nvSpPr>
        <p:spPr bwMode="auto">
          <a:xfrm>
            <a:off x="6357938" y="2049463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50" name="文字方塊 23"/>
          <p:cNvSpPr txBox="1">
            <a:spLocks noChangeArrowheads="1"/>
          </p:cNvSpPr>
          <p:nvPr/>
        </p:nvSpPr>
        <p:spPr bwMode="auto">
          <a:xfrm>
            <a:off x="4754563" y="1704975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CI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51" name="文字方塊 24"/>
          <p:cNvSpPr txBox="1">
            <a:spLocks noChangeArrowheads="1"/>
          </p:cNvSpPr>
          <p:nvPr/>
        </p:nvSpPr>
        <p:spPr bwMode="auto">
          <a:xfrm>
            <a:off x="4786313" y="190658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52" name="文字方塊 25"/>
          <p:cNvSpPr txBox="1">
            <a:spLocks noChangeArrowheads="1"/>
          </p:cNvSpPr>
          <p:nvPr/>
        </p:nvSpPr>
        <p:spPr bwMode="auto">
          <a:xfrm>
            <a:off x="4786313" y="2120900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53" name="文字方塊 26"/>
          <p:cNvSpPr txBox="1">
            <a:spLocks noChangeArrowheads="1"/>
          </p:cNvSpPr>
          <p:nvPr/>
        </p:nvSpPr>
        <p:spPr bwMode="auto">
          <a:xfrm>
            <a:off x="2351088" y="1436688"/>
            <a:ext cx="500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a0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54" name="文字方塊 27"/>
          <p:cNvSpPr txBox="1">
            <a:spLocks noChangeArrowheads="1"/>
          </p:cNvSpPr>
          <p:nvPr/>
        </p:nvSpPr>
        <p:spPr bwMode="auto">
          <a:xfrm>
            <a:off x="1627188" y="1436688"/>
            <a:ext cx="500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a1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62" name="矩形 43"/>
          <p:cNvSpPr>
            <a:spLocks noChangeArrowheads="1"/>
          </p:cNvSpPr>
          <p:nvPr/>
        </p:nvSpPr>
        <p:spPr bwMode="auto">
          <a:xfrm>
            <a:off x="1000125" y="3000375"/>
            <a:ext cx="428625" cy="2428875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cxnSp>
        <p:nvCxnSpPr>
          <p:cNvPr id="14363" name="直線單箭頭接點 44"/>
          <p:cNvCxnSpPr>
            <a:cxnSpLocks noChangeShapeType="1"/>
          </p:cNvCxnSpPr>
          <p:nvPr/>
        </p:nvCxnSpPr>
        <p:spPr bwMode="auto">
          <a:xfrm>
            <a:off x="496888" y="3429000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64" name="直線單箭頭接點 45"/>
          <p:cNvCxnSpPr>
            <a:cxnSpLocks noChangeShapeType="1"/>
          </p:cNvCxnSpPr>
          <p:nvPr/>
        </p:nvCxnSpPr>
        <p:spPr bwMode="auto">
          <a:xfrm>
            <a:off x="496888" y="5030788"/>
            <a:ext cx="503237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65" name="直線單箭頭接點 46"/>
          <p:cNvCxnSpPr>
            <a:cxnSpLocks noChangeShapeType="1"/>
          </p:cNvCxnSpPr>
          <p:nvPr/>
        </p:nvCxnSpPr>
        <p:spPr bwMode="auto">
          <a:xfrm>
            <a:off x="487363" y="3929063"/>
            <a:ext cx="51276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66" name="文字方塊 48"/>
          <p:cNvSpPr txBox="1">
            <a:spLocks noChangeArrowheads="1"/>
          </p:cNvSpPr>
          <p:nvPr/>
        </p:nvSpPr>
        <p:spPr bwMode="auto">
          <a:xfrm>
            <a:off x="71438" y="32146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67" name="文字方塊 49"/>
          <p:cNvSpPr txBox="1">
            <a:spLocks noChangeArrowheads="1"/>
          </p:cNvSpPr>
          <p:nvPr/>
        </p:nvSpPr>
        <p:spPr bwMode="auto">
          <a:xfrm>
            <a:off x="71438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68" name="文字方塊 50"/>
          <p:cNvSpPr txBox="1">
            <a:spLocks noChangeArrowheads="1"/>
          </p:cNvSpPr>
          <p:nvPr/>
        </p:nvSpPr>
        <p:spPr bwMode="auto">
          <a:xfrm>
            <a:off x="71438" y="42862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69" name="文字方塊 51"/>
          <p:cNvSpPr txBox="1">
            <a:spLocks noChangeArrowheads="1"/>
          </p:cNvSpPr>
          <p:nvPr/>
        </p:nvSpPr>
        <p:spPr bwMode="auto">
          <a:xfrm>
            <a:off x="71438" y="48450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70" name="直線單箭頭接點 69"/>
          <p:cNvCxnSpPr>
            <a:cxnSpLocks noChangeShapeType="1"/>
          </p:cNvCxnSpPr>
          <p:nvPr/>
        </p:nvCxnSpPr>
        <p:spPr bwMode="auto">
          <a:xfrm>
            <a:off x="500063" y="4498975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7" name="群組 71"/>
          <p:cNvGrpSpPr/>
          <p:nvPr/>
        </p:nvGrpSpPr>
        <p:grpSpPr>
          <a:xfrm>
            <a:off x="2500298" y="4071942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73" name="橢圓 72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72" name="直線單箭頭接點 74"/>
          <p:cNvCxnSpPr>
            <a:cxnSpLocks noChangeShapeType="1"/>
          </p:cNvCxnSpPr>
          <p:nvPr/>
        </p:nvCxnSpPr>
        <p:spPr bwMode="auto">
          <a:xfrm flipV="1">
            <a:off x="1438275" y="5100638"/>
            <a:ext cx="19907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73" name="直線單箭頭接點 75"/>
          <p:cNvCxnSpPr>
            <a:cxnSpLocks noChangeShapeType="1"/>
          </p:cNvCxnSpPr>
          <p:nvPr/>
        </p:nvCxnSpPr>
        <p:spPr bwMode="auto">
          <a:xfrm>
            <a:off x="1428750" y="4400550"/>
            <a:ext cx="10795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74" name="文字方塊 78"/>
          <p:cNvSpPr txBox="1">
            <a:spLocks noChangeArrowheads="1"/>
          </p:cNvSpPr>
          <p:nvPr/>
        </p:nvSpPr>
        <p:spPr bwMode="auto">
          <a:xfrm>
            <a:off x="1357313" y="47863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pp0[0]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75" name="直線單箭頭接點 79"/>
          <p:cNvCxnSpPr>
            <a:cxnSpLocks noChangeShapeType="1"/>
          </p:cNvCxnSpPr>
          <p:nvPr/>
        </p:nvCxnSpPr>
        <p:spPr bwMode="auto">
          <a:xfrm flipV="1">
            <a:off x="1428750" y="4630738"/>
            <a:ext cx="1155700" cy="1270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76" name="文字方塊 80"/>
          <p:cNvSpPr txBox="1">
            <a:spLocks noChangeArrowheads="1"/>
          </p:cNvSpPr>
          <p:nvPr/>
        </p:nvSpPr>
        <p:spPr bwMode="auto">
          <a:xfrm>
            <a:off x="1357313" y="43576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pp0[1]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77" name="文字方塊 82"/>
          <p:cNvSpPr txBox="1">
            <a:spLocks noChangeArrowheads="1"/>
          </p:cNvSpPr>
          <p:nvPr/>
        </p:nvSpPr>
        <p:spPr bwMode="auto">
          <a:xfrm>
            <a:off x="1357313" y="410210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pp1[0]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378" name="直線單箭頭接點 90"/>
          <p:cNvCxnSpPr>
            <a:cxnSpLocks noChangeShapeType="1"/>
          </p:cNvCxnSpPr>
          <p:nvPr/>
        </p:nvCxnSpPr>
        <p:spPr bwMode="auto">
          <a:xfrm>
            <a:off x="2174875" y="41529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79" name="文字方塊 91"/>
          <p:cNvSpPr txBox="1">
            <a:spLocks noChangeArrowheads="1"/>
          </p:cNvSpPr>
          <p:nvPr/>
        </p:nvSpPr>
        <p:spPr bwMode="auto">
          <a:xfrm>
            <a:off x="1928813" y="39290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群組 92"/>
          <p:cNvGrpSpPr/>
          <p:nvPr/>
        </p:nvGrpSpPr>
        <p:grpSpPr>
          <a:xfrm>
            <a:off x="3428992" y="4744068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94" name="橢圓 93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81" name="直線單箭頭接點 95"/>
          <p:cNvCxnSpPr>
            <a:cxnSpLocks noChangeShapeType="1"/>
          </p:cNvCxnSpPr>
          <p:nvPr/>
        </p:nvCxnSpPr>
        <p:spPr bwMode="auto">
          <a:xfrm>
            <a:off x="3032125" y="49260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82" name="文字方塊 96"/>
          <p:cNvSpPr txBox="1">
            <a:spLocks noChangeArrowheads="1"/>
          </p:cNvSpPr>
          <p:nvPr/>
        </p:nvSpPr>
        <p:spPr bwMode="auto">
          <a:xfrm>
            <a:off x="2786063" y="47736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群組 97"/>
          <p:cNvGrpSpPr/>
          <p:nvPr/>
        </p:nvGrpSpPr>
        <p:grpSpPr>
          <a:xfrm>
            <a:off x="3428992" y="2928934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99" name="橢圓 98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84" name="直線單箭頭接點 100"/>
          <p:cNvCxnSpPr>
            <a:cxnSpLocks noChangeShapeType="1"/>
          </p:cNvCxnSpPr>
          <p:nvPr/>
        </p:nvCxnSpPr>
        <p:spPr bwMode="auto">
          <a:xfrm>
            <a:off x="3103563" y="30099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85" name="文字方塊 101"/>
          <p:cNvSpPr txBox="1">
            <a:spLocks noChangeArrowheads="1"/>
          </p:cNvSpPr>
          <p:nvPr/>
        </p:nvSpPr>
        <p:spPr bwMode="auto">
          <a:xfrm>
            <a:off x="2857500" y="27860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386" name="肘形接點 103"/>
          <p:cNvCxnSpPr>
            <a:cxnSpLocks noChangeShapeType="1"/>
          </p:cNvCxnSpPr>
          <p:nvPr/>
        </p:nvCxnSpPr>
        <p:spPr bwMode="auto">
          <a:xfrm rot="5400000" flipH="1" flipV="1">
            <a:off x="3002756" y="3645695"/>
            <a:ext cx="638175" cy="423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87" name="直線單箭頭接點 107"/>
          <p:cNvCxnSpPr>
            <a:cxnSpLocks noChangeShapeType="1"/>
          </p:cNvCxnSpPr>
          <p:nvPr/>
        </p:nvCxnSpPr>
        <p:spPr bwMode="auto">
          <a:xfrm flipV="1">
            <a:off x="1411288" y="3286125"/>
            <a:ext cx="2017712" cy="17463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88" name="文字方塊 108"/>
          <p:cNvSpPr txBox="1">
            <a:spLocks noChangeArrowheads="1"/>
          </p:cNvSpPr>
          <p:nvPr/>
        </p:nvSpPr>
        <p:spPr bwMode="auto">
          <a:xfrm>
            <a:off x="1357313" y="2987675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pp1[1]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群組 109"/>
          <p:cNvGrpSpPr/>
          <p:nvPr/>
        </p:nvGrpSpPr>
        <p:grpSpPr>
          <a:xfrm>
            <a:off x="4357686" y="4214818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11" name="橢圓 110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0" name="肘形接點 112"/>
          <p:cNvCxnSpPr>
            <a:cxnSpLocks noChangeShapeType="1"/>
          </p:cNvCxnSpPr>
          <p:nvPr/>
        </p:nvCxnSpPr>
        <p:spPr bwMode="auto">
          <a:xfrm flipV="1">
            <a:off x="4038600" y="4572000"/>
            <a:ext cx="319088" cy="276225"/>
          </a:xfrm>
          <a:prstGeom prst="bentConnector3">
            <a:avLst>
              <a:gd name="adj1" fmla="val 1199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91" name="肘形接點 117"/>
          <p:cNvCxnSpPr>
            <a:cxnSpLocks noChangeShapeType="1"/>
          </p:cNvCxnSpPr>
          <p:nvPr/>
        </p:nvCxnSpPr>
        <p:spPr bwMode="auto">
          <a:xfrm flipV="1">
            <a:off x="3214688" y="4319588"/>
            <a:ext cx="1247775" cy="252412"/>
          </a:xfrm>
          <a:prstGeom prst="bentConnector4">
            <a:avLst>
              <a:gd name="adj1" fmla="val 45806"/>
              <a:gd name="adj2" fmla="val 100981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1" name="群組 124"/>
          <p:cNvGrpSpPr/>
          <p:nvPr/>
        </p:nvGrpSpPr>
        <p:grpSpPr>
          <a:xfrm>
            <a:off x="5286380" y="3571876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26" name="橢圓 125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3" name="圖案 130"/>
          <p:cNvCxnSpPr>
            <a:cxnSpLocks noChangeShapeType="1"/>
          </p:cNvCxnSpPr>
          <p:nvPr/>
        </p:nvCxnSpPr>
        <p:spPr bwMode="auto">
          <a:xfrm rot="16200000" flipH="1">
            <a:off x="4610101" y="2967037"/>
            <a:ext cx="176212" cy="1319213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94" name="圖案 132"/>
          <p:cNvCxnSpPr>
            <a:cxnSpLocks noChangeShapeType="1"/>
          </p:cNvCxnSpPr>
          <p:nvPr/>
        </p:nvCxnSpPr>
        <p:spPr bwMode="auto">
          <a:xfrm rot="5400000" flipH="1" flipV="1">
            <a:off x="4931569" y="3964782"/>
            <a:ext cx="390525" cy="319087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2" name="群組 133"/>
          <p:cNvGrpSpPr/>
          <p:nvPr/>
        </p:nvGrpSpPr>
        <p:grpSpPr>
          <a:xfrm>
            <a:off x="6215074" y="2928934"/>
            <a:ext cx="714380" cy="71438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35" name="橢圓 134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4396" name="圖案 136"/>
          <p:cNvCxnSpPr>
            <a:cxnSpLocks noChangeShapeType="1"/>
          </p:cNvCxnSpPr>
          <p:nvPr/>
        </p:nvCxnSpPr>
        <p:spPr bwMode="auto">
          <a:xfrm rot="5400000" flipH="1" flipV="1">
            <a:off x="5860256" y="3321844"/>
            <a:ext cx="390525" cy="319088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397" name="肘形接點 140"/>
          <p:cNvCxnSpPr>
            <a:cxnSpLocks noChangeShapeType="1"/>
          </p:cNvCxnSpPr>
          <p:nvPr/>
        </p:nvCxnSpPr>
        <p:spPr bwMode="auto">
          <a:xfrm rot="5400000" flipH="1" flipV="1">
            <a:off x="5179219" y="1893094"/>
            <a:ext cx="1588" cy="2279650"/>
          </a:xfrm>
          <a:prstGeom prst="bentConnector3">
            <a:avLst>
              <a:gd name="adj1" fmla="val 156046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4398" name="矩形 143"/>
          <p:cNvSpPr>
            <a:spLocks noChangeArrowheads="1"/>
          </p:cNvSpPr>
          <p:nvPr/>
        </p:nvSpPr>
        <p:spPr bwMode="auto">
          <a:xfrm>
            <a:off x="7215188" y="2928938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7308850" y="2987675"/>
            <a:ext cx="50006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0" name="矩形 145"/>
          <p:cNvSpPr>
            <a:spLocks noChangeArrowheads="1"/>
          </p:cNvSpPr>
          <p:nvPr/>
        </p:nvSpPr>
        <p:spPr bwMode="auto">
          <a:xfrm>
            <a:off x="7215188" y="35718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7308850" y="3630613"/>
            <a:ext cx="500063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2" name="矩形 147"/>
          <p:cNvSpPr>
            <a:spLocks noChangeArrowheads="1"/>
          </p:cNvSpPr>
          <p:nvPr/>
        </p:nvSpPr>
        <p:spPr bwMode="auto">
          <a:xfrm>
            <a:off x="7215188" y="4214813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7308850" y="4273550"/>
            <a:ext cx="50006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4404" name="矩形 149"/>
          <p:cNvSpPr>
            <a:spLocks noChangeArrowheads="1"/>
          </p:cNvSpPr>
          <p:nvPr/>
        </p:nvSpPr>
        <p:spPr bwMode="auto">
          <a:xfrm>
            <a:off x="7215188" y="4857750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7308850" y="4916488"/>
            <a:ext cx="500063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4406" name="直線單箭頭接點 154"/>
          <p:cNvCxnSpPr>
            <a:cxnSpLocks noChangeShapeType="1"/>
          </p:cNvCxnSpPr>
          <p:nvPr/>
        </p:nvCxnSpPr>
        <p:spPr bwMode="auto">
          <a:xfrm>
            <a:off x="4143375" y="5214938"/>
            <a:ext cx="3071813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07" name="直線單箭頭接點 159"/>
          <p:cNvCxnSpPr>
            <a:cxnSpLocks noChangeShapeType="1"/>
          </p:cNvCxnSpPr>
          <p:nvPr/>
        </p:nvCxnSpPr>
        <p:spPr bwMode="auto">
          <a:xfrm>
            <a:off x="5072063" y="4572000"/>
            <a:ext cx="2143125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08" name="直線單箭頭接點 161"/>
          <p:cNvCxnSpPr>
            <a:cxnSpLocks noChangeShapeType="1"/>
          </p:cNvCxnSpPr>
          <p:nvPr/>
        </p:nvCxnSpPr>
        <p:spPr bwMode="auto">
          <a:xfrm>
            <a:off x="6000750" y="3929063"/>
            <a:ext cx="1214438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09" name="直線單箭頭接點 163"/>
          <p:cNvCxnSpPr>
            <a:cxnSpLocks noChangeShapeType="1"/>
          </p:cNvCxnSpPr>
          <p:nvPr/>
        </p:nvCxnSpPr>
        <p:spPr bwMode="auto">
          <a:xfrm>
            <a:off x="6929438" y="3286125"/>
            <a:ext cx="285750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0" name="肘形接點 112"/>
          <p:cNvCxnSpPr>
            <a:cxnSpLocks noChangeShapeType="1"/>
          </p:cNvCxnSpPr>
          <p:nvPr/>
        </p:nvCxnSpPr>
        <p:spPr bwMode="auto">
          <a:xfrm flipV="1">
            <a:off x="6786563" y="2643188"/>
            <a:ext cx="500062" cy="3905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1" name="直線單箭頭接點 170"/>
          <p:cNvCxnSpPr>
            <a:cxnSpLocks noChangeShapeType="1"/>
          </p:cNvCxnSpPr>
          <p:nvPr/>
        </p:nvCxnSpPr>
        <p:spPr bwMode="auto">
          <a:xfrm>
            <a:off x="7867650" y="3286125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2" name="直線單箭頭接點 171"/>
          <p:cNvCxnSpPr>
            <a:cxnSpLocks noChangeShapeType="1"/>
          </p:cNvCxnSpPr>
          <p:nvPr/>
        </p:nvCxnSpPr>
        <p:spPr bwMode="auto">
          <a:xfrm>
            <a:off x="7867650" y="5213350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3" name="直線單箭頭接點 172"/>
          <p:cNvCxnSpPr>
            <a:cxnSpLocks noChangeShapeType="1"/>
          </p:cNvCxnSpPr>
          <p:nvPr/>
        </p:nvCxnSpPr>
        <p:spPr bwMode="auto">
          <a:xfrm>
            <a:off x="7858125" y="3929063"/>
            <a:ext cx="10001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4" name="直線單箭頭接點 173"/>
          <p:cNvCxnSpPr>
            <a:cxnSpLocks noChangeShapeType="1"/>
          </p:cNvCxnSpPr>
          <p:nvPr/>
        </p:nvCxnSpPr>
        <p:spPr bwMode="auto">
          <a:xfrm>
            <a:off x="7870825" y="4570413"/>
            <a:ext cx="9874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5" name="直線接點 190"/>
          <p:cNvCxnSpPr>
            <a:cxnSpLocks noChangeShapeType="1"/>
          </p:cNvCxnSpPr>
          <p:nvPr/>
        </p:nvCxnSpPr>
        <p:spPr bwMode="auto">
          <a:xfrm rot="5400000">
            <a:off x="7787481" y="5430044"/>
            <a:ext cx="428625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16" name="直線接點 192"/>
          <p:cNvCxnSpPr>
            <a:cxnSpLocks noChangeShapeType="1"/>
          </p:cNvCxnSpPr>
          <p:nvPr/>
        </p:nvCxnSpPr>
        <p:spPr bwMode="auto">
          <a:xfrm rot="10800000">
            <a:off x="3071813" y="5643563"/>
            <a:ext cx="4929187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17" name="直線接點 195"/>
          <p:cNvCxnSpPr>
            <a:cxnSpLocks noChangeShapeType="1"/>
          </p:cNvCxnSpPr>
          <p:nvPr/>
        </p:nvCxnSpPr>
        <p:spPr bwMode="auto">
          <a:xfrm rot="5400000" flipH="1" flipV="1">
            <a:off x="2928144" y="5501482"/>
            <a:ext cx="287337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18" name="直線單箭頭接點 199"/>
          <p:cNvCxnSpPr>
            <a:cxnSpLocks noChangeShapeType="1"/>
          </p:cNvCxnSpPr>
          <p:nvPr/>
        </p:nvCxnSpPr>
        <p:spPr bwMode="auto">
          <a:xfrm flipV="1">
            <a:off x="3071813" y="5353050"/>
            <a:ext cx="461962" cy="4763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19" name="直線接點 201"/>
          <p:cNvCxnSpPr>
            <a:cxnSpLocks noChangeShapeType="1"/>
          </p:cNvCxnSpPr>
          <p:nvPr/>
        </p:nvCxnSpPr>
        <p:spPr bwMode="auto">
          <a:xfrm rot="16200000" flipH="1">
            <a:off x="7536656" y="5179219"/>
            <a:ext cx="1214438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0" name="直線接點 225"/>
          <p:cNvCxnSpPr>
            <a:cxnSpLocks noChangeShapeType="1"/>
          </p:cNvCxnSpPr>
          <p:nvPr/>
        </p:nvCxnSpPr>
        <p:spPr bwMode="auto">
          <a:xfrm rot="10800000">
            <a:off x="4214813" y="5786438"/>
            <a:ext cx="3929062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1" name="直線接點 227"/>
          <p:cNvCxnSpPr>
            <a:cxnSpLocks noChangeShapeType="1"/>
          </p:cNvCxnSpPr>
          <p:nvPr/>
        </p:nvCxnSpPr>
        <p:spPr bwMode="auto">
          <a:xfrm rot="5400000" flipH="1" flipV="1">
            <a:off x="3713956" y="5287169"/>
            <a:ext cx="1000125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2" name="直線單箭頭接點 229"/>
          <p:cNvCxnSpPr>
            <a:cxnSpLocks noChangeShapeType="1"/>
          </p:cNvCxnSpPr>
          <p:nvPr/>
        </p:nvCxnSpPr>
        <p:spPr bwMode="auto">
          <a:xfrm>
            <a:off x="4214813" y="4786313"/>
            <a:ext cx="21431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23" name="直線單箭頭接點 234"/>
          <p:cNvCxnSpPr>
            <a:cxnSpLocks noChangeShapeType="1"/>
          </p:cNvCxnSpPr>
          <p:nvPr/>
        </p:nvCxnSpPr>
        <p:spPr bwMode="auto">
          <a:xfrm>
            <a:off x="5143500" y="4143375"/>
            <a:ext cx="214313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24" name="直線單箭頭接點 235"/>
          <p:cNvCxnSpPr>
            <a:cxnSpLocks noChangeShapeType="1"/>
          </p:cNvCxnSpPr>
          <p:nvPr/>
        </p:nvCxnSpPr>
        <p:spPr bwMode="auto">
          <a:xfrm>
            <a:off x="6072188" y="3498850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4425" name="直線接點 236"/>
          <p:cNvCxnSpPr>
            <a:cxnSpLocks noChangeShapeType="1"/>
          </p:cNvCxnSpPr>
          <p:nvPr/>
        </p:nvCxnSpPr>
        <p:spPr bwMode="auto">
          <a:xfrm rot="5400000" flipH="1" flipV="1">
            <a:off x="4251325" y="5035550"/>
            <a:ext cx="1785938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6" name="直線接點 239"/>
          <p:cNvCxnSpPr>
            <a:cxnSpLocks noChangeShapeType="1"/>
          </p:cNvCxnSpPr>
          <p:nvPr/>
        </p:nvCxnSpPr>
        <p:spPr bwMode="auto">
          <a:xfrm rot="5400000">
            <a:off x="7291388" y="4924425"/>
            <a:ext cx="2000250" cy="9525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7" name="直線接點 240"/>
          <p:cNvCxnSpPr>
            <a:cxnSpLocks noChangeShapeType="1"/>
          </p:cNvCxnSpPr>
          <p:nvPr/>
        </p:nvCxnSpPr>
        <p:spPr bwMode="auto">
          <a:xfrm rot="5400000">
            <a:off x="7000875" y="4714875"/>
            <a:ext cx="2859088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8" name="直線接點 243"/>
          <p:cNvCxnSpPr>
            <a:cxnSpLocks noChangeShapeType="1"/>
          </p:cNvCxnSpPr>
          <p:nvPr/>
        </p:nvCxnSpPr>
        <p:spPr bwMode="auto">
          <a:xfrm rot="10800000">
            <a:off x="5143500" y="5929313"/>
            <a:ext cx="3152775" cy="11112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29" name="直線接點 245"/>
          <p:cNvCxnSpPr>
            <a:cxnSpLocks noChangeShapeType="1"/>
          </p:cNvCxnSpPr>
          <p:nvPr/>
        </p:nvCxnSpPr>
        <p:spPr bwMode="auto">
          <a:xfrm rot="10800000" flipV="1">
            <a:off x="6072188" y="6143625"/>
            <a:ext cx="2357437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4430" name="直線接點 247"/>
          <p:cNvCxnSpPr>
            <a:cxnSpLocks noChangeShapeType="1"/>
          </p:cNvCxnSpPr>
          <p:nvPr/>
        </p:nvCxnSpPr>
        <p:spPr bwMode="auto">
          <a:xfrm rot="5400000" flipH="1" flipV="1">
            <a:off x="4751388" y="4822825"/>
            <a:ext cx="2643188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4431" name="橢圓 250"/>
          <p:cNvSpPr>
            <a:spLocks noChangeArrowheads="1"/>
          </p:cNvSpPr>
          <p:nvPr/>
        </p:nvSpPr>
        <p:spPr bwMode="auto">
          <a:xfrm>
            <a:off x="8374063" y="322421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2" name="橢圓 251"/>
          <p:cNvSpPr>
            <a:spLocks noChangeArrowheads="1"/>
          </p:cNvSpPr>
          <p:nvPr/>
        </p:nvSpPr>
        <p:spPr bwMode="auto">
          <a:xfrm>
            <a:off x="8240713" y="3883025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3" name="橢圓 252"/>
          <p:cNvSpPr>
            <a:spLocks noChangeArrowheads="1"/>
          </p:cNvSpPr>
          <p:nvPr/>
        </p:nvSpPr>
        <p:spPr bwMode="auto">
          <a:xfrm>
            <a:off x="8088313" y="452596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4" name="橢圓 253"/>
          <p:cNvSpPr>
            <a:spLocks noChangeArrowheads="1"/>
          </p:cNvSpPr>
          <p:nvPr/>
        </p:nvSpPr>
        <p:spPr bwMode="auto">
          <a:xfrm>
            <a:off x="7945438" y="5168900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4435" name="文字方塊 254"/>
          <p:cNvSpPr txBox="1">
            <a:spLocks noChangeArrowheads="1"/>
          </p:cNvSpPr>
          <p:nvPr/>
        </p:nvSpPr>
        <p:spPr bwMode="auto">
          <a:xfrm>
            <a:off x="5219700" y="2997200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36" name="文字方塊 255"/>
          <p:cNvSpPr txBox="1">
            <a:spLocks noChangeArrowheads="1"/>
          </p:cNvSpPr>
          <p:nvPr/>
        </p:nvSpPr>
        <p:spPr bwMode="auto">
          <a:xfrm>
            <a:off x="4643438" y="3422650"/>
            <a:ext cx="500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37" name="文字方塊 256"/>
          <p:cNvSpPr txBox="1">
            <a:spLocks noChangeArrowheads="1"/>
          </p:cNvSpPr>
          <p:nvPr/>
        </p:nvSpPr>
        <p:spPr bwMode="auto">
          <a:xfrm>
            <a:off x="3203575" y="4221163"/>
            <a:ext cx="500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38" name="文字方塊 257"/>
          <p:cNvSpPr txBox="1">
            <a:spLocks noChangeArrowheads="1"/>
          </p:cNvSpPr>
          <p:nvPr/>
        </p:nvSpPr>
        <p:spPr bwMode="auto">
          <a:xfrm>
            <a:off x="2411413" y="5078413"/>
            <a:ext cx="500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39" name="文字方塊 258"/>
          <p:cNvSpPr txBox="1">
            <a:spLocks noChangeArrowheads="1"/>
          </p:cNvSpPr>
          <p:nvPr/>
        </p:nvSpPr>
        <p:spPr bwMode="auto">
          <a:xfrm>
            <a:off x="6643688" y="51435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0" name="文字方塊 259"/>
          <p:cNvSpPr txBox="1">
            <a:spLocks noChangeArrowheads="1"/>
          </p:cNvSpPr>
          <p:nvPr/>
        </p:nvSpPr>
        <p:spPr bwMode="auto">
          <a:xfrm>
            <a:off x="6643688" y="4487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1" name="文字方塊 260"/>
          <p:cNvSpPr txBox="1">
            <a:spLocks noChangeArrowheads="1"/>
          </p:cNvSpPr>
          <p:nvPr/>
        </p:nvSpPr>
        <p:spPr bwMode="auto">
          <a:xfrm>
            <a:off x="6643688" y="3857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2" name="文字方塊 261"/>
          <p:cNvSpPr txBox="1">
            <a:spLocks noChangeArrowheads="1"/>
          </p:cNvSpPr>
          <p:nvPr/>
        </p:nvSpPr>
        <p:spPr bwMode="auto">
          <a:xfrm>
            <a:off x="6796088" y="3286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3" name="文字方塊 262"/>
          <p:cNvSpPr txBox="1">
            <a:spLocks noChangeArrowheads="1"/>
          </p:cNvSpPr>
          <p:nvPr/>
        </p:nvSpPr>
        <p:spPr bwMode="auto">
          <a:xfrm>
            <a:off x="8501063" y="52149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4" name="文字方塊 263"/>
          <p:cNvSpPr txBox="1">
            <a:spLocks noChangeArrowheads="1"/>
          </p:cNvSpPr>
          <p:nvPr/>
        </p:nvSpPr>
        <p:spPr bwMode="auto">
          <a:xfrm>
            <a:off x="8501063" y="45005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5" name="文字方塊 264"/>
          <p:cNvSpPr txBox="1">
            <a:spLocks noChangeArrowheads="1"/>
          </p:cNvSpPr>
          <p:nvPr/>
        </p:nvSpPr>
        <p:spPr bwMode="auto">
          <a:xfrm>
            <a:off x="8501063" y="39163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46" name="文字方塊 265"/>
          <p:cNvSpPr txBox="1">
            <a:spLocks noChangeArrowheads="1"/>
          </p:cNvSpPr>
          <p:nvPr/>
        </p:nvSpPr>
        <p:spPr bwMode="auto">
          <a:xfrm>
            <a:off x="8501063" y="32734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450" name="Line 114"/>
          <p:cNvSpPr>
            <a:spLocks noChangeShapeType="1"/>
          </p:cNvSpPr>
          <p:nvPr/>
        </p:nvSpPr>
        <p:spPr bwMode="auto">
          <a:xfrm>
            <a:off x="755650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2" name="Line 116"/>
          <p:cNvSpPr>
            <a:spLocks noChangeShapeType="1"/>
          </p:cNvSpPr>
          <p:nvPr/>
        </p:nvSpPr>
        <p:spPr bwMode="auto">
          <a:xfrm>
            <a:off x="755650" y="2852738"/>
            <a:ext cx="439261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4" name="Line 118"/>
          <p:cNvSpPr>
            <a:spLocks noChangeShapeType="1"/>
          </p:cNvSpPr>
          <p:nvPr/>
        </p:nvSpPr>
        <p:spPr bwMode="auto">
          <a:xfrm flipH="1">
            <a:off x="2484438" y="2852738"/>
            <a:ext cx="2663825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303588" y="2420938"/>
            <a:ext cx="11969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Multiplier</a:t>
            </a:r>
          </a:p>
        </p:txBody>
      </p:sp>
      <p:sp>
        <p:nvSpPr>
          <p:cNvPr id="14456" name="文字方塊 27"/>
          <p:cNvSpPr txBox="1">
            <a:spLocks noChangeArrowheads="1"/>
          </p:cNvSpPr>
          <p:nvPr/>
        </p:nvSpPr>
        <p:spPr bwMode="auto">
          <a:xfrm>
            <a:off x="1627188" y="1747838"/>
            <a:ext cx="500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b1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57" name="文字方塊 26"/>
          <p:cNvSpPr txBox="1">
            <a:spLocks noChangeArrowheads="1"/>
          </p:cNvSpPr>
          <p:nvPr/>
        </p:nvSpPr>
        <p:spPr bwMode="auto">
          <a:xfrm>
            <a:off x="2347913" y="1746250"/>
            <a:ext cx="500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b0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58" name="文字方塊 108"/>
          <p:cNvSpPr txBox="1">
            <a:spLocks noChangeArrowheads="1"/>
          </p:cNvSpPr>
          <p:nvPr/>
        </p:nvSpPr>
        <p:spPr bwMode="auto">
          <a:xfrm>
            <a:off x="619125" y="2300288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pp1[1]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59" name="文字方塊 82"/>
          <p:cNvSpPr txBox="1">
            <a:spLocks noChangeArrowheads="1"/>
          </p:cNvSpPr>
          <p:nvPr/>
        </p:nvSpPr>
        <p:spPr bwMode="auto">
          <a:xfrm>
            <a:off x="1411288" y="2300288"/>
            <a:ext cx="928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pp1[0]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60" name="文字方塊 108"/>
          <p:cNvSpPr txBox="1">
            <a:spLocks noChangeArrowheads="1"/>
          </p:cNvSpPr>
          <p:nvPr/>
        </p:nvSpPr>
        <p:spPr bwMode="auto">
          <a:xfrm>
            <a:off x="1411288" y="2011363"/>
            <a:ext cx="928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pp0[1]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61" name="文字方塊 82"/>
          <p:cNvSpPr txBox="1">
            <a:spLocks noChangeArrowheads="1"/>
          </p:cNvSpPr>
          <p:nvPr/>
        </p:nvSpPr>
        <p:spPr bwMode="auto">
          <a:xfrm>
            <a:off x="2203450" y="2011363"/>
            <a:ext cx="928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pp0[0]</a:t>
            </a:r>
            <a:endParaRPr lang="zh-TW" altLang="en-US" sz="1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62" name="Line 126"/>
          <p:cNvSpPr>
            <a:spLocks noChangeShapeType="1"/>
          </p:cNvSpPr>
          <p:nvPr/>
        </p:nvSpPr>
        <p:spPr bwMode="auto">
          <a:xfrm>
            <a:off x="547688" y="2084388"/>
            <a:ext cx="2447925" cy="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4" name="Line 128"/>
          <p:cNvSpPr>
            <a:spLocks noChangeShapeType="1"/>
          </p:cNvSpPr>
          <p:nvPr/>
        </p:nvSpPr>
        <p:spPr bwMode="auto">
          <a:xfrm flipH="1">
            <a:off x="2700338" y="2852738"/>
            <a:ext cx="2663825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5" name="Line 129"/>
          <p:cNvSpPr>
            <a:spLocks noChangeShapeType="1"/>
          </p:cNvSpPr>
          <p:nvPr/>
        </p:nvSpPr>
        <p:spPr bwMode="auto">
          <a:xfrm flipH="1">
            <a:off x="4427538" y="2852738"/>
            <a:ext cx="2665412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7" name="Line 131"/>
          <p:cNvSpPr>
            <a:spLocks noChangeShapeType="1"/>
          </p:cNvSpPr>
          <p:nvPr/>
        </p:nvSpPr>
        <p:spPr bwMode="auto">
          <a:xfrm>
            <a:off x="2843213" y="5661025"/>
            <a:ext cx="1441450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8" name="Line 132"/>
          <p:cNvSpPr>
            <a:spLocks noChangeShapeType="1"/>
          </p:cNvSpPr>
          <p:nvPr/>
        </p:nvSpPr>
        <p:spPr bwMode="auto">
          <a:xfrm>
            <a:off x="5580063" y="2852738"/>
            <a:ext cx="15128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69" name="Text Box 133"/>
          <p:cNvSpPr txBox="1">
            <a:spLocks noChangeArrowheads="1"/>
          </p:cNvSpPr>
          <p:nvPr/>
        </p:nvSpPr>
        <p:spPr bwMode="auto">
          <a:xfrm>
            <a:off x="5795963" y="2492375"/>
            <a:ext cx="841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Adder</a:t>
            </a:r>
          </a:p>
        </p:txBody>
      </p:sp>
      <p:sp>
        <p:nvSpPr>
          <p:cNvPr id="14470" name="Line 134"/>
          <p:cNvSpPr>
            <a:spLocks noChangeShapeType="1"/>
          </p:cNvSpPr>
          <p:nvPr/>
        </p:nvSpPr>
        <p:spPr bwMode="auto">
          <a:xfrm flipH="1">
            <a:off x="7885113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H="1">
            <a:off x="7164388" y="2852738"/>
            <a:ext cx="0" cy="28082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>
            <a:off x="7164388" y="5661025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7164388" y="2852738"/>
            <a:ext cx="720725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475" name="Text Box 139"/>
          <p:cNvSpPr txBox="1">
            <a:spLocks noChangeArrowheads="1"/>
          </p:cNvSpPr>
          <p:nvPr/>
        </p:nvSpPr>
        <p:spPr bwMode="auto">
          <a:xfrm>
            <a:off x="7308850" y="2492375"/>
            <a:ext cx="10953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636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Timing Path Calculation By Hand</a:t>
            </a:r>
            <a:endParaRPr lang="zh-TW" altLang="en-US" sz="4000" dirty="0" smtClean="0"/>
          </a:p>
        </p:txBody>
      </p:sp>
      <p:sp>
        <p:nvSpPr>
          <p:cNvPr id="15431" name="矩形 7"/>
          <p:cNvSpPr>
            <a:spLocks noChangeArrowheads="1"/>
          </p:cNvSpPr>
          <p:nvPr/>
        </p:nvSpPr>
        <p:spPr bwMode="auto">
          <a:xfrm>
            <a:off x="1000125" y="3000441"/>
            <a:ext cx="428625" cy="24294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cxnSp>
        <p:nvCxnSpPr>
          <p:cNvPr id="15432" name="直線單箭頭接點 8"/>
          <p:cNvCxnSpPr>
            <a:cxnSpLocks noChangeShapeType="1"/>
          </p:cNvCxnSpPr>
          <p:nvPr/>
        </p:nvCxnSpPr>
        <p:spPr bwMode="auto">
          <a:xfrm>
            <a:off x="496721" y="3429165"/>
            <a:ext cx="503404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33" name="直線單箭頭接點 9"/>
          <p:cNvCxnSpPr>
            <a:cxnSpLocks noChangeShapeType="1"/>
          </p:cNvCxnSpPr>
          <p:nvPr/>
        </p:nvCxnSpPr>
        <p:spPr bwMode="auto">
          <a:xfrm>
            <a:off x="496721" y="5031272"/>
            <a:ext cx="503404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34" name="直線單箭頭接點 10"/>
          <p:cNvCxnSpPr>
            <a:cxnSpLocks noChangeShapeType="1"/>
          </p:cNvCxnSpPr>
          <p:nvPr/>
        </p:nvCxnSpPr>
        <p:spPr bwMode="auto">
          <a:xfrm>
            <a:off x="486993" y="3929343"/>
            <a:ext cx="51313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35" name="文字方塊 11"/>
          <p:cNvSpPr txBox="1">
            <a:spLocks noChangeArrowheads="1"/>
          </p:cNvSpPr>
          <p:nvPr/>
        </p:nvSpPr>
        <p:spPr bwMode="auto">
          <a:xfrm>
            <a:off x="71470" y="3214803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36" name="文字方塊 12"/>
          <p:cNvSpPr txBox="1">
            <a:spLocks noChangeArrowheads="1"/>
          </p:cNvSpPr>
          <p:nvPr/>
        </p:nvSpPr>
        <p:spPr bwMode="auto">
          <a:xfrm>
            <a:off x="71438" y="3714981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a0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37" name="文字方塊 13"/>
          <p:cNvSpPr txBox="1">
            <a:spLocks noChangeArrowheads="1"/>
          </p:cNvSpPr>
          <p:nvPr/>
        </p:nvSpPr>
        <p:spPr bwMode="auto">
          <a:xfrm>
            <a:off x="71470" y="4286613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38" name="文字方塊 14"/>
          <p:cNvSpPr txBox="1">
            <a:spLocks noChangeArrowheads="1"/>
          </p:cNvSpPr>
          <p:nvPr/>
        </p:nvSpPr>
        <p:spPr bwMode="auto">
          <a:xfrm>
            <a:off x="71470" y="4846101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439" name="直線單箭頭接點 15"/>
          <p:cNvCxnSpPr>
            <a:cxnSpLocks noChangeShapeType="1"/>
          </p:cNvCxnSpPr>
          <p:nvPr/>
        </p:nvCxnSpPr>
        <p:spPr bwMode="auto">
          <a:xfrm>
            <a:off x="500063" y="4499387"/>
            <a:ext cx="503404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7" name="群組 16"/>
          <p:cNvGrpSpPr/>
          <p:nvPr/>
        </p:nvGrpSpPr>
        <p:grpSpPr bwMode="auto">
          <a:xfrm>
            <a:off x="2500313" y="4072251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18" name="橢圓 17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41" name="直線單箭頭接點 19"/>
          <p:cNvCxnSpPr>
            <a:cxnSpLocks noChangeShapeType="1"/>
          </p:cNvCxnSpPr>
          <p:nvPr/>
        </p:nvCxnSpPr>
        <p:spPr bwMode="auto">
          <a:xfrm flipV="1">
            <a:off x="1438478" y="5101798"/>
            <a:ext cx="1990522" cy="92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42" name="直線單箭頭接點 20"/>
          <p:cNvCxnSpPr>
            <a:cxnSpLocks noChangeShapeType="1"/>
          </p:cNvCxnSpPr>
          <p:nvPr/>
        </p:nvCxnSpPr>
        <p:spPr bwMode="auto">
          <a:xfrm>
            <a:off x="1428750" y="4400331"/>
            <a:ext cx="107999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43" name="文字方塊 21"/>
          <p:cNvSpPr txBox="1">
            <a:spLocks noChangeArrowheads="1"/>
          </p:cNvSpPr>
          <p:nvPr/>
        </p:nvSpPr>
        <p:spPr bwMode="auto">
          <a:xfrm>
            <a:off x="1500219" y="4763530"/>
            <a:ext cx="928655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pp0[0]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444" name="直線單箭頭接點 22"/>
          <p:cNvCxnSpPr>
            <a:cxnSpLocks noChangeShapeType="1"/>
          </p:cNvCxnSpPr>
          <p:nvPr/>
        </p:nvCxnSpPr>
        <p:spPr bwMode="auto">
          <a:xfrm flipV="1">
            <a:off x="1428750" y="4631624"/>
            <a:ext cx="1155257" cy="1226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45" name="文字方塊 23"/>
          <p:cNvSpPr txBox="1">
            <a:spLocks noChangeArrowheads="1"/>
          </p:cNvSpPr>
          <p:nvPr/>
        </p:nvSpPr>
        <p:spPr bwMode="auto">
          <a:xfrm>
            <a:off x="1494411" y="4365067"/>
            <a:ext cx="928655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pp0[1]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46" name="文字方塊 24"/>
          <p:cNvSpPr txBox="1">
            <a:spLocks noChangeArrowheads="1"/>
          </p:cNvSpPr>
          <p:nvPr/>
        </p:nvSpPr>
        <p:spPr bwMode="auto">
          <a:xfrm>
            <a:off x="1501777" y="4095446"/>
            <a:ext cx="928655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pp1[0]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447" name="直線單箭頭接點 25"/>
          <p:cNvCxnSpPr>
            <a:cxnSpLocks noChangeShapeType="1"/>
          </p:cNvCxnSpPr>
          <p:nvPr/>
        </p:nvCxnSpPr>
        <p:spPr bwMode="auto">
          <a:xfrm>
            <a:off x="2175651" y="4153436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48" name="文字方塊 26"/>
          <p:cNvSpPr txBox="1">
            <a:spLocks noChangeArrowheads="1"/>
          </p:cNvSpPr>
          <p:nvPr/>
        </p:nvSpPr>
        <p:spPr bwMode="auto">
          <a:xfrm>
            <a:off x="1928813" y="3929343"/>
            <a:ext cx="357187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群組 27"/>
          <p:cNvGrpSpPr/>
          <p:nvPr/>
        </p:nvGrpSpPr>
        <p:grpSpPr bwMode="auto">
          <a:xfrm>
            <a:off x="3429000" y="4744528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29" name="橢圓 28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50" name="直線單箭頭接點 30"/>
          <p:cNvCxnSpPr>
            <a:cxnSpLocks noChangeShapeType="1"/>
          </p:cNvCxnSpPr>
          <p:nvPr/>
        </p:nvCxnSpPr>
        <p:spPr bwMode="auto">
          <a:xfrm>
            <a:off x="3032901" y="492728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51" name="文字方塊 31"/>
          <p:cNvSpPr txBox="1">
            <a:spLocks noChangeArrowheads="1"/>
          </p:cNvSpPr>
          <p:nvPr/>
        </p:nvSpPr>
        <p:spPr bwMode="auto">
          <a:xfrm>
            <a:off x="2786063" y="4774647"/>
            <a:ext cx="357187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群組 32"/>
          <p:cNvGrpSpPr/>
          <p:nvPr/>
        </p:nvGrpSpPr>
        <p:grpSpPr bwMode="auto">
          <a:xfrm>
            <a:off x="3429000" y="2928987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34" name="橢圓 33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53" name="直線單箭頭接點 35"/>
          <p:cNvCxnSpPr>
            <a:cxnSpLocks noChangeShapeType="1"/>
          </p:cNvCxnSpPr>
          <p:nvPr/>
        </p:nvCxnSpPr>
        <p:spPr bwMode="auto">
          <a:xfrm>
            <a:off x="3104339" y="3010171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54" name="文字方塊 36"/>
          <p:cNvSpPr txBox="1">
            <a:spLocks noChangeArrowheads="1"/>
          </p:cNvSpPr>
          <p:nvPr/>
        </p:nvSpPr>
        <p:spPr bwMode="auto">
          <a:xfrm>
            <a:off x="2857500" y="2786079"/>
            <a:ext cx="357187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455" name="肘形接點 37"/>
          <p:cNvCxnSpPr>
            <a:cxnSpLocks noChangeShapeType="1"/>
          </p:cNvCxnSpPr>
          <p:nvPr/>
        </p:nvCxnSpPr>
        <p:spPr bwMode="auto">
          <a:xfrm rot="5400000" flipH="1" flipV="1">
            <a:off x="3002841" y="3646115"/>
            <a:ext cx="638007" cy="42354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56" name="直線單箭頭接點 38"/>
          <p:cNvCxnSpPr>
            <a:cxnSpLocks noChangeShapeType="1"/>
          </p:cNvCxnSpPr>
          <p:nvPr/>
        </p:nvCxnSpPr>
        <p:spPr bwMode="auto">
          <a:xfrm flipV="1">
            <a:off x="1411891" y="3286257"/>
            <a:ext cx="2017110" cy="17974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57" name="文字方塊 39"/>
          <p:cNvSpPr txBox="1">
            <a:spLocks noChangeArrowheads="1"/>
          </p:cNvSpPr>
          <p:nvPr/>
        </p:nvSpPr>
        <p:spPr bwMode="auto">
          <a:xfrm>
            <a:off x="1509123" y="2989145"/>
            <a:ext cx="928655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pp1[1]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群組 40"/>
          <p:cNvGrpSpPr/>
          <p:nvPr/>
        </p:nvGrpSpPr>
        <p:grpSpPr bwMode="auto">
          <a:xfrm>
            <a:off x="4357688" y="4215159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42" name="橢圓 41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59" name="肘形接點 43"/>
          <p:cNvCxnSpPr>
            <a:cxnSpLocks noChangeShapeType="1"/>
          </p:cNvCxnSpPr>
          <p:nvPr/>
        </p:nvCxnSpPr>
        <p:spPr bwMode="auto">
          <a:xfrm flipV="1">
            <a:off x="4038756" y="4572429"/>
            <a:ext cx="318932" cy="276743"/>
          </a:xfrm>
          <a:prstGeom prst="bentConnector3">
            <a:avLst>
              <a:gd name="adj1" fmla="val 1199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60" name="肘形接點 117"/>
          <p:cNvCxnSpPr>
            <a:cxnSpLocks noChangeShapeType="1"/>
          </p:cNvCxnSpPr>
          <p:nvPr/>
        </p:nvCxnSpPr>
        <p:spPr bwMode="auto">
          <a:xfrm flipV="1">
            <a:off x="3214688" y="4319801"/>
            <a:ext cx="1247618" cy="252629"/>
          </a:xfrm>
          <a:prstGeom prst="bentConnector4">
            <a:avLst>
              <a:gd name="adj1" fmla="val 45806"/>
              <a:gd name="adj2" fmla="val 100981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1" name="群組 45"/>
          <p:cNvGrpSpPr/>
          <p:nvPr/>
        </p:nvGrpSpPr>
        <p:grpSpPr bwMode="auto">
          <a:xfrm>
            <a:off x="5286375" y="3572073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47" name="橢圓 46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62" name="圖案 48"/>
          <p:cNvCxnSpPr>
            <a:cxnSpLocks noChangeShapeType="1"/>
          </p:cNvCxnSpPr>
          <p:nvPr/>
        </p:nvCxnSpPr>
        <p:spPr bwMode="auto">
          <a:xfrm rot="16200000" flipH="1">
            <a:off x="4610238" y="2967404"/>
            <a:ext cx="176095" cy="1319058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63" name="圖案 49"/>
          <p:cNvCxnSpPr>
            <a:cxnSpLocks noChangeShapeType="1"/>
          </p:cNvCxnSpPr>
          <p:nvPr/>
        </p:nvCxnSpPr>
        <p:spPr bwMode="auto">
          <a:xfrm rot="5400000" flipH="1" flipV="1">
            <a:off x="4931681" y="3965107"/>
            <a:ext cx="390458" cy="318931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2" name="群組 50"/>
          <p:cNvGrpSpPr/>
          <p:nvPr/>
        </p:nvGrpSpPr>
        <p:grpSpPr bwMode="auto">
          <a:xfrm>
            <a:off x="6215063" y="2928987"/>
            <a:ext cx="714375" cy="714540"/>
            <a:chOff x="5429256" y="1785926"/>
            <a:chExt cx="571504" cy="571504"/>
          </a:xfrm>
          <a:solidFill>
            <a:srgbClr val="92D050"/>
          </a:solidFill>
        </p:grpSpPr>
        <p:sp>
          <p:nvSpPr>
            <p:cNvPr id="52" name="橢圓 51"/>
            <p:cNvSpPr/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5465" name="圖案 53"/>
          <p:cNvCxnSpPr>
            <a:cxnSpLocks noChangeShapeType="1"/>
          </p:cNvCxnSpPr>
          <p:nvPr/>
        </p:nvCxnSpPr>
        <p:spPr bwMode="auto">
          <a:xfrm rot="5400000" flipH="1" flipV="1">
            <a:off x="5860368" y="3322021"/>
            <a:ext cx="390458" cy="318931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66" name="肘形接點 54"/>
          <p:cNvCxnSpPr>
            <a:cxnSpLocks noChangeShapeType="1"/>
          </p:cNvCxnSpPr>
          <p:nvPr/>
        </p:nvCxnSpPr>
        <p:spPr bwMode="auto">
          <a:xfrm rot="5400000" flipH="1" flipV="1">
            <a:off x="5179219" y="1893167"/>
            <a:ext cx="1588" cy="2280924"/>
          </a:xfrm>
          <a:prstGeom prst="bentConnector3">
            <a:avLst>
              <a:gd name="adj1" fmla="val 156046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467" name="矩形 55"/>
          <p:cNvSpPr>
            <a:spLocks noChangeArrowheads="1"/>
          </p:cNvSpPr>
          <p:nvPr/>
        </p:nvSpPr>
        <p:spPr bwMode="auto">
          <a:xfrm>
            <a:off x="7215188" y="2928987"/>
            <a:ext cx="642937" cy="643086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 bwMode="auto">
          <a:xfrm>
            <a:off x="7308850" y="2987675"/>
            <a:ext cx="50006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5469" name="矩形 57"/>
          <p:cNvSpPr>
            <a:spLocks noChangeArrowheads="1"/>
          </p:cNvSpPr>
          <p:nvPr/>
        </p:nvSpPr>
        <p:spPr bwMode="auto">
          <a:xfrm>
            <a:off x="7215188" y="3572073"/>
            <a:ext cx="642937" cy="643086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 bwMode="auto">
          <a:xfrm>
            <a:off x="7308850" y="3630613"/>
            <a:ext cx="500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5471" name="矩形 59"/>
          <p:cNvSpPr>
            <a:spLocks noChangeArrowheads="1"/>
          </p:cNvSpPr>
          <p:nvPr/>
        </p:nvSpPr>
        <p:spPr bwMode="auto">
          <a:xfrm>
            <a:off x="7215188" y="4215159"/>
            <a:ext cx="642937" cy="643086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 bwMode="auto">
          <a:xfrm>
            <a:off x="7308850" y="4273550"/>
            <a:ext cx="500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5473" name="矩形 61"/>
          <p:cNvSpPr>
            <a:spLocks noChangeArrowheads="1"/>
          </p:cNvSpPr>
          <p:nvPr/>
        </p:nvSpPr>
        <p:spPr bwMode="auto">
          <a:xfrm>
            <a:off x="7215188" y="4858246"/>
            <a:ext cx="642937" cy="643086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 bwMode="auto">
          <a:xfrm>
            <a:off x="7308850" y="4916488"/>
            <a:ext cx="500063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5475" name="直線單箭頭接點 63"/>
          <p:cNvCxnSpPr>
            <a:cxnSpLocks noChangeShapeType="1"/>
          </p:cNvCxnSpPr>
          <p:nvPr/>
        </p:nvCxnSpPr>
        <p:spPr bwMode="auto">
          <a:xfrm>
            <a:off x="4143375" y="5215516"/>
            <a:ext cx="30718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76" name="直線單箭頭接點 64"/>
          <p:cNvCxnSpPr>
            <a:cxnSpLocks noChangeShapeType="1"/>
          </p:cNvCxnSpPr>
          <p:nvPr/>
        </p:nvCxnSpPr>
        <p:spPr bwMode="auto">
          <a:xfrm>
            <a:off x="5072064" y="4571850"/>
            <a:ext cx="2143124" cy="579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77" name="直線單箭頭接點 65"/>
          <p:cNvCxnSpPr>
            <a:cxnSpLocks noChangeShapeType="1"/>
          </p:cNvCxnSpPr>
          <p:nvPr/>
        </p:nvCxnSpPr>
        <p:spPr bwMode="auto">
          <a:xfrm>
            <a:off x="6000751" y="3928764"/>
            <a:ext cx="1214436" cy="579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78" name="直線單箭頭接點 66"/>
          <p:cNvCxnSpPr>
            <a:cxnSpLocks noChangeShapeType="1"/>
          </p:cNvCxnSpPr>
          <p:nvPr/>
        </p:nvCxnSpPr>
        <p:spPr bwMode="auto">
          <a:xfrm>
            <a:off x="6929439" y="3285678"/>
            <a:ext cx="285749" cy="579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79" name="肘形接點 112"/>
          <p:cNvCxnSpPr>
            <a:cxnSpLocks noChangeShapeType="1"/>
          </p:cNvCxnSpPr>
          <p:nvPr/>
        </p:nvCxnSpPr>
        <p:spPr bwMode="auto">
          <a:xfrm flipV="1">
            <a:off x="6786563" y="2714625"/>
            <a:ext cx="500062" cy="31900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0" name="直線單箭頭接點 68"/>
          <p:cNvCxnSpPr>
            <a:cxnSpLocks noChangeShapeType="1"/>
          </p:cNvCxnSpPr>
          <p:nvPr/>
        </p:nvCxnSpPr>
        <p:spPr bwMode="auto">
          <a:xfrm>
            <a:off x="7867853" y="3286257"/>
            <a:ext cx="99039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1" name="直線單箭頭接點 69"/>
          <p:cNvCxnSpPr>
            <a:cxnSpLocks noChangeShapeType="1"/>
          </p:cNvCxnSpPr>
          <p:nvPr/>
        </p:nvCxnSpPr>
        <p:spPr bwMode="auto">
          <a:xfrm>
            <a:off x="7867853" y="5213927"/>
            <a:ext cx="99039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2" name="直線單箭頭接點 70"/>
          <p:cNvCxnSpPr>
            <a:cxnSpLocks noChangeShapeType="1"/>
          </p:cNvCxnSpPr>
          <p:nvPr/>
        </p:nvCxnSpPr>
        <p:spPr bwMode="auto">
          <a:xfrm>
            <a:off x="7858125" y="3929343"/>
            <a:ext cx="10001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3" name="直線單箭頭接點 71"/>
          <p:cNvCxnSpPr>
            <a:cxnSpLocks noChangeShapeType="1"/>
          </p:cNvCxnSpPr>
          <p:nvPr/>
        </p:nvCxnSpPr>
        <p:spPr bwMode="auto">
          <a:xfrm>
            <a:off x="7871195" y="4570841"/>
            <a:ext cx="98705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4" name="直線接點 72"/>
          <p:cNvCxnSpPr>
            <a:cxnSpLocks noChangeShapeType="1"/>
          </p:cNvCxnSpPr>
          <p:nvPr/>
        </p:nvCxnSpPr>
        <p:spPr bwMode="auto">
          <a:xfrm rot="5400000">
            <a:off x="7786638" y="5429878"/>
            <a:ext cx="428724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85" name="直線接點 73"/>
          <p:cNvCxnSpPr>
            <a:cxnSpLocks noChangeShapeType="1"/>
          </p:cNvCxnSpPr>
          <p:nvPr/>
        </p:nvCxnSpPr>
        <p:spPr bwMode="auto">
          <a:xfrm rot="10800000">
            <a:off x="3071813" y="5644240"/>
            <a:ext cx="4929187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86" name="直線接點 74"/>
          <p:cNvCxnSpPr>
            <a:cxnSpLocks noChangeShapeType="1"/>
          </p:cNvCxnSpPr>
          <p:nvPr/>
        </p:nvCxnSpPr>
        <p:spPr bwMode="auto">
          <a:xfrm rot="5400000" flipH="1" flipV="1">
            <a:off x="2928905" y="5501332"/>
            <a:ext cx="286610" cy="794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87" name="直線單箭頭接點 75"/>
          <p:cNvCxnSpPr>
            <a:cxnSpLocks noChangeShapeType="1"/>
          </p:cNvCxnSpPr>
          <p:nvPr/>
        </p:nvCxnSpPr>
        <p:spPr bwMode="auto">
          <a:xfrm flipV="1">
            <a:off x="3071813" y="5354427"/>
            <a:ext cx="461806" cy="399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88" name="直線接點 76"/>
          <p:cNvCxnSpPr>
            <a:cxnSpLocks noChangeShapeType="1"/>
          </p:cNvCxnSpPr>
          <p:nvPr/>
        </p:nvCxnSpPr>
        <p:spPr bwMode="auto">
          <a:xfrm rot="16200000" flipH="1">
            <a:off x="7536515" y="5179788"/>
            <a:ext cx="1214718" cy="1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89" name="直線接點 77"/>
          <p:cNvCxnSpPr>
            <a:cxnSpLocks noChangeShapeType="1"/>
          </p:cNvCxnSpPr>
          <p:nvPr/>
        </p:nvCxnSpPr>
        <p:spPr bwMode="auto">
          <a:xfrm rot="10800000">
            <a:off x="4214813" y="5787148"/>
            <a:ext cx="3929062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0" name="直線接點 78"/>
          <p:cNvCxnSpPr>
            <a:cxnSpLocks noChangeShapeType="1"/>
          </p:cNvCxnSpPr>
          <p:nvPr/>
        </p:nvCxnSpPr>
        <p:spPr bwMode="auto">
          <a:xfrm rot="5400000" flipH="1" flipV="1">
            <a:off x="3714635" y="5286970"/>
            <a:ext cx="1000356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1" name="直線單箭頭接點 79"/>
          <p:cNvCxnSpPr>
            <a:cxnSpLocks noChangeShapeType="1"/>
          </p:cNvCxnSpPr>
          <p:nvPr/>
        </p:nvCxnSpPr>
        <p:spPr bwMode="auto">
          <a:xfrm>
            <a:off x="4214813" y="4786791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92" name="直線單箭頭接點 80"/>
          <p:cNvCxnSpPr>
            <a:cxnSpLocks noChangeShapeType="1"/>
          </p:cNvCxnSpPr>
          <p:nvPr/>
        </p:nvCxnSpPr>
        <p:spPr bwMode="auto">
          <a:xfrm>
            <a:off x="5143500" y="4143705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93" name="直線單箭頭接點 81"/>
          <p:cNvCxnSpPr>
            <a:cxnSpLocks noChangeShapeType="1"/>
          </p:cNvCxnSpPr>
          <p:nvPr/>
        </p:nvCxnSpPr>
        <p:spPr bwMode="auto">
          <a:xfrm>
            <a:off x="6072188" y="3499031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494" name="直線接點 82"/>
          <p:cNvCxnSpPr>
            <a:cxnSpLocks noChangeShapeType="1"/>
          </p:cNvCxnSpPr>
          <p:nvPr/>
        </p:nvCxnSpPr>
        <p:spPr bwMode="auto">
          <a:xfrm rot="5400000" flipH="1" flipV="1">
            <a:off x="4251119" y="5036087"/>
            <a:ext cx="1786350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5" name="直線接點 83"/>
          <p:cNvCxnSpPr>
            <a:cxnSpLocks noChangeShapeType="1"/>
          </p:cNvCxnSpPr>
          <p:nvPr/>
        </p:nvCxnSpPr>
        <p:spPr bwMode="auto">
          <a:xfrm rot="5400000">
            <a:off x="7291156" y="4924941"/>
            <a:ext cx="2000713" cy="952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6" name="直線接點 84"/>
          <p:cNvCxnSpPr>
            <a:cxnSpLocks noChangeShapeType="1"/>
          </p:cNvCxnSpPr>
          <p:nvPr/>
        </p:nvCxnSpPr>
        <p:spPr bwMode="auto">
          <a:xfrm rot="5400000">
            <a:off x="7000545" y="4715339"/>
            <a:ext cx="2858162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7" name="直線接點 85"/>
          <p:cNvCxnSpPr>
            <a:cxnSpLocks noChangeShapeType="1"/>
          </p:cNvCxnSpPr>
          <p:nvPr/>
        </p:nvCxnSpPr>
        <p:spPr bwMode="auto">
          <a:xfrm rot="10800000">
            <a:off x="5143500" y="5930056"/>
            <a:ext cx="3152774" cy="11114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8" name="直線接點 86"/>
          <p:cNvCxnSpPr>
            <a:cxnSpLocks noChangeShapeType="1"/>
          </p:cNvCxnSpPr>
          <p:nvPr/>
        </p:nvCxnSpPr>
        <p:spPr bwMode="auto">
          <a:xfrm rot="10800000" flipV="1">
            <a:off x="6072188" y="6144416"/>
            <a:ext cx="2357437" cy="2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5499" name="直線接點 87"/>
          <p:cNvCxnSpPr>
            <a:cxnSpLocks noChangeShapeType="1"/>
          </p:cNvCxnSpPr>
          <p:nvPr/>
        </p:nvCxnSpPr>
        <p:spPr bwMode="auto">
          <a:xfrm rot="5400000" flipH="1" flipV="1">
            <a:off x="4751082" y="4822519"/>
            <a:ext cx="2643799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5500" name="橢圓 88"/>
          <p:cNvSpPr>
            <a:spLocks noChangeArrowheads="1"/>
          </p:cNvSpPr>
          <p:nvPr/>
        </p:nvSpPr>
        <p:spPr bwMode="auto">
          <a:xfrm>
            <a:off x="8373607" y="3224533"/>
            <a:ext cx="107999" cy="108024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501" name="橢圓 89"/>
          <p:cNvSpPr>
            <a:spLocks noChangeArrowheads="1"/>
          </p:cNvSpPr>
          <p:nvPr/>
        </p:nvSpPr>
        <p:spPr bwMode="auto">
          <a:xfrm>
            <a:off x="8240460" y="3883043"/>
            <a:ext cx="107999" cy="108024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502" name="橢圓 90"/>
          <p:cNvSpPr>
            <a:spLocks noChangeArrowheads="1"/>
          </p:cNvSpPr>
          <p:nvPr/>
        </p:nvSpPr>
        <p:spPr bwMode="auto">
          <a:xfrm>
            <a:off x="8087857" y="4526129"/>
            <a:ext cx="107999" cy="108024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503" name="橢圓 91"/>
          <p:cNvSpPr>
            <a:spLocks noChangeArrowheads="1"/>
          </p:cNvSpPr>
          <p:nvPr/>
        </p:nvSpPr>
        <p:spPr bwMode="auto">
          <a:xfrm>
            <a:off x="7944982" y="5169215"/>
            <a:ext cx="107999" cy="108024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5504" name="文字方塊 92"/>
          <p:cNvSpPr txBox="1">
            <a:spLocks noChangeArrowheads="1"/>
          </p:cNvSpPr>
          <p:nvPr/>
        </p:nvSpPr>
        <p:spPr bwMode="auto">
          <a:xfrm>
            <a:off x="4286282" y="2714625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05" name="文字方塊 93"/>
          <p:cNvSpPr txBox="1">
            <a:spLocks noChangeArrowheads="1"/>
          </p:cNvSpPr>
          <p:nvPr/>
        </p:nvSpPr>
        <p:spPr bwMode="auto">
          <a:xfrm>
            <a:off x="4286250" y="3417020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06" name="文字方塊 94"/>
          <p:cNvSpPr txBox="1">
            <a:spLocks noChangeArrowheads="1"/>
          </p:cNvSpPr>
          <p:nvPr/>
        </p:nvSpPr>
        <p:spPr bwMode="auto">
          <a:xfrm>
            <a:off x="3357595" y="4274469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07" name="文字方塊 95"/>
          <p:cNvSpPr txBox="1">
            <a:spLocks noChangeArrowheads="1"/>
          </p:cNvSpPr>
          <p:nvPr/>
        </p:nvSpPr>
        <p:spPr bwMode="auto">
          <a:xfrm>
            <a:off x="2643188" y="5060463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08" name="文字方塊 96"/>
          <p:cNvSpPr txBox="1">
            <a:spLocks noChangeArrowheads="1"/>
          </p:cNvSpPr>
          <p:nvPr/>
        </p:nvSpPr>
        <p:spPr bwMode="auto">
          <a:xfrm>
            <a:off x="6643720" y="5144062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09" name="文字方塊 97"/>
          <p:cNvSpPr txBox="1">
            <a:spLocks noChangeArrowheads="1"/>
          </p:cNvSpPr>
          <p:nvPr/>
        </p:nvSpPr>
        <p:spPr bwMode="auto">
          <a:xfrm>
            <a:off x="6643688" y="4488831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0" name="文字方塊 98"/>
          <p:cNvSpPr txBox="1">
            <a:spLocks noChangeArrowheads="1"/>
          </p:cNvSpPr>
          <p:nvPr/>
        </p:nvSpPr>
        <p:spPr bwMode="auto">
          <a:xfrm>
            <a:off x="6643688" y="3857889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1" name="文字方塊 99"/>
          <p:cNvSpPr txBox="1">
            <a:spLocks noChangeArrowheads="1"/>
          </p:cNvSpPr>
          <p:nvPr/>
        </p:nvSpPr>
        <p:spPr bwMode="auto">
          <a:xfrm>
            <a:off x="6796119" y="3286257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2" name="文字方塊 100"/>
          <p:cNvSpPr txBox="1">
            <a:spLocks noChangeArrowheads="1"/>
          </p:cNvSpPr>
          <p:nvPr/>
        </p:nvSpPr>
        <p:spPr bwMode="auto">
          <a:xfrm>
            <a:off x="8501095" y="5215516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3" name="文字方塊 101"/>
          <p:cNvSpPr txBox="1">
            <a:spLocks noChangeArrowheads="1"/>
          </p:cNvSpPr>
          <p:nvPr/>
        </p:nvSpPr>
        <p:spPr bwMode="auto">
          <a:xfrm>
            <a:off x="8501063" y="4500975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4" name="文字方塊 102"/>
          <p:cNvSpPr txBox="1">
            <a:spLocks noChangeArrowheads="1"/>
          </p:cNvSpPr>
          <p:nvPr/>
        </p:nvSpPr>
        <p:spPr bwMode="auto">
          <a:xfrm>
            <a:off x="8501063" y="3917199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15" name="文字方塊 103"/>
          <p:cNvSpPr txBox="1">
            <a:spLocks noChangeArrowheads="1"/>
          </p:cNvSpPr>
          <p:nvPr/>
        </p:nvSpPr>
        <p:spPr bwMode="auto">
          <a:xfrm>
            <a:off x="8501063" y="3274112"/>
            <a:ext cx="500030" cy="36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367" name="直線單箭頭接點 104"/>
          <p:cNvCxnSpPr>
            <a:cxnSpLocks noChangeShapeType="1"/>
          </p:cNvCxnSpPr>
          <p:nvPr/>
        </p:nvCxnSpPr>
        <p:spPr bwMode="auto">
          <a:xfrm>
            <a:off x="5848350" y="17938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68" name="直線單箭頭接點 105"/>
          <p:cNvCxnSpPr>
            <a:cxnSpLocks noChangeShapeType="1"/>
          </p:cNvCxnSpPr>
          <p:nvPr/>
        </p:nvCxnSpPr>
        <p:spPr bwMode="auto">
          <a:xfrm>
            <a:off x="5851525" y="20812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69" name="直線單箭頭接點 106"/>
          <p:cNvCxnSpPr>
            <a:cxnSpLocks noChangeShapeType="1"/>
          </p:cNvCxnSpPr>
          <p:nvPr/>
        </p:nvCxnSpPr>
        <p:spPr bwMode="auto">
          <a:xfrm>
            <a:off x="4960938" y="172402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70" name="直線單箭頭接點 107"/>
          <p:cNvCxnSpPr>
            <a:cxnSpLocks noChangeShapeType="1"/>
          </p:cNvCxnSpPr>
          <p:nvPr/>
        </p:nvCxnSpPr>
        <p:spPr bwMode="auto">
          <a:xfrm>
            <a:off x="4960938" y="215106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71" name="直線單箭頭接點 108"/>
          <p:cNvCxnSpPr>
            <a:cxnSpLocks noChangeShapeType="1"/>
          </p:cNvCxnSpPr>
          <p:nvPr/>
        </p:nvCxnSpPr>
        <p:spPr bwMode="auto">
          <a:xfrm>
            <a:off x="4960938" y="1938338"/>
            <a:ext cx="368300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5372" name="群組 109"/>
          <p:cNvGrpSpPr>
            <a:grpSpLocks/>
          </p:cNvGrpSpPr>
          <p:nvPr/>
        </p:nvGrpSpPr>
        <p:grpSpPr bwMode="auto">
          <a:xfrm>
            <a:off x="5318125" y="1652588"/>
            <a:ext cx="571500" cy="571500"/>
            <a:chOff x="5429256" y="1785926"/>
            <a:chExt cx="571504" cy="571504"/>
          </a:xfrm>
        </p:grpSpPr>
        <p:sp>
          <p:nvSpPr>
            <p:cNvPr id="15429" name="橢圓 110"/>
            <p:cNvSpPr>
              <a:spLocks noChangeArrowheads="1"/>
            </p:cNvSpPr>
            <p:nvPr/>
          </p:nvSpPr>
          <p:spPr bwMode="auto">
            <a:xfrm>
              <a:off x="5429256" y="1785926"/>
              <a:ext cx="571504" cy="57150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5430" name="文字方塊 111"/>
            <p:cNvSpPr txBox="1">
              <a:spLocks noChangeArrowheads="1"/>
            </p:cNvSpPr>
            <p:nvPr/>
          </p:nvSpPr>
          <p:spPr bwMode="auto">
            <a:xfrm>
              <a:off x="5471510" y="1886548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solidFill>
                    <a:schemeClr val="tx1"/>
                  </a:solidFill>
                </a:rPr>
                <a:t>FA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373" name="文字方塊 112"/>
          <p:cNvSpPr txBox="1">
            <a:spLocks noChangeArrowheads="1"/>
          </p:cNvSpPr>
          <p:nvPr/>
        </p:nvSpPr>
        <p:spPr bwMode="auto">
          <a:xfrm>
            <a:off x="6237288" y="163988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CO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4" name="文字方塊 113"/>
          <p:cNvSpPr txBox="1">
            <a:spLocks noChangeArrowheads="1"/>
          </p:cNvSpPr>
          <p:nvPr/>
        </p:nvSpPr>
        <p:spPr bwMode="auto">
          <a:xfrm>
            <a:off x="6246813" y="1916113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5" name="文字方塊 114"/>
          <p:cNvSpPr txBox="1">
            <a:spLocks noChangeArrowheads="1"/>
          </p:cNvSpPr>
          <p:nvPr/>
        </p:nvSpPr>
        <p:spPr bwMode="auto">
          <a:xfrm>
            <a:off x="4643438" y="1571625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CI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6" name="文字方塊 115"/>
          <p:cNvSpPr txBox="1">
            <a:spLocks noChangeArrowheads="1"/>
          </p:cNvSpPr>
          <p:nvPr/>
        </p:nvSpPr>
        <p:spPr bwMode="auto">
          <a:xfrm>
            <a:off x="4675188" y="177323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7" name="文字方塊 116"/>
          <p:cNvSpPr txBox="1">
            <a:spLocks noChangeArrowheads="1"/>
          </p:cNvSpPr>
          <p:nvPr/>
        </p:nvSpPr>
        <p:spPr bwMode="auto">
          <a:xfrm>
            <a:off x="4675188" y="1987550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378" name="直線單箭頭接點 117"/>
          <p:cNvCxnSpPr>
            <a:cxnSpLocks noChangeShapeType="1"/>
          </p:cNvCxnSpPr>
          <p:nvPr/>
        </p:nvCxnSpPr>
        <p:spPr bwMode="auto">
          <a:xfrm>
            <a:off x="7104063" y="1366838"/>
            <a:ext cx="43021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79" name="直線單箭頭接點 118"/>
          <p:cNvCxnSpPr>
            <a:cxnSpLocks noChangeShapeType="1"/>
          </p:cNvCxnSpPr>
          <p:nvPr/>
        </p:nvCxnSpPr>
        <p:spPr bwMode="auto">
          <a:xfrm>
            <a:off x="7104063" y="1793875"/>
            <a:ext cx="4302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80" name="直線單箭頭接點 119"/>
          <p:cNvCxnSpPr>
            <a:cxnSpLocks noChangeShapeType="1"/>
          </p:cNvCxnSpPr>
          <p:nvPr/>
        </p:nvCxnSpPr>
        <p:spPr bwMode="auto">
          <a:xfrm flipV="1">
            <a:off x="7104063" y="1571625"/>
            <a:ext cx="430212" cy="9525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381" name="文字方塊 120"/>
          <p:cNvSpPr txBox="1">
            <a:spLocks noChangeArrowheads="1"/>
          </p:cNvSpPr>
          <p:nvPr/>
        </p:nvSpPr>
        <p:spPr bwMode="auto">
          <a:xfrm>
            <a:off x="6786563" y="121443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CI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2" name="文字方塊 121"/>
          <p:cNvSpPr txBox="1">
            <a:spLocks noChangeArrowheads="1"/>
          </p:cNvSpPr>
          <p:nvPr/>
        </p:nvSpPr>
        <p:spPr bwMode="auto">
          <a:xfrm>
            <a:off x="6818313" y="1416050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3" name="文字方塊 122"/>
          <p:cNvSpPr txBox="1">
            <a:spLocks noChangeArrowheads="1"/>
          </p:cNvSpPr>
          <p:nvPr/>
        </p:nvSpPr>
        <p:spPr bwMode="auto">
          <a:xfrm>
            <a:off x="6818313" y="1630363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4" name="文字方塊 124"/>
          <p:cNvSpPr txBox="1">
            <a:spLocks noChangeArrowheads="1"/>
          </p:cNvSpPr>
          <p:nvPr/>
        </p:nvSpPr>
        <p:spPr bwMode="auto">
          <a:xfrm>
            <a:off x="7462838" y="121443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CO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5" name="文字方塊 125"/>
          <p:cNvSpPr txBox="1">
            <a:spLocks noChangeArrowheads="1"/>
          </p:cNvSpPr>
          <p:nvPr/>
        </p:nvSpPr>
        <p:spPr bwMode="auto">
          <a:xfrm>
            <a:off x="7462838" y="1428750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CO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6" name="文字方塊 126"/>
          <p:cNvSpPr txBox="1">
            <a:spLocks noChangeArrowheads="1"/>
          </p:cNvSpPr>
          <p:nvPr/>
        </p:nvSpPr>
        <p:spPr bwMode="auto">
          <a:xfrm>
            <a:off x="7462838" y="1643063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CO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387" name="直線單箭頭接點 127"/>
          <p:cNvCxnSpPr>
            <a:cxnSpLocks noChangeShapeType="1"/>
          </p:cNvCxnSpPr>
          <p:nvPr/>
        </p:nvCxnSpPr>
        <p:spPr bwMode="auto">
          <a:xfrm>
            <a:off x="7137400" y="2009775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88" name="直線單箭頭接點 128"/>
          <p:cNvCxnSpPr>
            <a:cxnSpLocks noChangeShapeType="1"/>
          </p:cNvCxnSpPr>
          <p:nvPr/>
        </p:nvCxnSpPr>
        <p:spPr bwMode="auto">
          <a:xfrm>
            <a:off x="7137400" y="24368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5389" name="直線單箭頭接點 129"/>
          <p:cNvCxnSpPr>
            <a:cxnSpLocks noChangeShapeType="1"/>
          </p:cNvCxnSpPr>
          <p:nvPr/>
        </p:nvCxnSpPr>
        <p:spPr bwMode="auto">
          <a:xfrm flipV="1">
            <a:off x="7137400" y="2214563"/>
            <a:ext cx="428625" cy="9525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5390" name="文字方塊 130"/>
          <p:cNvSpPr txBox="1">
            <a:spLocks noChangeArrowheads="1"/>
          </p:cNvSpPr>
          <p:nvPr/>
        </p:nvSpPr>
        <p:spPr bwMode="auto">
          <a:xfrm>
            <a:off x="6818313" y="185737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CI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1" name="文字方塊 131"/>
          <p:cNvSpPr txBox="1">
            <a:spLocks noChangeArrowheads="1"/>
          </p:cNvSpPr>
          <p:nvPr/>
        </p:nvSpPr>
        <p:spPr bwMode="auto">
          <a:xfrm>
            <a:off x="6851650" y="2058988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2" name="文字方塊 132"/>
          <p:cNvSpPr txBox="1">
            <a:spLocks noChangeArrowheads="1"/>
          </p:cNvSpPr>
          <p:nvPr/>
        </p:nvSpPr>
        <p:spPr bwMode="auto">
          <a:xfrm>
            <a:off x="6851650" y="2273300"/>
            <a:ext cx="500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3" name="文字方塊 134"/>
          <p:cNvSpPr txBox="1">
            <a:spLocks noChangeArrowheads="1"/>
          </p:cNvSpPr>
          <p:nvPr/>
        </p:nvSpPr>
        <p:spPr bwMode="auto">
          <a:xfrm>
            <a:off x="7513638" y="1857375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4" name="文字方塊 135"/>
          <p:cNvSpPr txBox="1">
            <a:spLocks noChangeArrowheads="1"/>
          </p:cNvSpPr>
          <p:nvPr/>
        </p:nvSpPr>
        <p:spPr bwMode="auto">
          <a:xfrm>
            <a:off x="7513638" y="2071688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5" name="文字方塊 136"/>
          <p:cNvSpPr txBox="1">
            <a:spLocks noChangeArrowheads="1"/>
          </p:cNvSpPr>
          <p:nvPr/>
        </p:nvSpPr>
        <p:spPr bwMode="auto">
          <a:xfrm>
            <a:off x="7513638" y="2286000"/>
            <a:ext cx="500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6" name="文字方塊 137"/>
          <p:cNvSpPr txBox="1">
            <a:spLocks noChangeArrowheads="1"/>
          </p:cNvSpPr>
          <p:nvPr/>
        </p:nvSpPr>
        <p:spPr bwMode="auto">
          <a:xfrm>
            <a:off x="7820025" y="1643063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0.55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7" name="文字方塊 138"/>
          <p:cNvSpPr txBox="1">
            <a:spLocks noChangeArrowheads="1"/>
          </p:cNvSpPr>
          <p:nvPr/>
        </p:nvSpPr>
        <p:spPr bwMode="auto">
          <a:xfrm>
            <a:off x="7820025" y="1428750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0.55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8" name="文字方塊 139"/>
          <p:cNvSpPr txBox="1">
            <a:spLocks noChangeArrowheads="1"/>
          </p:cNvSpPr>
          <p:nvPr/>
        </p:nvSpPr>
        <p:spPr bwMode="auto">
          <a:xfrm>
            <a:off x="7820025" y="1214438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0.54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99" name="文字方塊 140"/>
          <p:cNvSpPr txBox="1">
            <a:spLocks noChangeArrowheads="1"/>
          </p:cNvSpPr>
          <p:nvPr/>
        </p:nvSpPr>
        <p:spPr bwMode="auto">
          <a:xfrm>
            <a:off x="7820025" y="2286000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0.54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00" name="文字方塊 141"/>
          <p:cNvSpPr txBox="1">
            <a:spLocks noChangeArrowheads="1"/>
          </p:cNvSpPr>
          <p:nvPr/>
        </p:nvSpPr>
        <p:spPr bwMode="auto">
          <a:xfrm>
            <a:off x="7820025" y="2071688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0.61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01" name="文字方塊 142"/>
          <p:cNvSpPr txBox="1">
            <a:spLocks noChangeArrowheads="1"/>
          </p:cNvSpPr>
          <p:nvPr/>
        </p:nvSpPr>
        <p:spPr bwMode="auto">
          <a:xfrm>
            <a:off x="7820025" y="1857375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0.43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02" name="文字方塊 143"/>
          <p:cNvSpPr txBox="1">
            <a:spLocks noChangeArrowheads="1"/>
          </p:cNvSpPr>
          <p:nvPr/>
        </p:nvSpPr>
        <p:spPr bwMode="auto">
          <a:xfrm>
            <a:off x="714375" y="1500188"/>
            <a:ext cx="22145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 dirty="0">
                <a:solidFill>
                  <a:schemeClr val="accent1">
                    <a:lumMod val="75000"/>
                  </a:schemeClr>
                </a:solidFill>
              </a:rPr>
              <a:t>Register delay time</a:t>
            </a:r>
            <a:endParaRPr lang="zh-TW" alt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03" name="文字方塊 144"/>
          <p:cNvSpPr txBox="1">
            <a:spLocks noChangeArrowheads="1"/>
          </p:cNvSpPr>
          <p:nvPr/>
        </p:nvSpPr>
        <p:spPr bwMode="auto">
          <a:xfrm>
            <a:off x="714375" y="1763713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 dirty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altLang="zh-TW" sz="1400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b="0" dirty="0">
                <a:solidFill>
                  <a:schemeClr val="accent1">
                    <a:lumMod val="75000"/>
                  </a:schemeClr>
                </a:solidFill>
              </a:rPr>
              <a:t>setup time</a:t>
            </a:r>
            <a:endParaRPr lang="zh-TW" alt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04" name="文字方塊 145"/>
          <p:cNvSpPr txBox="1">
            <a:spLocks noChangeArrowheads="1"/>
          </p:cNvSpPr>
          <p:nvPr/>
        </p:nvSpPr>
        <p:spPr bwMode="auto">
          <a:xfrm>
            <a:off x="2643188" y="178593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0.581</a:t>
            </a:r>
            <a:endParaRPr lang="zh-TW" altLang="en-US" sz="1600">
              <a:solidFill>
                <a:srgbClr val="FF9900"/>
              </a:solidFill>
            </a:endParaRPr>
          </a:p>
        </p:txBody>
      </p:sp>
      <p:sp>
        <p:nvSpPr>
          <p:cNvPr id="15405" name="文字方塊 146"/>
          <p:cNvSpPr txBox="1">
            <a:spLocks noChangeArrowheads="1"/>
          </p:cNvSpPr>
          <p:nvPr/>
        </p:nvSpPr>
        <p:spPr bwMode="auto">
          <a:xfrm>
            <a:off x="2643188" y="1500188"/>
            <a:ext cx="785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0.441</a:t>
            </a:r>
            <a:endParaRPr lang="zh-TW" altLang="en-US" sz="1600">
              <a:solidFill>
                <a:srgbClr val="FF9900"/>
              </a:solidFill>
            </a:endParaRPr>
          </a:p>
        </p:txBody>
      </p:sp>
      <p:cxnSp>
        <p:nvCxnSpPr>
          <p:cNvPr id="15408" name="直線接點 152"/>
          <p:cNvCxnSpPr>
            <a:cxnSpLocks noChangeShapeType="1"/>
          </p:cNvCxnSpPr>
          <p:nvPr/>
        </p:nvCxnSpPr>
        <p:spPr bwMode="auto">
          <a:xfrm rot="5400000">
            <a:off x="284957" y="4214019"/>
            <a:ext cx="2571750" cy="1587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54" name="文字方塊 153"/>
          <p:cNvSpPr txBox="1">
            <a:spLocks noChangeArrowheads="1"/>
          </p:cNvSpPr>
          <p:nvPr/>
        </p:nvSpPr>
        <p:spPr bwMode="auto">
          <a:xfrm>
            <a:off x="1571625" y="5214938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1.5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410" name="文字方塊 154"/>
          <p:cNvSpPr txBox="1">
            <a:spLocks noChangeArrowheads="1"/>
          </p:cNvSpPr>
          <p:nvPr/>
        </p:nvSpPr>
        <p:spPr bwMode="auto">
          <a:xfrm>
            <a:off x="714375" y="2170113"/>
            <a:ext cx="207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0" dirty="0">
                <a:solidFill>
                  <a:schemeClr val="accent1">
                    <a:lumMod val="75000"/>
                  </a:schemeClr>
                </a:solidFill>
              </a:rPr>
              <a:t>Booth encoder delay</a:t>
            </a:r>
            <a:endParaRPr lang="zh-TW" alt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11" name="文字方塊 155"/>
          <p:cNvSpPr txBox="1">
            <a:spLocks noChangeArrowheads="1"/>
          </p:cNvSpPr>
          <p:nvPr/>
        </p:nvSpPr>
        <p:spPr bwMode="auto">
          <a:xfrm>
            <a:off x="2714625" y="2192338"/>
            <a:ext cx="15716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>
                <a:solidFill>
                  <a:srgbClr val="FF9900"/>
                </a:solidFill>
              </a:rPr>
              <a:t>1.5 (assume)</a:t>
            </a:r>
            <a:endParaRPr lang="zh-TW" altLang="en-US" sz="1600">
              <a:solidFill>
                <a:srgbClr val="FF9900"/>
              </a:solidFill>
            </a:endParaRPr>
          </a:p>
        </p:txBody>
      </p:sp>
      <p:sp>
        <p:nvSpPr>
          <p:cNvPr id="157" name="文字方塊 156"/>
          <p:cNvSpPr txBox="1">
            <a:spLocks noChangeArrowheads="1"/>
          </p:cNvSpPr>
          <p:nvPr/>
        </p:nvSpPr>
        <p:spPr bwMode="auto">
          <a:xfrm>
            <a:off x="2857500" y="3571875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2.05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8" name="文字方塊 157"/>
          <p:cNvSpPr txBox="1">
            <a:spLocks noChangeArrowheads="1"/>
          </p:cNvSpPr>
          <p:nvPr/>
        </p:nvSpPr>
        <p:spPr bwMode="auto">
          <a:xfrm>
            <a:off x="3714750" y="4049713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2.11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9" name="文字方塊 158"/>
          <p:cNvSpPr txBox="1">
            <a:spLocks noChangeArrowheads="1"/>
          </p:cNvSpPr>
          <p:nvPr/>
        </p:nvSpPr>
        <p:spPr bwMode="auto">
          <a:xfrm>
            <a:off x="4786313" y="2763838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2.60</a:t>
            </a:r>
          </a:p>
        </p:txBody>
      </p:sp>
      <p:sp>
        <p:nvSpPr>
          <p:cNvPr id="160" name="文字方塊 159"/>
          <p:cNvSpPr txBox="1">
            <a:spLocks noChangeArrowheads="1"/>
          </p:cNvSpPr>
          <p:nvPr/>
        </p:nvSpPr>
        <p:spPr bwMode="auto">
          <a:xfrm>
            <a:off x="4643438" y="3429000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2.66</a:t>
            </a:r>
          </a:p>
        </p:txBody>
      </p:sp>
      <p:sp>
        <p:nvSpPr>
          <p:cNvPr id="15416" name="文字方塊 160"/>
          <p:cNvSpPr txBox="1">
            <a:spLocks noChangeArrowheads="1"/>
          </p:cNvSpPr>
          <p:nvPr/>
        </p:nvSpPr>
        <p:spPr bwMode="auto">
          <a:xfrm>
            <a:off x="3214688" y="5621338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0.441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417" name="文字方塊 161"/>
          <p:cNvSpPr txBox="1">
            <a:spLocks noChangeArrowheads="1"/>
          </p:cNvSpPr>
          <p:nvPr/>
        </p:nvSpPr>
        <p:spPr bwMode="auto">
          <a:xfrm>
            <a:off x="4357688" y="5764213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0.441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418" name="文字方塊 162"/>
          <p:cNvSpPr txBox="1">
            <a:spLocks noChangeArrowheads="1"/>
          </p:cNvSpPr>
          <p:nvPr/>
        </p:nvSpPr>
        <p:spPr bwMode="auto">
          <a:xfrm>
            <a:off x="5286375" y="5929313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0.441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5419" name="文字方塊 163"/>
          <p:cNvSpPr txBox="1">
            <a:spLocks noChangeArrowheads="1"/>
          </p:cNvSpPr>
          <p:nvPr/>
        </p:nvSpPr>
        <p:spPr bwMode="auto">
          <a:xfrm>
            <a:off x="6929438" y="6121400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0.441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65" name="文字方塊 164"/>
          <p:cNvSpPr txBox="1">
            <a:spLocks noChangeArrowheads="1"/>
          </p:cNvSpPr>
          <p:nvPr/>
        </p:nvSpPr>
        <p:spPr bwMode="auto">
          <a:xfrm>
            <a:off x="3714750" y="4335463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2.05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66" name="文字方塊 165"/>
          <p:cNvSpPr txBox="1">
            <a:spLocks noChangeArrowheads="1"/>
          </p:cNvSpPr>
          <p:nvPr/>
        </p:nvSpPr>
        <p:spPr bwMode="auto">
          <a:xfrm>
            <a:off x="4357688" y="4978400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2.11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67" name="文字方塊 166"/>
          <p:cNvSpPr txBox="1">
            <a:spLocks noChangeArrowheads="1"/>
          </p:cNvSpPr>
          <p:nvPr/>
        </p:nvSpPr>
        <p:spPr bwMode="auto">
          <a:xfrm>
            <a:off x="4429125" y="3929063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2.66</a:t>
            </a:r>
          </a:p>
        </p:txBody>
      </p:sp>
      <p:sp>
        <p:nvSpPr>
          <p:cNvPr id="168" name="文字方塊 167"/>
          <p:cNvSpPr txBox="1">
            <a:spLocks noChangeArrowheads="1"/>
          </p:cNvSpPr>
          <p:nvPr/>
        </p:nvSpPr>
        <p:spPr bwMode="auto">
          <a:xfrm>
            <a:off x="5286375" y="4549775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2.72</a:t>
            </a:r>
          </a:p>
        </p:txBody>
      </p:sp>
      <p:sp>
        <p:nvSpPr>
          <p:cNvPr id="169" name="文字方塊 168"/>
          <p:cNvSpPr txBox="1">
            <a:spLocks noChangeArrowheads="1"/>
          </p:cNvSpPr>
          <p:nvPr/>
        </p:nvSpPr>
        <p:spPr bwMode="auto">
          <a:xfrm>
            <a:off x="6143625" y="3906838"/>
            <a:ext cx="642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3.27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70" name="文字方塊 169"/>
          <p:cNvSpPr txBox="1">
            <a:spLocks noChangeArrowheads="1"/>
          </p:cNvSpPr>
          <p:nvPr/>
        </p:nvSpPr>
        <p:spPr bwMode="auto">
          <a:xfrm>
            <a:off x="5357813" y="3263900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3.21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71" name="文字方塊 170"/>
          <p:cNvSpPr txBox="1">
            <a:spLocks noChangeArrowheads="1"/>
          </p:cNvSpPr>
          <p:nvPr/>
        </p:nvSpPr>
        <p:spPr bwMode="auto">
          <a:xfrm>
            <a:off x="6786563" y="3000375"/>
            <a:ext cx="642937" cy="304800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FFF99"/>
                </a:solidFill>
              </a:rPr>
              <a:t>3.82</a:t>
            </a:r>
            <a:endParaRPr lang="zh-TW" altLang="en-US" sz="1400" dirty="0">
              <a:solidFill>
                <a:srgbClr val="FFFF99"/>
              </a:solidFill>
            </a:endParaRPr>
          </a:p>
        </p:txBody>
      </p:sp>
      <p:sp>
        <p:nvSpPr>
          <p:cNvPr id="181" name="手繪多邊形 180"/>
          <p:cNvSpPr>
            <a:spLocks noChangeArrowheads="1"/>
          </p:cNvSpPr>
          <p:nvPr/>
        </p:nvSpPr>
        <p:spPr bwMode="auto">
          <a:xfrm>
            <a:off x="1439863" y="3305175"/>
            <a:ext cx="5592762" cy="1376363"/>
          </a:xfrm>
          <a:custGeom>
            <a:avLst/>
            <a:gdLst>
              <a:gd name="T0" fmla="*/ 0 w 5593404"/>
              <a:gd name="T1" fmla="*/ 1344086 h 1376482"/>
              <a:gd name="T2" fmla="*/ 1439198 w 5593404"/>
              <a:gd name="T3" fmla="*/ 1344086 h 1376482"/>
              <a:gd name="T4" fmla="*/ 1604511 w 5593404"/>
              <a:gd name="T5" fmla="*/ 1324634 h 1376482"/>
              <a:gd name="T6" fmla="*/ 2236587 w 5593404"/>
              <a:gd name="T7" fmla="*/ 1334362 h 1376482"/>
              <a:gd name="T8" fmla="*/ 2324107 w 5593404"/>
              <a:gd name="T9" fmla="*/ 1344086 h 1376482"/>
              <a:gd name="T10" fmla="*/ 2343557 w 5593404"/>
              <a:gd name="T11" fmla="*/ 1324634 h 1376482"/>
              <a:gd name="T12" fmla="*/ 2372732 w 5593404"/>
              <a:gd name="T13" fmla="*/ 1305185 h 1376482"/>
              <a:gd name="T14" fmla="*/ 2314385 w 5593404"/>
              <a:gd name="T15" fmla="*/ 1178758 h 1376482"/>
              <a:gd name="T16" fmla="*/ 2294935 w 5593404"/>
              <a:gd name="T17" fmla="*/ 1091233 h 1376482"/>
              <a:gd name="T18" fmla="*/ 2469973 w 5593404"/>
              <a:gd name="T19" fmla="*/ 1003705 h 1376482"/>
              <a:gd name="T20" fmla="*/ 3549370 w 5593404"/>
              <a:gd name="T21" fmla="*/ 984256 h 1376482"/>
              <a:gd name="T22" fmla="*/ 3529923 w 5593404"/>
              <a:gd name="T23" fmla="*/ 955079 h 1376482"/>
              <a:gd name="T24" fmla="*/ 3559093 w 5593404"/>
              <a:gd name="T25" fmla="*/ 624425 h 1376482"/>
              <a:gd name="T26" fmla="*/ 4268966 w 5593404"/>
              <a:gd name="T27" fmla="*/ 634150 h 1376482"/>
              <a:gd name="T28" fmla="*/ 4434279 w 5593404"/>
              <a:gd name="T29" fmla="*/ 536901 h 1376482"/>
              <a:gd name="T30" fmla="*/ 4444006 w 5593404"/>
              <a:gd name="T31" fmla="*/ 21467 h 1376482"/>
              <a:gd name="T32" fmla="*/ 5591474 w 5593404"/>
              <a:gd name="T33" fmla="*/ 2017 h 13764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593404"/>
              <a:gd name="T52" fmla="*/ 0 h 1376482"/>
              <a:gd name="T53" fmla="*/ 5593404 w 5593404"/>
              <a:gd name="T54" fmla="*/ 1376482 h 137648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593404" h="1376482">
                <a:moveTo>
                  <a:pt x="0" y="1344434"/>
                </a:moveTo>
                <a:cubicBezTo>
                  <a:pt x="730223" y="1364441"/>
                  <a:pt x="702598" y="1376482"/>
                  <a:pt x="1439693" y="1344434"/>
                </a:cubicBezTo>
                <a:cubicBezTo>
                  <a:pt x="1495144" y="1342023"/>
                  <a:pt x="1549940" y="1331464"/>
                  <a:pt x="1605063" y="1324979"/>
                </a:cubicBezTo>
                <a:lnTo>
                  <a:pt x="2237361" y="1334707"/>
                </a:lnTo>
                <a:cubicBezTo>
                  <a:pt x="2266713" y="1335500"/>
                  <a:pt x="2295668" y="1347092"/>
                  <a:pt x="2324910" y="1344434"/>
                </a:cubicBezTo>
                <a:cubicBezTo>
                  <a:pt x="2334044" y="1343604"/>
                  <a:pt x="2337204" y="1330708"/>
                  <a:pt x="2344366" y="1324979"/>
                </a:cubicBezTo>
                <a:cubicBezTo>
                  <a:pt x="2353495" y="1317676"/>
                  <a:pt x="2363821" y="1312009"/>
                  <a:pt x="2373549" y="1305524"/>
                </a:cubicBezTo>
                <a:cubicBezTo>
                  <a:pt x="2340512" y="1255970"/>
                  <a:pt x="2341136" y="1261249"/>
                  <a:pt x="2315183" y="1179064"/>
                </a:cubicBezTo>
                <a:cubicBezTo>
                  <a:pt x="2306181" y="1150557"/>
                  <a:pt x="2302212" y="1120698"/>
                  <a:pt x="2295727" y="1091515"/>
                </a:cubicBezTo>
                <a:cubicBezTo>
                  <a:pt x="2312341" y="975222"/>
                  <a:pt x="2285017" y="1009773"/>
                  <a:pt x="2470825" y="1003966"/>
                </a:cubicBezTo>
                <a:cubicBezTo>
                  <a:pt x="2830631" y="992722"/>
                  <a:pt x="3190672" y="990996"/>
                  <a:pt x="3550595" y="984511"/>
                </a:cubicBezTo>
                <a:cubicBezTo>
                  <a:pt x="3544110" y="974783"/>
                  <a:pt x="3531140" y="967019"/>
                  <a:pt x="3531140" y="955328"/>
                </a:cubicBezTo>
                <a:cubicBezTo>
                  <a:pt x="3531140" y="703881"/>
                  <a:pt x="3520789" y="743186"/>
                  <a:pt x="3560323" y="624587"/>
                </a:cubicBezTo>
                <a:cubicBezTo>
                  <a:pt x="3797029" y="627830"/>
                  <a:pt x="4033727" y="636888"/>
                  <a:pt x="4270442" y="634315"/>
                </a:cubicBezTo>
                <a:cubicBezTo>
                  <a:pt x="4486836" y="631963"/>
                  <a:pt x="4468146" y="666369"/>
                  <a:pt x="4435812" y="537039"/>
                </a:cubicBezTo>
                <a:cubicBezTo>
                  <a:pt x="4439055" y="365184"/>
                  <a:pt x="4298435" y="110383"/>
                  <a:pt x="4445540" y="21473"/>
                </a:cubicBezTo>
                <a:cubicBezTo>
                  <a:pt x="4481068" y="0"/>
                  <a:pt x="5318617" y="2017"/>
                  <a:pt x="5593404" y="2017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82" name="文字方塊 181"/>
          <p:cNvSpPr txBox="1">
            <a:spLocks noChangeArrowheads="1"/>
          </p:cNvSpPr>
          <p:nvPr/>
        </p:nvSpPr>
        <p:spPr bwMode="auto">
          <a:xfrm>
            <a:off x="214313" y="5786438"/>
            <a:ext cx="300037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FF0000"/>
                </a:solidFill>
              </a:rPr>
              <a:t>Critical path = 3.82+0.581</a:t>
            </a:r>
            <a:endParaRPr lang="zh-TW" altLang="en-US" b="0">
              <a:solidFill>
                <a:srgbClr val="FF0000"/>
              </a:solidFill>
            </a:endParaRPr>
          </a:p>
        </p:txBody>
      </p:sp>
      <p:sp>
        <p:nvSpPr>
          <p:cNvPr id="15519" name="Rectangle 159"/>
          <p:cNvSpPr>
            <a:spLocks noChangeArrowheads="1"/>
          </p:cNvSpPr>
          <p:nvPr/>
        </p:nvSpPr>
        <p:spPr bwMode="auto">
          <a:xfrm>
            <a:off x="4643438" y="1196975"/>
            <a:ext cx="3744912" cy="1368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cxnSp>
        <p:nvCxnSpPr>
          <p:cNvPr id="15521" name="直線接點 152"/>
          <p:cNvCxnSpPr>
            <a:cxnSpLocks noChangeShapeType="1"/>
          </p:cNvCxnSpPr>
          <p:nvPr/>
        </p:nvCxnSpPr>
        <p:spPr bwMode="auto">
          <a:xfrm rot="5400000">
            <a:off x="-529431" y="4209256"/>
            <a:ext cx="2571750" cy="1588"/>
          </a:xfrm>
          <a:prstGeom prst="line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3" name="文字方塊 153"/>
          <p:cNvSpPr txBox="1">
            <a:spLocks noChangeArrowheads="1"/>
          </p:cNvSpPr>
          <p:nvPr/>
        </p:nvSpPr>
        <p:spPr bwMode="auto">
          <a:xfrm>
            <a:off x="333375" y="52292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4277085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7" grpId="0"/>
      <p:bldP spid="158" grpId="0"/>
      <p:bldP spid="159" grpId="0"/>
      <p:bldP spid="160" grpId="0"/>
      <p:bldP spid="165" grpId="0"/>
      <p:bldP spid="166" grpId="0"/>
      <p:bldP spid="167" grpId="0"/>
      <p:bldP spid="168" grpId="0"/>
      <p:bldP spid="169" grpId="0"/>
      <p:bldP spid="170" grpId="0"/>
      <p:bldP spid="171" grpId="0" animBg="1"/>
      <p:bldP spid="181" grpId="0" animBg="1"/>
      <p:bldP spid="18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A052A21-7C96-4D9D-8D4C-6F3102A80690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14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1206" name="內容版面配置區 7"/>
          <p:cNvSpPr>
            <a:spLocks noGrp="1"/>
          </p:cNvSpPr>
          <p:nvPr>
            <p:ph idx="4294967295"/>
          </p:nvPr>
        </p:nvSpPr>
        <p:spPr>
          <a:xfrm>
            <a:off x="457200" y="1465263"/>
            <a:ext cx="8686800" cy="45259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Modify HALF_CYCLE in </a:t>
            </a:r>
            <a:r>
              <a:rPr lang="en-US" altLang="zh-TW" sz="2400" dirty="0" err="1" smtClean="0"/>
              <a:t>testfixture.v</a:t>
            </a:r>
            <a:r>
              <a:rPr lang="en-US" altLang="zh-TW" sz="2400" dirty="0" smtClean="0"/>
              <a:t> to test your critical path</a:t>
            </a:r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lvl="1" eaLnBrk="1" hangingPunct="1">
              <a:buFontTx/>
              <a:buNone/>
            </a:pPr>
            <a:endParaRPr lang="en-US" altLang="zh-TW" sz="1800" dirty="0" smtClean="0"/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lvl="1" eaLnBrk="1" hangingPunct="1">
              <a:buFontTx/>
              <a:buNone/>
            </a:pPr>
            <a:endParaRPr lang="en-US" altLang="zh-TW" sz="1800" dirty="0" smtClean="0"/>
          </a:p>
          <a:p>
            <a:pPr lvl="1" eaLnBrk="1" hangingPunct="1">
              <a:buFontTx/>
              <a:buNone/>
            </a:pPr>
            <a:endParaRPr lang="en-US" altLang="zh-TW" sz="1800" dirty="0"/>
          </a:p>
          <a:p>
            <a:pPr lvl="1" eaLnBrk="1" hangingPunct="1">
              <a:buFontTx/>
              <a:buNone/>
            </a:pPr>
            <a:endParaRPr lang="en-US" altLang="zh-TW" sz="1800" dirty="0" smtClean="0"/>
          </a:p>
          <a:p>
            <a:pPr lvl="1" eaLnBrk="1" hangingPunct="1">
              <a:buFontTx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First, loosen the clock cycle when you’re checking your circuit logic. Once the logic is correct, start to shorten the clock period to find the critical path.</a:t>
            </a:r>
          </a:p>
          <a:p>
            <a:pPr eaLnBrk="1" hangingPunct="1">
              <a:buFontTx/>
              <a:buNone/>
            </a:pPr>
            <a:endParaRPr lang="zh-TW" altLang="en-US" sz="2400" dirty="0" smtClean="0"/>
          </a:p>
        </p:txBody>
      </p:sp>
      <p:sp>
        <p:nvSpPr>
          <p:cNvPr id="2" name="標題 1"/>
          <p:cNvSpPr>
            <a:spLocks/>
          </p:cNvSpPr>
          <p:nvPr/>
        </p:nvSpPr>
        <p:spPr bwMode="auto">
          <a:xfrm>
            <a:off x="179388" y="11588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3600" b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Timing Path Calculation By Simulation</a:t>
            </a:r>
            <a:endParaRPr lang="zh-TW" altLang="en-US" sz="3600" b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04864"/>
            <a:ext cx="5314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7" name="標題 6"/>
          <p:cNvSpPr>
            <a:spLocks noGrp="1"/>
          </p:cNvSpPr>
          <p:nvPr>
            <p:ph type="ctrTitle" idx="4294967295"/>
          </p:nvPr>
        </p:nvSpPr>
        <p:spPr>
          <a:xfrm>
            <a:off x="756903" y="2564904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Pipeline MAC Example</a:t>
            </a:r>
            <a:endParaRPr lang="zh-TW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6C2AB88-E6EB-4DE1-82EE-D7DF2B28EDF7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15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26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        Pipelined Structure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82AFB9B2-ACBA-4147-9B36-7BBF6F8F1D86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 bwMode="auto">
          <a:xfrm>
            <a:off x="1000125" y="2428875"/>
            <a:ext cx="428625" cy="24288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 b="0">
              <a:solidFill>
                <a:schemeClr val="tx1"/>
              </a:solidFill>
              <a:ea typeface="新細明體" pitchFamily="18" charset="-120"/>
            </a:endParaRPr>
          </a:p>
        </p:txBody>
      </p:sp>
      <p:cxnSp>
        <p:nvCxnSpPr>
          <p:cNvPr id="16391" name="直線單箭頭接點 9"/>
          <p:cNvCxnSpPr>
            <a:cxnSpLocks noChangeShapeType="1"/>
          </p:cNvCxnSpPr>
          <p:nvPr/>
        </p:nvCxnSpPr>
        <p:spPr bwMode="auto">
          <a:xfrm>
            <a:off x="496888" y="2857500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392" name="直線單箭頭接點 10"/>
          <p:cNvCxnSpPr>
            <a:cxnSpLocks noChangeShapeType="1"/>
          </p:cNvCxnSpPr>
          <p:nvPr/>
        </p:nvCxnSpPr>
        <p:spPr bwMode="auto">
          <a:xfrm>
            <a:off x="496888" y="4459288"/>
            <a:ext cx="503237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393" name="直線單箭頭接點 11"/>
          <p:cNvCxnSpPr>
            <a:cxnSpLocks noChangeShapeType="1"/>
          </p:cNvCxnSpPr>
          <p:nvPr/>
        </p:nvCxnSpPr>
        <p:spPr bwMode="auto">
          <a:xfrm>
            <a:off x="487363" y="3357563"/>
            <a:ext cx="51276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394" name="文字方塊 12"/>
          <p:cNvSpPr txBox="1">
            <a:spLocks noChangeArrowheads="1"/>
          </p:cNvSpPr>
          <p:nvPr/>
        </p:nvSpPr>
        <p:spPr bwMode="auto">
          <a:xfrm>
            <a:off x="71438" y="264318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95" name="文字方塊 13"/>
          <p:cNvSpPr txBox="1">
            <a:spLocks noChangeArrowheads="1"/>
          </p:cNvSpPr>
          <p:nvPr/>
        </p:nvSpPr>
        <p:spPr bwMode="auto">
          <a:xfrm>
            <a:off x="71438" y="31432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a0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96" name="文字方塊 14"/>
          <p:cNvSpPr txBox="1">
            <a:spLocks noChangeArrowheads="1"/>
          </p:cNvSpPr>
          <p:nvPr/>
        </p:nvSpPr>
        <p:spPr bwMode="auto">
          <a:xfrm>
            <a:off x="71438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97" name="文字方塊 15"/>
          <p:cNvSpPr txBox="1">
            <a:spLocks noChangeArrowheads="1"/>
          </p:cNvSpPr>
          <p:nvPr/>
        </p:nvSpPr>
        <p:spPr bwMode="auto">
          <a:xfrm>
            <a:off x="71438" y="42735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b0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398" name="直線單箭頭接點 16"/>
          <p:cNvCxnSpPr>
            <a:cxnSpLocks noChangeShapeType="1"/>
          </p:cNvCxnSpPr>
          <p:nvPr/>
        </p:nvCxnSpPr>
        <p:spPr bwMode="auto">
          <a:xfrm>
            <a:off x="500063" y="3927475"/>
            <a:ext cx="503237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3" name="群組 17"/>
          <p:cNvGrpSpPr/>
          <p:nvPr/>
        </p:nvGrpSpPr>
        <p:grpSpPr>
          <a:xfrm>
            <a:off x="2500298" y="3500438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19" name="橢圓 18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00" name="直線單箭頭接點 20"/>
          <p:cNvCxnSpPr>
            <a:cxnSpLocks noChangeShapeType="1"/>
          </p:cNvCxnSpPr>
          <p:nvPr/>
        </p:nvCxnSpPr>
        <p:spPr bwMode="auto">
          <a:xfrm flipV="1">
            <a:off x="1438275" y="4529138"/>
            <a:ext cx="19907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01" name="直線單箭頭接點 21"/>
          <p:cNvCxnSpPr>
            <a:cxnSpLocks noChangeShapeType="1"/>
          </p:cNvCxnSpPr>
          <p:nvPr/>
        </p:nvCxnSpPr>
        <p:spPr bwMode="auto">
          <a:xfrm>
            <a:off x="1428750" y="3829050"/>
            <a:ext cx="10795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02" name="文字方塊 22"/>
          <p:cNvSpPr txBox="1">
            <a:spLocks noChangeArrowheads="1"/>
          </p:cNvSpPr>
          <p:nvPr/>
        </p:nvSpPr>
        <p:spPr bwMode="auto">
          <a:xfrm>
            <a:off x="1357313" y="42148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pp0[0]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403" name="直線單箭頭接點 23"/>
          <p:cNvCxnSpPr>
            <a:cxnSpLocks noChangeShapeType="1"/>
          </p:cNvCxnSpPr>
          <p:nvPr/>
        </p:nvCxnSpPr>
        <p:spPr bwMode="auto">
          <a:xfrm flipV="1">
            <a:off x="1428750" y="4059238"/>
            <a:ext cx="1155700" cy="1270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04" name="文字方塊 24"/>
          <p:cNvSpPr txBox="1">
            <a:spLocks noChangeArrowheads="1"/>
          </p:cNvSpPr>
          <p:nvPr/>
        </p:nvSpPr>
        <p:spPr bwMode="auto">
          <a:xfrm>
            <a:off x="1357313" y="3786188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pp0[1]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05" name="文字方塊 25"/>
          <p:cNvSpPr txBox="1">
            <a:spLocks noChangeArrowheads="1"/>
          </p:cNvSpPr>
          <p:nvPr/>
        </p:nvSpPr>
        <p:spPr bwMode="auto">
          <a:xfrm>
            <a:off x="1357313" y="353060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pp1[0]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406" name="直線單箭頭接點 26"/>
          <p:cNvCxnSpPr>
            <a:cxnSpLocks noChangeShapeType="1"/>
          </p:cNvCxnSpPr>
          <p:nvPr/>
        </p:nvCxnSpPr>
        <p:spPr bwMode="auto">
          <a:xfrm>
            <a:off x="2174875" y="35814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07" name="文字方塊 27"/>
          <p:cNvSpPr txBox="1">
            <a:spLocks noChangeArrowheads="1"/>
          </p:cNvSpPr>
          <p:nvPr/>
        </p:nvSpPr>
        <p:spPr bwMode="auto">
          <a:xfrm>
            <a:off x="1928813" y="335756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群組 28"/>
          <p:cNvGrpSpPr/>
          <p:nvPr/>
        </p:nvGrpSpPr>
        <p:grpSpPr>
          <a:xfrm>
            <a:off x="3428992" y="4172564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30" name="橢圓 29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09" name="直線單箭頭接點 31"/>
          <p:cNvCxnSpPr>
            <a:cxnSpLocks noChangeShapeType="1"/>
          </p:cNvCxnSpPr>
          <p:nvPr/>
        </p:nvCxnSpPr>
        <p:spPr bwMode="auto">
          <a:xfrm>
            <a:off x="3032125" y="4354513"/>
            <a:ext cx="4286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10" name="文字方塊 32"/>
          <p:cNvSpPr txBox="1">
            <a:spLocks noChangeArrowheads="1"/>
          </p:cNvSpPr>
          <p:nvPr/>
        </p:nvSpPr>
        <p:spPr bwMode="auto">
          <a:xfrm>
            <a:off x="2786063" y="42021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群組 33"/>
          <p:cNvGrpSpPr/>
          <p:nvPr/>
        </p:nvGrpSpPr>
        <p:grpSpPr>
          <a:xfrm>
            <a:off x="3428992" y="2357430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35" name="橢圓 34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12" name="直線單箭頭接點 36"/>
          <p:cNvCxnSpPr>
            <a:cxnSpLocks noChangeShapeType="1"/>
          </p:cNvCxnSpPr>
          <p:nvPr/>
        </p:nvCxnSpPr>
        <p:spPr bwMode="auto">
          <a:xfrm>
            <a:off x="3103563" y="2438400"/>
            <a:ext cx="428625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13" name="文字方塊 37"/>
          <p:cNvSpPr txBox="1">
            <a:spLocks noChangeArrowheads="1"/>
          </p:cNvSpPr>
          <p:nvPr/>
        </p:nvSpPr>
        <p:spPr bwMode="auto">
          <a:xfrm>
            <a:off x="2857500" y="221456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zh-TW" alt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414" name="肘形接點 38"/>
          <p:cNvCxnSpPr>
            <a:cxnSpLocks noChangeShapeType="1"/>
          </p:cNvCxnSpPr>
          <p:nvPr/>
        </p:nvCxnSpPr>
        <p:spPr bwMode="auto">
          <a:xfrm rot="5400000" flipH="1" flipV="1">
            <a:off x="3002756" y="3074195"/>
            <a:ext cx="638175" cy="42386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15" name="直線單箭頭接點 39"/>
          <p:cNvCxnSpPr>
            <a:cxnSpLocks noChangeShapeType="1"/>
          </p:cNvCxnSpPr>
          <p:nvPr/>
        </p:nvCxnSpPr>
        <p:spPr bwMode="auto">
          <a:xfrm flipV="1">
            <a:off x="1411288" y="2714625"/>
            <a:ext cx="2017712" cy="17463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16" name="文字方塊 40"/>
          <p:cNvSpPr txBox="1">
            <a:spLocks noChangeArrowheads="1"/>
          </p:cNvSpPr>
          <p:nvPr/>
        </p:nvSpPr>
        <p:spPr bwMode="auto">
          <a:xfrm>
            <a:off x="1357313" y="2416175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pp1[1]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群組 41"/>
          <p:cNvGrpSpPr/>
          <p:nvPr/>
        </p:nvGrpSpPr>
        <p:grpSpPr>
          <a:xfrm>
            <a:off x="4357686" y="3643314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43" name="橢圓 42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18" name="肘形接點 44"/>
          <p:cNvCxnSpPr>
            <a:cxnSpLocks noChangeShapeType="1"/>
          </p:cNvCxnSpPr>
          <p:nvPr/>
        </p:nvCxnSpPr>
        <p:spPr bwMode="auto">
          <a:xfrm flipV="1">
            <a:off x="4038600" y="4000500"/>
            <a:ext cx="319088" cy="276225"/>
          </a:xfrm>
          <a:prstGeom prst="bentConnector3">
            <a:avLst>
              <a:gd name="adj1" fmla="val 1199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19" name="肘形接點 117"/>
          <p:cNvCxnSpPr>
            <a:cxnSpLocks noChangeShapeType="1"/>
          </p:cNvCxnSpPr>
          <p:nvPr/>
        </p:nvCxnSpPr>
        <p:spPr bwMode="auto">
          <a:xfrm flipV="1">
            <a:off x="3214688" y="3748088"/>
            <a:ext cx="1247775" cy="252412"/>
          </a:xfrm>
          <a:prstGeom prst="bentConnector4">
            <a:avLst>
              <a:gd name="adj1" fmla="val 16139"/>
              <a:gd name="adj2" fmla="val 100981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1" name="群組 46"/>
          <p:cNvGrpSpPr/>
          <p:nvPr/>
        </p:nvGrpSpPr>
        <p:grpSpPr>
          <a:xfrm>
            <a:off x="5286380" y="3000372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48" name="橢圓 47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21" name="圖案 49"/>
          <p:cNvCxnSpPr>
            <a:cxnSpLocks noChangeShapeType="1"/>
          </p:cNvCxnSpPr>
          <p:nvPr/>
        </p:nvCxnSpPr>
        <p:spPr bwMode="auto">
          <a:xfrm rot="16200000" flipH="1">
            <a:off x="4610101" y="2395537"/>
            <a:ext cx="176212" cy="1319213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22" name="圖案 50"/>
          <p:cNvCxnSpPr>
            <a:cxnSpLocks noChangeShapeType="1"/>
          </p:cNvCxnSpPr>
          <p:nvPr/>
        </p:nvCxnSpPr>
        <p:spPr bwMode="auto">
          <a:xfrm rot="5400000" flipH="1" flipV="1">
            <a:off x="4931569" y="3393282"/>
            <a:ext cx="390525" cy="319087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grpSp>
        <p:nvGrpSpPr>
          <p:cNvPr id="12" name="群組 51"/>
          <p:cNvGrpSpPr/>
          <p:nvPr/>
        </p:nvGrpSpPr>
        <p:grpSpPr>
          <a:xfrm>
            <a:off x="6215074" y="2357430"/>
            <a:ext cx="714380" cy="714381"/>
            <a:chOff x="5429256" y="1785923"/>
            <a:chExt cx="571504" cy="571504"/>
          </a:xfrm>
          <a:solidFill>
            <a:schemeClr val="accent3">
              <a:lumMod val="75000"/>
            </a:schemeClr>
          </a:solidFill>
        </p:grpSpPr>
        <p:sp>
          <p:nvSpPr>
            <p:cNvPr id="53" name="橢圓 52"/>
            <p:cNvSpPr/>
            <p:nvPr/>
          </p:nvSpPr>
          <p:spPr bwMode="auto">
            <a:xfrm>
              <a:off x="5429256" y="1785923"/>
              <a:ext cx="571504" cy="571504"/>
            </a:xfrm>
            <a:prstGeom prst="ellipse">
              <a:avLst/>
            </a:prstGeom>
            <a:grpFill/>
            <a:ln w="285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zh-TW" altLang="en-US" b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5500694" y="1886548"/>
              <a:ext cx="500066" cy="3693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FA</a:t>
              </a:r>
              <a:endParaRPr lang="zh-TW" altLang="en-US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cxnSp>
        <p:nvCxnSpPr>
          <p:cNvPr id="16424" name="圖案 54"/>
          <p:cNvCxnSpPr>
            <a:cxnSpLocks noChangeShapeType="1"/>
          </p:cNvCxnSpPr>
          <p:nvPr/>
        </p:nvCxnSpPr>
        <p:spPr bwMode="auto">
          <a:xfrm rot="5400000" flipH="1" flipV="1">
            <a:off x="5860256" y="2750344"/>
            <a:ext cx="390525" cy="319088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25" name="肘形接點 55"/>
          <p:cNvCxnSpPr>
            <a:cxnSpLocks noChangeShapeType="1"/>
          </p:cNvCxnSpPr>
          <p:nvPr/>
        </p:nvCxnSpPr>
        <p:spPr bwMode="auto">
          <a:xfrm rot="5400000" flipH="1" flipV="1">
            <a:off x="5179219" y="1321594"/>
            <a:ext cx="1588" cy="2279650"/>
          </a:xfrm>
          <a:prstGeom prst="bentConnector3">
            <a:avLst>
              <a:gd name="adj1" fmla="val 156046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26" name="矩形 56"/>
          <p:cNvSpPr>
            <a:spLocks noChangeArrowheads="1"/>
          </p:cNvSpPr>
          <p:nvPr/>
        </p:nvSpPr>
        <p:spPr bwMode="auto">
          <a:xfrm>
            <a:off x="7215188" y="2357438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308850" y="2416175"/>
            <a:ext cx="50006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28" name="矩形 58"/>
          <p:cNvSpPr>
            <a:spLocks noChangeArrowheads="1"/>
          </p:cNvSpPr>
          <p:nvPr/>
        </p:nvSpPr>
        <p:spPr bwMode="auto">
          <a:xfrm>
            <a:off x="7215188" y="3000375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308850" y="3059113"/>
            <a:ext cx="500063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30" name="矩形 60"/>
          <p:cNvSpPr>
            <a:spLocks noChangeArrowheads="1"/>
          </p:cNvSpPr>
          <p:nvPr/>
        </p:nvSpPr>
        <p:spPr bwMode="auto">
          <a:xfrm>
            <a:off x="7215188" y="3643313"/>
            <a:ext cx="642937" cy="642937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308850" y="3702050"/>
            <a:ext cx="500063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sp>
        <p:nvSpPr>
          <p:cNvPr id="16432" name="矩形 62"/>
          <p:cNvSpPr>
            <a:spLocks noChangeArrowheads="1"/>
          </p:cNvSpPr>
          <p:nvPr/>
        </p:nvSpPr>
        <p:spPr bwMode="auto">
          <a:xfrm>
            <a:off x="7215188" y="4286250"/>
            <a:ext cx="642937" cy="642938"/>
          </a:xfrm>
          <a:prstGeom prst="rect">
            <a:avLst/>
          </a:prstGeom>
          <a:solidFill>
            <a:srgbClr val="92D050"/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308850" y="4344988"/>
            <a:ext cx="500063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</a:t>
            </a:r>
            <a:endParaRPr lang="zh-TW" altLang="en-US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itchFamily="18" charset="-120"/>
            </a:endParaRPr>
          </a:p>
        </p:txBody>
      </p:sp>
      <p:cxnSp>
        <p:nvCxnSpPr>
          <p:cNvPr id="16434" name="直線單箭頭接點 64"/>
          <p:cNvCxnSpPr>
            <a:cxnSpLocks noChangeShapeType="1"/>
          </p:cNvCxnSpPr>
          <p:nvPr/>
        </p:nvCxnSpPr>
        <p:spPr bwMode="auto">
          <a:xfrm>
            <a:off x="4143375" y="4643438"/>
            <a:ext cx="3071813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35" name="直線單箭頭接點 65"/>
          <p:cNvCxnSpPr>
            <a:cxnSpLocks noChangeShapeType="1"/>
          </p:cNvCxnSpPr>
          <p:nvPr/>
        </p:nvCxnSpPr>
        <p:spPr bwMode="auto">
          <a:xfrm>
            <a:off x="5072063" y="4000500"/>
            <a:ext cx="2143125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36" name="直線單箭頭接點 66"/>
          <p:cNvCxnSpPr>
            <a:cxnSpLocks noChangeShapeType="1"/>
          </p:cNvCxnSpPr>
          <p:nvPr/>
        </p:nvCxnSpPr>
        <p:spPr bwMode="auto">
          <a:xfrm>
            <a:off x="6000750" y="3357563"/>
            <a:ext cx="1214438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37" name="直線單箭頭接點 67"/>
          <p:cNvCxnSpPr>
            <a:cxnSpLocks noChangeShapeType="1"/>
          </p:cNvCxnSpPr>
          <p:nvPr/>
        </p:nvCxnSpPr>
        <p:spPr bwMode="auto">
          <a:xfrm>
            <a:off x="6929438" y="2714625"/>
            <a:ext cx="285750" cy="0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38" name="肘形接點 112"/>
          <p:cNvCxnSpPr>
            <a:cxnSpLocks noChangeShapeType="1"/>
          </p:cNvCxnSpPr>
          <p:nvPr/>
        </p:nvCxnSpPr>
        <p:spPr bwMode="auto">
          <a:xfrm flipV="1">
            <a:off x="6786563" y="2071688"/>
            <a:ext cx="500062" cy="39052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39" name="直線單箭頭接點 69"/>
          <p:cNvCxnSpPr>
            <a:cxnSpLocks noChangeShapeType="1"/>
          </p:cNvCxnSpPr>
          <p:nvPr/>
        </p:nvCxnSpPr>
        <p:spPr bwMode="auto">
          <a:xfrm>
            <a:off x="7867650" y="2714625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40" name="直線單箭頭接點 70"/>
          <p:cNvCxnSpPr>
            <a:cxnSpLocks noChangeShapeType="1"/>
          </p:cNvCxnSpPr>
          <p:nvPr/>
        </p:nvCxnSpPr>
        <p:spPr bwMode="auto">
          <a:xfrm>
            <a:off x="7867650" y="4641850"/>
            <a:ext cx="990600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41" name="直線單箭頭接點 71"/>
          <p:cNvCxnSpPr>
            <a:cxnSpLocks noChangeShapeType="1"/>
          </p:cNvCxnSpPr>
          <p:nvPr/>
        </p:nvCxnSpPr>
        <p:spPr bwMode="auto">
          <a:xfrm>
            <a:off x="7858125" y="3357563"/>
            <a:ext cx="10001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42" name="直線單箭頭接點 72"/>
          <p:cNvCxnSpPr>
            <a:cxnSpLocks noChangeShapeType="1"/>
          </p:cNvCxnSpPr>
          <p:nvPr/>
        </p:nvCxnSpPr>
        <p:spPr bwMode="auto">
          <a:xfrm>
            <a:off x="7870825" y="3998913"/>
            <a:ext cx="987425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43" name="直線接點 73"/>
          <p:cNvCxnSpPr>
            <a:cxnSpLocks noChangeShapeType="1"/>
          </p:cNvCxnSpPr>
          <p:nvPr/>
        </p:nvCxnSpPr>
        <p:spPr bwMode="auto">
          <a:xfrm rot="5400000">
            <a:off x="7787481" y="4858544"/>
            <a:ext cx="428625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44" name="直線接點 74"/>
          <p:cNvCxnSpPr>
            <a:cxnSpLocks noChangeShapeType="1"/>
          </p:cNvCxnSpPr>
          <p:nvPr/>
        </p:nvCxnSpPr>
        <p:spPr bwMode="auto">
          <a:xfrm rot="10800000">
            <a:off x="3071813" y="5072063"/>
            <a:ext cx="4929187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45" name="直線接點 75"/>
          <p:cNvCxnSpPr>
            <a:cxnSpLocks noChangeShapeType="1"/>
          </p:cNvCxnSpPr>
          <p:nvPr/>
        </p:nvCxnSpPr>
        <p:spPr bwMode="auto">
          <a:xfrm rot="5400000" flipH="1" flipV="1">
            <a:off x="2928144" y="4929982"/>
            <a:ext cx="287337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46" name="直線單箭頭接點 76"/>
          <p:cNvCxnSpPr>
            <a:cxnSpLocks noChangeShapeType="1"/>
          </p:cNvCxnSpPr>
          <p:nvPr/>
        </p:nvCxnSpPr>
        <p:spPr bwMode="auto">
          <a:xfrm flipV="1">
            <a:off x="3071813" y="4781550"/>
            <a:ext cx="461962" cy="4763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47" name="直線接點 77"/>
          <p:cNvCxnSpPr>
            <a:cxnSpLocks noChangeShapeType="1"/>
          </p:cNvCxnSpPr>
          <p:nvPr/>
        </p:nvCxnSpPr>
        <p:spPr bwMode="auto">
          <a:xfrm rot="16200000" flipH="1">
            <a:off x="7536656" y="4607719"/>
            <a:ext cx="1214438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48" name="直線接點 78"/>
          <p:cNvCxnSpPr>
            <a:cxnSpLocks noChangeShapeType="1"/>
          </p:cNvCxnSpPr>
          <p:nvPr/>
        </p:nvCxnSpPr>
        <p:spPr bwMode="auto">
          <a:xfrm rot="10800000">
            <a:off x="4214813" y="5214938"/>
            <a:ext cx="3929062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49" name="直線接點 79"/>
          <p:cNvCxnSpPr>
            <a:cxnSpLocks noChangeShapeType="1"/>
          </p:cNvCxnSpPr>
          <p:nvPr/>
        </p:nvCxnSpPr>
        <p:spPr bwMode="auto">
          <a:xfrm rot="5400000" flipH="1" flipV="1">
            <a:off x="3713956" y="4715669"/>
            <a:ext cx="1000125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0" name="直線單箭頭接點 80"/>
          <p:cNvCxnSpPr>
            <a:cxnSpLocks noChangeShapeType="1"/>
          </p:cNvCxnSpPr>
          <p:nvPr/>
        </p:nvCxnSpPr>
        <p:spPr bwMode="auto">
          <a:xfrm>
            <a:off x="4214813" y="4214813"/>
            <a:ext cx="214312" cy="1587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51" name="直線單箭頭接點 81"/>
          <p:cNvCxnSpPr>
            <a:cxnSpLocks noChangeShapeType="1"/>
          </p:cNvCxnSpPr>
          <p:nvPr/>
        </p:nvCxnSpPr>
        <p:spPr bwMode="auto">
          <a:xfrm>
            <a:off x="5143500" y="3571875"/>
            <a:ext cx="214313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52" name="直線單箭頭接點 82"/>
          <p:cNvCxnSpPr>
            <a:cxnSpLocks noChangeShapeType="1"/>
          </p:cNvCxnSpPr>
          <p:nvPr/>
        </p:nvCxnSpPr>
        <p:spPr bwMode="auto">
          <a:xfrm>
            <a:off x="6072188" y="2927350"/>
            <a:ext cx="214312" cy="1588"/>
          </a:xfrm>
          <a:prstGeom prst="straightConnector1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cxnSp>
        <p:nvCxnSpPr>
          <p:cNvPr id="16453" name="直線接點 83"/>
          <p:cNvCxnSpPr>
            <a:cxnSpLocks noChangeShapeType="1"/>
          </p:cNvCxnSpPr>
          <p:nvPr/>
        </p:nvCxnSpPr>
        <p:spPr bwMode="auto">
          <a:xfrm rot="5400000" flipH="1" flipV="1">
            <a:off x="4251325" y="4464050"/>
            <a:ext cx="1785938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4" name="直線接點 84"/>
          <p:cNvCxnSpPr>
            <a:cxnSpLocks noChangeShapeType="1"/>
          </p:cNvCxnSpPr>
          <p:nvPr/>
        </p:nvCxnSpPr>
        <p:spPr bwMode="auto">
          <a:xfrm rot="5400000">
            <a:off x="7291388" y="4352925"/>
            <a:ext cx="2000250" cy="9525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5" name="直線接點 85"/>
          <p:cNvCxnSpPr>
            <a:cxnSpLocks noChangeShapeType="1"/>
          </p:cNvCxnSpPr>
          <p:nvPr/>
        </p:nvCxnSpPr>
        <p:spPr bwMode="auto">
          <a:xfrm rot="5400000">
            <a:off x="7000875" y="4143375"/>
            <a:ext cx="2859088" cy="1588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6" name="直線接點 86"/>
          <p:cNvCxnSpPr>
            <a:cxnSpLocks noChangeShapeType="1"/>
          </p:cNvCxnSpPr>
          <p:nvPr/>
        </p:nvCxnSpPr>
        <p:spPr bwMode="auto">
          <a:xfrm rot="10800000">
            <a:off x="5143500" y="5357813"/>
            <a:ext cx="3152775" cy="11112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7" name="直線接點 87"/>
          <p:cNvCxnSpPr>
            <a:cxnSpLocks noChangeShapeType="1"/>
          </p:cNvCxnSpPr>
          <p:nvPr/>
        </p:nvCxnSpPr>
        <p:spPr bwMode="auto">
          <a:xfrm rot="10800000" flipV="1">
            <a:off x="6072188" y="5572125"/>
            <a:ext cx="2357437" cy="0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cxnSp>
        <p:nvCxnSpPr>
          <p:cNvPr id="16458" name="直線接點 88"/>
          <p:cNvCxnSpPr>
            <a:cxnSpLocks noChangeShapeType="1"/>
          </p:cNvCxnSpPr>
          <p:nvPr/>
        </p:nvCxnSpPr>
        <p:spPr bwMode="auto">
          <a:xfrm rot="5400000" flipH="1" flipV="1">
            <a:off x="4750594" y="4250532"/>
            <a:ext cx="2644775" cy="1587"/>
          </a:xfrm>
          <a:prstGeom prst="line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</p:cxnSp>
      <p:sp>
        <p:nvSpPr>
          <p:cNvPr id="16459" name="橢圓 89"/>
          <p:cNvSpPr>
            <a:spLocks noChangeArrowheads="1"/>
          </p:cNvSpPr>
          <p:nvPr/>
        </p:nvSpPr>
        <p:spPr bwMode="auto">
          <a:xfrm>
            <a:off x="8374063" y="265271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0" name="橢圓 90"/>
          <p:cNvSpPr>
            <a:spLocks noChangeArrowheads="1"/>
          </p:cNvSpPr>
          <p:nvPr/>
        </p:nvSpPr>
        <p:spPr bwMode="auto">
          <a:xfrm>
            <a:off x="8240713" y="3311525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1" name="橢圓 91"/>
          <p:cNvSpPr>
            <a:spLocks noChangeArrowheads="1"/>
          </p:cNvSpPr>
          <p:nvPr/>
        </p:nvSpPr>
        <p:spPr bwMode="auto">
          <a:xfrm>
            <a:off x="8088313" y="3954463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2" name="橢圓 92"/>
          <p:cNvSpPr>
            <a:spLocks noChangeArrowheads="1"/>
          </p:cNvSpPr>
          <p:nvPr/>
        </p:nvSpPr>
        <p:spPr bwMode="auto">
          <a:xfrm>
            <a:off x="7945438" y="4597400"/>
            <a:ext cx="107950" cy="10795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endParaRPr lang="zh-TW" altLang="en-US" b="0">
              <a:solidFill>
                <a:schemeClr val="tx1"/>
              </a:solidFill>
            </a:endParaRPr>
          </a:p>
        </p:txBody>
      </p:sp>
      <p:sp>
        <p:nvSpPr>
          <p:cNvPr id="16463" name="文字方塊 93"/>
          <p:cNvSpPr txBox="1">
            <a:spLocks noChangeArrowheads="1"/>
          </p:cNvSpPr>
          <p:nvPr/>
        </p:nvSpPr>
        <p:spPr bwMode="auto">
          <a:xfrm>
            <a:off x="4286250" y="2143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4" name="文字方塊 94"/>
          <p:cNvSpPr txBox="1">
            <a:spLocks noChangeArrowheads="1"/>
          </p:cNvSpPr>
          <p:nvPr/>
        </p:nvSpPr>
        <p:spPr bwMode="auto">
          <a:xfrm>
            <a:off x="4000500" y="28448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5" name="文字方塊 95"/>
          <p:cNvSpPr txBox="1">
            <a:spLocks noChangeArrowheads="1"/>
          </p:cNvSpPr>
          <p:nvPr/>
        </p:nvSpPr>
        <p:spPr bwMode="auto">
          <a:xfrm>
            <a:off x="3357563" y="3714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6" name="文字方塊 96"/>
          <p:cNvSpPr txBox="1">
            <a:spLocks noChangeArrowheads="1"/>
          </p:cNvSpPr>
          <p:nvPr/>
        </p:nvSpPr>
        <p:spPr bwMode="auto">
          <a:xfrm>
            <a:off x="2000250" y="448786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d0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7" name="文字方塊 97"/>
          <p:cNvSpPr txBox="1">
            <a:spLocks noChangeArrowheads="1"/>
          </p:cNvSpPr>
          <p:nvPr/>
        </p:nvSpPr>
        <p:spPr bwMode="auto">
          <a:xfrm>
            <a:off x="6643688" y="457200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w0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8" name="文字方塊 98"/>
          <p:cNvSpPr txBox="1">
            <a:spLocks noChangeArrowheads="1"/>
          </p:cNvSpPr>
          <p:nvPr/>
        </p:nvSpPr>
        <p:spPr bwMode="auto">
          <a:xfrm>
            <a:off x="6643688" y="39163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69" name="文字方塊 99"/>
          <p:cNvSpPr txBox="1">
            <a:spLocks noChangeArrowheads="1"/>
          </p:cNvSpPr>
          <p:nvPr/>
        </p:nvSpPr>
        <p:spPr bwMode="auto">
          <a:xfrm>
            <a:off x="6643688" y="32861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70" name="文字方塊 100"/>
          <p:cNvSpPr txBox="1">
            <a:spLocks noChangeArrowheads="1"/>
          </p:cNvSpPr>
          <p:nvPr/>
        </p:nvSpPr>
        <p:spPr bwMode="auto">
          <a:xfrm>
            <a:off x="6796088" y="27146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w3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71" name="文字方塊 101"/>
          <p:cNvSpPr txBox="1">
            <a:spLocks noChangeArrowheads="1"/>
          </p:cNvSpPr>
          <p:nvPr/>
        </p:nvSpPr>
        <p:spPr bwMode="auto">
          <a:xfrm>
            <a:off x="8501063" y="46434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c0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72" name="文字方塊 102"/>
          <p:cNvSpPr txBox="1">
            <a:spLocks noChangeArrowheads="1"/>
          </p:cNvSpPr>
          <p:nvPr/>
        </p:nvSpPr>
        <p:spPr bwMode="auto">
          <a:xfrm>
            <a:off x="8501063" y="39290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c1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73" name="文字方塊 103"/>
          <p:cNvSpPr txBox="1">
            <a:spLocks noChangeArrowheads="1"/>
          </p:cNvSpPr>
          <p:nvPr/>
        </p:nvSpPr>
        <p:spPr bwMode="auto">
          <a:xfrm>
            <a:off x="8501063" y="3344863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c2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74" name="文字方塊 104"/>
          <p:cNvSpPr txBox="1">
            <a:spLocks noChangeArrowheads="1"/>
          </p:cNvSpPr>
          <p:nvPr/>
        </p:nvSpPr>
        <p:spPr bwMode="auto">
          <a:xfrm>
            <a:off x="8501063" y="2701925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accent1">
                    <a:lumMod val="75000"/>
                  </a:schemeClr>
                </a:solidFill>
              </a:rPr>
              <a:t>c3</a:t>
            </a:r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475" name="群組 107"/>
          <p:cNvGrpSpPr>
            <a:grpSpLocks/>
          </p:cNvGrpSpPr>
          <p:nvPr/>
        </p:nvGrpSpPr>
        <p:grpSpPr bwMode="auto">
          <a:xfrm>
            <a:off x="4906963" y="2286000"/>
            <a:ext cx="379412" cy="377825"/>
            <a:chOff x="7120970" y="1100962"/>
            <a:chExt cx="379988" cy="377440"/>
          </a:xfrm>
        </p:grpSpPr>
        <p:sp>
          <p:nvSpPr>
            <p:cNvPr id="16489" name="矩形 105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7132099" y="1108892"/>
              <a:ext cx="357730" cy="36951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76" name="文字方塊 109"/>
          <p:cNvSpPr txBox="1">
            <a:spLocks noChangeArrowheads="1"/>
          </p:cNvSpPr>
          <p:nvPr/>
        </p:nvSpPr>
        <p:spPr bwMode="auto">
          <a:xfrm>
            <a:off x="4786313" y="2643188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0.441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477" name="群組 121"/>
          <p:cNvGrpSpPr>
            <a:grpSpLocks/>
          </p:cNvGrpSpPr>
          <p:nvPr/>
        </p:nvGrpSpPr>
        <p:grpSpPr bwMode="auto">
          <a:xfrm>
            <a:off x="4478338" y="2928938"/>
            <a:ext cx="379412" cy="377825"/>
            <a:chOff x="7120970" y="1100962"/>
            <a:chExt cx="379988" cy="377440"/>
          </a:xfrm>
        </p:grpSpPr>
        <p:sp>
          <p:nvSpPr>
            <p:cNvPr id="16487" name="矩形 122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132099" y="1108891"/>
              <a:ext cx="357730" cy="3695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78" name="文字方塊 124"/>
          <p:cNvSpPr txBox="1">
            <a:spLocks noChangeArrowheads="1"/>
          </p:cNvSpPr>
          <p:nvPr/>
        </p:nvSpPr>
        <p:spPr bwMode="auto">
          <a:xfrm>
            <a:off x="4357688" y="32861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0.441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479" name="群組 125"/>
          <p:cNvGrpSpPr>
            <a:grpSpLocks/>
          </p:cNvGrpSpPr>
          <p:nvPr/>
        </p:nvGrpSpPr>
        <p:grpSpPr bwMode="auto">
          <a:xfrm>
            <a:off x="3763963" y="3551238"/>
            <a:ext cx="379412" cy="377825"/>
            <a:chOff x="7120970" y="1100962"/>
            <a:chExt cx="379988" cy="377440"/>
          </a:xfrm>
        </p:grpSpPr>
        <p:sp>
          <p:nvSpPr>
            <p:cNvPr id="16485" name="矩形 126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7132099" y="1108891"/>
              <a:ext cx="357730" cy="3695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80" name="文字方塊 128"/>
          <p:cNvSpPr txBox="1">
            <a:spLocks noChangeArrowheads="1"/>
          </p:cNvSpPr>
          <p:nvPr/>
        </p:nvSpPr>
        <p:spPr bwMode="auto">
          <a:xfrm>
            <a:off x="3643313" y="328612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0.441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481" name="群組 132"/>
          <p:cNvGrpSpPr>
            <a:grpSpLocks/>
          </p:cNvGrpSpPr>
          <p:nvPr/>
        </p:nvGrpSpPr>
        <p:grpSpPr bwMode="auto">
          <a:xfrm>
            <a:off x="2406650" y="4357688"/>
            <a:ext cx="379413" cy="377825"/>
            <a:chOff x="7120970" y="1100962"/>
            <a:chExt cx="379988" cy="377440"/>
          </a:xfrm>
        </p:grpSpPr>
        <p:sp>
          <p:nvSpPr>
            <p:cNvPr id="16483" name="矩形 133"/>
            <p:cNvSpPr>
              <a:spLocks noChangeArrowheads="1"/>
            </p:cNvSpPr>
            <p:nvPr/>
          </p:nvSpPr>
          <p:spPr bwMode="auto">
            <a:xfrm>
              <a:off x="7120970" y="1100962"/>
              <a:ext cx="379988" cy="371513"/>
            </a:xfrm>
            <a:prstGeom prst="rect">
              <a:avLst/>
            </a:prstGeom>
            <a:solidFill>
              <a:srgbClr val="92D050"/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 b="0">
                <a:solidFill>
                  <a:schemeClr val="tx1"/>
                </a:solidFill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7132100" y="1108891"/>
              <a:ext cx="357728" cy="36951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新細明體" pitchFamily="18" charset="-120"/>
                </a:rPr>
                <a:t>R</a:t>
              </a:r>
              <a:endParaRPr lang="zh-TW" alt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endParaRPr>
            </a:p>
          </p:txBody>
        </p:sp>
      </p:grpSp>
      <p:sp>
        <p:nvSpPr>
          <p:cNvPr id="16482" name="文字方塊 135"/>
          <p:cNvSpPr txBox="1">
            <a:spLocks noChangeArrowheads="1"/>
          </p:cNvSpPr>
          <p:nvPr/>
        </p:nvSpPr>
        <p:spPr bwMode="auto">
          <a:xfrm>
            <a:off x="2286000" y="4714875"/>
            <a:ext cx="71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solidFill>
                  <a:schemeClr val="accent1">
                    <a:lumMod val="75000"/>
                  </a:schemeClr>
                </a:solidFill>
              </a:rPr>
              <a:t>0.441</a:t>
            </a:r>
            <a:endParaRPr lang="zh-TW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492" name="Line 108"/>
          <p:cNvSpPr>
            <a:spLocks noChangeShapeType="1"/>
          </p:cNvSpPr>
          <p:nvPr/>
        </p:nvSpPr>
        <p:spPr bwMode="auto">
          <a:xfrm flipV="1">
            <a:off x="2555875" y="2060575"/>
            <a:ext cx="3816350" cy="3240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3" name="Line 109"/>
          <p:cNvSpPr>
            <a:spLocks noChangeShapeType="1"/>
          </p:cNvSpPr>
          <p:nvPr/>
        </p:nvSpPr>
        <p:spPr bwMode="auto">
          <a:xfrm flipV="1">
            <a:off x="1403350" y="1989138"/>
            <a:ext cx="3816350" cy="3240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5" name="Line 111"/>
          <p:cNvSpPr>
            <a:spLocks noChangeShapeType="1"/>
          </p:cNvSpPr>
          <p:nvPr/>
        </p:nvSpPr>
        <p:spPr bwMode="auto">
          <a:xfrm>
            <a:off x="5219700" y="1989138"/>
            <a:ext cx="12239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6" name="Line 112"/>
          <p:cNvSpPr>
            <a:spLocks noChangeShapeType="1"/>
          </p:cNvSpPr>
          <p:nvPr/>
        </p:nvSpPr>
        <p:spPr bwMode="auto">
          <a:xfrm>
            <a:off x="1331913" y="5300663"/>
            <a:ext cx="12239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5231641" y="1514437"/>
            <a:ext cx="1141412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pipeline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16498" name="圖案 83"/>
          <p:cNvCxnSpPr>
            <a:cxnSpLocks noChangeShapeType="1"/>
            <a:endCxn id="16432" idx="2"/>
          </p:cNvCxnSpPr>
          <p:nvPr/>
        </p:nvCxnSpPr>
        <p:spPr bwMode="auto">
          <a:xfrm flipV="1">
            <a:off x="1042988" y="4943475"/>
            <a:ext cx="6494462" cy="1004888"/>
          </a:xfrm>
          <a:prstGeom prst="bentConnector2">
            <a:avLst/>
          </a:prstGeom>
          <a:noFill/>
          <a:ln w="28575" algn="ctr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arrow" w="med" len="med"/>
          </a:ln>
        </p:spPr>
      </p:cxnSp>
      <p:sp>
        <p:nvSpPr>
          <p:cNvPr id="16499" name="文字方塊 124"/>
          <p:cNvSpPr txBox="1">
            <a:spLocks noChangeArrowheads="1"/>
          </p:cNvSpPr>
          <p:nvPr/>
        </p:nvSpPr>
        <p:spPr bwMode="auto">
          <a:xfrm>
            <a:off x="179388" y="5726113"/>
            <a:ext cx="92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</p:txBody>
      </p:sp>
      <p:sp>
        <p:nvSpPr>
          <p:cNvPr id="16500" name="Line 116"/>
          <p:cNvSpPr>
            <a:spLocks noChangeShapeType="1"/>
          </p:cNvSpPr>
          <p:nvPr/>
        </p:nvSpPr>
        <p:spPr bwMode="auto">
          <a:xfrm flipV="1">
            <a:off x="2627313" y="4724400"/>
            <a:ext cx="0" cy="1225550"/>
          </a:xfrm>
          <a:prstGeom prst="lin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stealth" w="sm" len="sm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503" name="Line 119"/>
          <p:cNvSpPr>
            <a:spLocks noChangeShapeType="1"/>
          </p:cNvSpPr>
          <p:nvPr/>
        </p:nvSpPr>
        <p:spPr bwMode="auto">
          <a:xfrm>
            <a:off x="1585912" y="1115974"/>
            <a:ext cx="0" cy="11509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C003C09-F4D6-43D8-ADC4-FD9A45CFDBD8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17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標題 6"/>
          <p:cNvSpPr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Verification</a:t>
            </a:r>
            <a:endParaRPr lang="zh-TW" altLang="en-US" sz="4400" b="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6083300" y="3643313"/>
            <a:ext cx="2160588" cy="1873250"/>
          </a:xfrm>
          <a:prstGeom prst="irregularSeal2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3011" name="AutoShape 3"/>
          <p:cNvSpPr>
            <a:spLocks noChangeArrowheads="1"/>
          </p:cNvSpPr>
          <p:nvPr/>
        </p:nvSpPr>
        <p:spPr bwMode="auto">
          <a:xfrm>
            <a:off x="827088" y="3716338"/>
            <a:ext cx="1800225" cy="1584325"/>
          </a:xfrm>
          <a:prstGeom prst="irregularSeal1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effectLst/>
              </a:rPr>
              <a:t>Test and Verify Your Circuit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r>
              <a:rPr lang="en-US" altLang="zh-TW" sz="2800" dirty="0" smtClean="0"/>
              <a:t>By applying input patterns and observing output responses</a:t>
            </a:r>
          </a:p>
        </p:txBody>
      </p:sp>
      <p:pic>
        <p:nvPicPr>
          <p:cNvPr id="43023" name="Picture 15" descr="MCj0281011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 b="47606"/>
          <a:stretch>
            <a:fillRect/>
          </a:stretch>
        </p:blipFill>
        <p:spPr>
          <a:xfrm>
            <a:off x="3635375" y="3860800"/>
            <a:ext cx="1333500" cy="1146175"/>
          </a:xfrm>
          <a:noFill/>
          <a:ln/>
        </p:spPr>
      </p:pic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2598-0410-4A09-AAE3-0F596071CC30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987675" y="3644900"/>
            <a:ext cx="2663825" cy="1655763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258888" y="4154488"/>
            <a:ext cx="10080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</a:rPr>
              <a:t>Test patterns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23167" y="4332288"/>
            <a:ext cx="3044233" cy="30995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 dirty="0">
                <a:solidFill>
                  <a:srgbClr val="FF0000"/>
                </a:solidFill>
              </a:rPr>
              <a:t>Design Under Test (DUT)</a:t>
            </a:r>
            <a:endParaRPr lang="en-US" altLang="zh-TW" sz="1400" i="1" dirty="0">
              <a:solidFill>
                <a:srgbClr val="FFFF00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443663" y="4300538"/>
            <a:ext cx="11525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0">
                <a:solidFill>
                  <a:schemeClr val="tx1"/>
                </a:solidFill>
              </a:rPr>
              <a:t>Output</a:t>
            </a:r>
            <a:br>
              <a:rPr lang="en-US" altLang="zh-TW" b="0">
                <a:solidFill>
                  <a:schemeClr val="tx1"/>
                </a:solidFill>
              </a:rPr>
            </a:br>
            <a:r>
              <a:rPr lang="en-US" altLang="zh-TW" b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11188" y="2924175"/>
            <a:ext cx="7848600" cy="3097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339975" y="4113213"/>
            <a:ext cx="863600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2339975" y="4795838"/>
            <a:ext cx="863600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435600" y="4149725"/>
            <a:ext cx="1079500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11524" y="2445948"/>
            <a:ext cx="2232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 err="1">
                <a:solidFill>
                  <a:srgbClr val="FF9900"/>
                </a:solidFill>
              </a:rPr>
              <a:t>Testbench</a:t>
            </a:r>
            <a:endParaRPr lang="en-US" altLang="zh-TW" sz="2400" dirty="0">
              <a:solidFill>
                <a:srgbClr val="FF9900"/>
              </a:solidFill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435600" y="4797425"/>
            <a:ext cx="792163" cy="0"/>
          </a:xfrm>
          <a:prstGeom prst="lin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042988" y="3213100"/>
            <a:ext cx="1584325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1" dirty="0" err="1">
                <a:solidFill>
                  <a:schemeClr val="accent6">
                    <a:lumMod val="75000"/>
                  </a:schemeClr>
                </a:solidFill>
              </a:rPr>
              <a:t>tb</a:t>
            </a:r>
            <a:r>
              <a:rPr lang="en-US" altLang="zh-TW" i="1" dirty="0">
                <a:solidFill>
                  <a:schemeClr val="accent6">
                    <a:lumMod val="75000"/>
                  </a:schemeClr>
                </a:solidFill>
              </a:rPr>
              <a:t>_*.v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213100"/>
            <a:ext cx="2376488" cy="3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i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TW" i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TW" i="1" dirty="0" err="1">
                <a:solidFill>
                  <a:schemeClr val="accent6">
                    <a:lumMod val="75000"/>
                  </a:schemeClr>
                </a:solidFill>
              </a:rPr>
              <a:t>fsdb</a:t>
            </a:r>
            <a:r>
              <a:rPr lang="en-US" altLang="zh-TW" i="1" dirty="0">
                <a:solidFill>
                  <a:schemeClr val="accent6">
                    <a:lumMod val="75000"/>
                  </a:schemeClr>
                </a:solidFill>
              </a:rPr>
              <a:t> / *.</a:t>
            </a:r>
            <a:r>
              <a:rPr lang="en-US" altLang="zh-TW" i="1" dirty="0" err="1">
                <a:solidFill>
                  <a:schemeClr val="accent6">
                    <a:lumMod val="75000"/>
                  </a:schemeClr>
                </a:solidFill>
              </a:rPr>
              <a:t>vcd</a:t>
            </a:r>
            <a:r>
              <a:rPr lang="en-US" altLang="zh-TW" i="1" dirty="0">
                <a:solidFill>
                  <a:schemeClr val="accent6">
                    <a:lumMod val="75000"/>
                  </a:schemeClr>
                </a:solidFill>
              </a:rPr>
              <a:t> / *.out</a:t>
            </a:r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3635375" y="3213100"/>
            <a:ext cx="1584325" cy="3715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i="1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TW" i="1" dirty="0">
                <a:solidFill>
                  <a:schemeClr val="accent6">
                    <a:lumMod val="75000"/>
                  </a:schemeClr>
                </a:solidFill>
              </a:rPr>
              <a:t>.v</a:t>
            </a:r>
          </a:p>
        </p:txBody>
      </p:sp>
    </p:spTree>
    <p:extLst>
      <p:ext uri="{BB962C8B-B14F-4D97-AF65-F5344CB8AC3E}">
        <p14:creationId xmlns:p14="http://schemas.microsoft.com/office/powerpoint/2010/main" val="2449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Compile and debug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57338"/>
            <a:ext cx="9286875" cy="45259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Source</a:t>
            </a:r>
          </a:p>
          <a:p>
            <a:pPr marL="457200" lvl="1" indent="0" eaLnBrk="1" hangingPunct="1">
              <a:buNone/>
            </a:pPr>
            <a:r>
              <a:rPr lang="en-US" altLang="zh-TW" dirty="0" smtClean="0"/>
              <a:t>- source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/cadence/</a:t>
            </a:r>
            <a:r>
              <a:rPr lang="en-US" altLang="zh-TW" dirty="0" err="1" smtClean="0"/>
              <a:t>cshrc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source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spring_soft</a:t>
            </a:r>
            <a:r>
              <a:rPr lang="en-US" altLang="zh-TW" dirty="0" smtClean="0"/>
              <a:t>/CIC/</a:t>
            </a:r>
            <a:r>
              <a:rPr lang="en-US" altLang="zh-TW" dirty="0" err="1" smtClean="0"/>
              <a:t>verdi.cshrc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Include the </a:t>
            </a:r>
            <a:r>
              <a:rPr lang="en-US" altLang="zh-TW" dirty="0" err="1" smtClean="0"/>
              <a:t>testbench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 files to run simulation</a:t>
            </a:r>
          </a:p>
          <a:p>
            <a:pPr lvl="1" eaLnBrk="1" hangingPunct="1"/>
            <a:r>
              <a:rPr lang="en-US" altLang="zh-TW" sz="2400" dirty="0" err="1" smtClean="0"/>
              <a:t>ncverilog</a:t>
            </a:r>
            <a:r>
              <a:rPr lang="en-US" altLang="zh-TW" sz="2400" dirty="0" smtClean="0"/>
              <a:t> +</a:t>
            </a:r>
            <a:r>
              <a:rPr lang="en-US" altLang="zh-TW" sz="2400" dirty="0" err="1" smtClean="0"/>
              <a:t>access+r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testfixture.v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lin_class.v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lib.v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AC1F0-7EB6-4CA7-B2EA-8E8EF51B427E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507529"/>
            <a:ext cx="5599187" cy="161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3728" y="5661248"/>
            <a:ext cx="288032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84563"/>
          </a:xfrm>
        </p:spPr>
        <p:txBody>
          <a:bodyPr/>
          <a:lstStyle/>
          <a:p>
            <a:pPr eaLnBrk="1" hangingPunct="1"/>
            <a:r>
              <a:rPr lang="en-US" altLang="zh-TW" dirty="0"/>
              <a:t>Flow &amp; Notification of </a:t>
            </a:r>
            <a:r>
              <a:rPr lang="en-US" altLang="zh-TW" dirty="0" smtClean="0"/>
              <a:t>HW4</a:t>
            </a:r>
          </a:p>
          <a:p>
            <a:pPr eaLnBrk="1" hangingPunct="1"/>
            <a:r>
              <a:rPr lang="en-US" altLang="zh-TW" dirty="0" smtClean="0"/>
              <a:t>Standard Cell Library</a:t>
            </a:r>
          </a:p>
          <a:p>
            <a:pPr eaLnBrk="1" hangingPunct="1"/>
            <a:r>
              <a:rPr lang="en-US" altLang="zh-TW" dirty="0" smtClean="0"/>
              <a:t>MAC example</a:t>
            </a:r>
          </a:p>
          <a:p>
            <a:pPr eaLnBrk="1" hangingPunct="1"/>
            <a:r>
              <a:rPr lang="en-US" altLang="zh-TW" dirty="0" smtClean="0"/>
              <a:t>Pipeline MAC example</a:t>
            </a:r>
          </a:p>
          <a:p>
            <a:r>
              <a:rPr lang="en-US" altLang="zh-TW" dirty="0" smtClean="0"/>
              <a:t>Verification</a:t>
            </a:r>
          </a:p>
          <a:p>
            <a:r>
              <a:rPr lang="en-US" altLang="zh-TW" dirty="0" smtClean="0"/>
              <a:t>Reminder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73CAA65-2183-4EBA-B019-6B45415A5F7A}" type="slidenum">
              <a:rPr lang="en-US" altLang="zh-TW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Loosen the clock cycle when you’re checking your circuit logic.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Once the logic is correct, start to shorten the clock period to find the critical path.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Use basic gates provided in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 to design your circuit. No behavior level code will be accepted.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dirty="0" smtClean="0">
              <a:ea typeface="標楷體" pitchFamily="65" charset="-12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Reminder (1/2)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0B36E81F-EE58-4060-96DC-D85AC3AB91BC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Due on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2019/01/04 13:20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 further questions 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江子近 </a:t>
            </a:r>
            <a:r>
              <a:rPr lang="en-US" altLang="zh-CN" dirty="0">
                <a:hlinkClick r:id="rId3"/>
              </a:rPr>
              <a:t>r06943159@ntu.edu.tw</a:t>
            </a:r>
            <a:endParaRPr lang="en-US" altLang="zh-TW" dirty="0" smtClean="0"/>
          </a:p>
          <a:p>
            <a:pPr lvl="1"/>
            <a:r>
              <a:rPr lang="zh-TW" altLang="en-US" dirty="0"/>
              <a:t>王鈺</a:t>
            </a:r>
            <a:r>
              <a:rPr lang="zh-TW" altLang="en-US" dirty="0" smtClean="0"/>
              <a:t>凱 </a:t>
            </a:r>
            <a:r>
              <a:rPr lang="en-US" u="sng" dirty="0" smtClean="0">
                <a:hlinkClick r:id="rId4"/>
              </a:rPr>
              <a:t>r06943124@ntu.edu.tw</a:t>
            </a:r>
            <a:r>
              <a:rPr lang="en-US" altLang="zh-CN" dirty="0" smtClean="0"/>
              <a:t> </a:t>
            </a:r>
            <a:endParaRPr lang="en-US" altLang="zh-TW" dirty="0" smtClean="0"/>
          </a:p>
          <a:p>
            <a:pPr lvl="1" eaLnBrk="1" hangingPunct="1"/>
            <a:endParaRPr lang="zh-TW" altLang="en-US" dirty="0" smtClean="0">
              <a:ea typeface="標楷體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To know more about </a:t>
            </a:r>
            <a:r>
              <a:rPr lang="en-US" altLang="zh-TW" dirty="0" err="1" smtClean="0"/>
              <a:t>Verilog</a:t>
            </a:r>
            <a:r>
              <a:rPr lang="en-US" altLang="zh-TW" dirty="0" smtClean="0"/>
              <a:t>, refer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http://www.ece.umd.edu/courses/enee359a.S2008/verilog_tutorial.pdf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Reminder (2/2)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F27DB614-A629-4D5A-978C-0AD80D518200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586" y="1506885"/>
            <a:ext cx="8720827" cy="4976465"/>
          </a:xfrm>
        </p:spPr>
        <p:txBody>
          <a:bodyPr/>
          <a:lstStyle/>
          <a:p>
            <a:r>
              <a:rPr lang="en-US" altLang="zh-TW" sz="2400" dirty="0"/>
              <a:t>Correctness </a:t>
            </a:r>
            <a:r>
              <a:rPr lang="en-US" altLang="zh-TW" sz="2400" dirty="0" smtClean="0"/>
              <a:t>(50%)</a:t>
            </a:r>
          </a:p>
          <a:p>
            <a:r>
              <a:rPr lang="en-US" altLang="zh-TW" sz="2400" dirty="0" smtClean="0"/>
              <a:t>The product </a:t>
            </a:r>
            <a:r>
              <a:rPr lang="en-US" altLang="zh-TW" sz="2400" dirty="0"/>
              <a:t>of the minimum half cycle time and the number of </a:t>
            </a:r>
            <a:r>
              <a:rPr lang="en-US" altLang="zh-TW" sz="2400" dirty="0" smtClean="0"/>
              <a:t>transistors (20%)</a:t>
            </a:r>
          </a:p>
          <a:p>
            <a:r>
              <a:rPr lang="en-US" altLang="zh-TW" sz="2400" dirty="0" smtClean="0"/>
              <a:t>First, design a circuit that can pass </a:t>
            </a:r>
            <a:r>
              <a:rPr lang="en-US" altLang="zh-TW" sz="2400" dirty="0" err="1" smtClean="0"/>
              <a:t>testbench</a:t>
            </a:r>
            <a:endParaRPr lang="en-US" altLang="zh-TW" sz="2400" dirty="0" smtClean="0"/>
          </a:p>
          <a:p>
            <a:r>
              <a:rPr lang="en-US" altLang="zh-TW" sz="2400" dirty="0" smtClean="0"/>
              <a:t>Second, decrease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HALF_CYCLE in </a:t>
            </a:r>
            <a:r>
              <a:rPr lang="en-US" altLang="zh-TW" sz="2400" dirty="0" err="1" smtClean="0"/>
              <a:t>testbench.v</a:t>
            </a:r>
            <a:r>
              <a:rPr lang="en-US" altLang="zh-TW" sz="2400" dirty="0" smtClean="0"/>
              <a:t> until it failed (CYCLE &lt; critical path). The minimum half cycle time is the minimum HALF_CYCLE for successfully pass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IC Design HW4 Tutorial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36915AC-51D1-402E-81D7-7B9F9FBF60D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1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586" y="1506885"/>
            <a:ext cx="8720827" cy="4976465"/>
          </a:xfrm>
        </p:spPr>
        <p:txBody>
          <a:bodyPr/>
          <a:lstStyle/>
          <a:p>
            <a:r>
              <a:rPr lang="en-US" altLang="zh-TW" sz="2400" dirty="0"/>
              <a:t>Third, Find the number of transistors in your design by </a:t>
            </a:r>
            <a:r>
              <a:rPr lang="en-US" altLang="zh-TW" sz="2400" dirty="0" smtClean="0"/>
              <a:t>hand. 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Finally, modify you design the get better </a:t>
            </a:r>
            <a:r>
              <a:rPr lang="en-US" altLang="zh-TW" sz="2400" dirty="0"/>
              <a:t>product of the minimum half cycle time and the number of </a:t>
            </a:r>
            <a:r>
              <a:rPr lang="en-US" altLang="zh-TW" sz="2400" dirty="0" smtClean="0"/>
              <a:t>transistors. Trade-off between them. Ex. Try different adders, carry-skip, carry-</a:t>
            </a:r>
            <a:r>
              <a:rPr lang="en-US" altLang="zh-TW" sz="2400" dirty="0" err="1" smtClean="0"/>
              <a:t>lookahead</a:t>
            </a:r>
            <a:r>
              <a:rPr lang="en-US" altLang="zh-TW" sz="2400" dirty="0" smtClean="0"/>
              <a:t>, etc.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IC Design HW4 Tutorial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36915AC-51D1-402E-81D7-7B9F9FBF60D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67" y="2089512"/>
            <a:ext cx="3124200" cy="145732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 bwMode="auto">
          <a:xfrm>
            <a:off x="4571999" y="3233852"/>
            <a:ext cx="2160241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8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1311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In this HW, all the logic operation MUST consist of standard cell (defined in </a:t>
            </a:r>
            <a:r>
              <a:rPr lang="en-US" altLang="zh-TW" dirty="0" err="1" smtClean="0"/>
              <a:t>lib.v</a:t>
            </a:r>
            <a:r>
              <a:rPr lang="en-US" altLang="zh-TW" dirty="0" smtClean="0"/>
              <a:t>). You can NOT use logic operators.</a:t>
            </a:r>
          </a:p>
          <a:p>
            <a:pPr>
              <a:lnSpc>
                <a:spcPct val="90000"/>
              </a:lnSpc>
            </a:pPr>
            <a:endParaRPr lang="en-US" altLang="zh-TW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wire a, b, c;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assign a = b &amp; c;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wire a, b, c;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/>
              <a:t>AN2 an(a, b, c);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Notification of HW4!!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36915AC-51D1-402E-81D7-7B9F9FBF60D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IC Design HW4 Tutorial</a:t>
            </a:r>
            <a:endParaRPr lang="en-US" altLang="zh-TW" dirty="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H="1">
            <a:off x="468311" y="2966244"/>
            <a:ext cx="3743325" cy="12239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H="1" flipV="1">
            <a:off x="522921" y="2944380"/>
            <a:ext cx="3743325" cy="12239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962525" y="3346303"/>
            <a:ext cx="3114675" cy="4638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75000"/>
                  </a:schemeClr>
                </a:solidFill>
              </a:rPr>
              <a:t>Behavioral Modeling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421505" y="3578226"/>
            <a:ext cx="431800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962525" y="4858554"/>
            <a:ext cx="3114675" cy="463846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TW" sz="2400" b="0" dirty="0">
                <a:solidFill>
                  <a:schemeClr val="accent6">
                    <a:lumMod val="75000"/>
                  </a:schemeClr>
                </a:solidFill>
              </a:rPr>
              <a:t>Structural Modeling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391819" y="5090477"/>
            <a:ext cx="431800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 type="none" w="sm" len="sm"/>
            <a:tailEnd type="triangle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48493" y="3038476"/>
            <a:ext cx="3382963" cy="10795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648494" y="4561839"/>
            <a:ext cx="3382962" cy="1079500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2791" y="1517974"/>
            <a:ext cx="8651876" cy="1809328"/>
          </a:xfrm>
        </p:spPr>
        <p:txBody>
          <a:bodyPr/>
          <a:lstStyle/>
          <a:p>
            <a:r>
              <a:rPr lang="en-US" altLang="zh-TW" sz="2400" dirty="0" smtClean="0"/>
              <a:t>Do NOT change any module name and port name in </a:t>
            </a:r>
            <a:r>
              <a:rPr lang="en-US" altLang="zh-TW" sz="2400" dirty="0" err="1" smtClean="0"/>
              <a:t>lin_class.v</a:t>
            </a:r>
            <a:r>
              <a:rPr lang="en-US" altLang="zh-TW" sz="2400" dirty="0" smtClean="0"/>
              <a:t>, just </a:t>
            </a:r>
            <a:r>
              <a:rPr lang="en-US" altLang="zh-TW" sz="2400" dirty="0" err="1" smtClean="0"/>
              <a:t>modifiy</a:t>
            </a:r>
            <a:r>
              <a:rPr lang="en-US" altLang="zh-TW" sz="2400" dirty="0" smtClean="0"/>
              <a:t> the module description, otherwise you can’t pass </a:t>
            </a:r>
            <a:r>
              <a:rPr lang="en-US" altLang="zh-TW" sz="2400" dirty="0" err="1" smtClean="0"/>
              <a:t>testbench</a:t>
            </a:r>
            <a:r>
              <a:rPr lang="en-US" altLang="zh-TW" sz="2400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400" dirty="0" smtClean="0"/>
              <a:t>Use FD2 (positive edge) module for flip flop.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89831" y="260648"/>
            <a:ext cx="7045325" cy="1143000"/>
          </a:xfrm>
        </p:spPr>
        <p:txBody>
          <a:bodyPr/>
          <a:lstStyle/>
          <a:p>
            <a:r>
              <a:rPr lang="en-US" altLang="zh-TW" sz="4800" dirty="0">
                <a:effectLst/>
              </a:rPr>
              <a:t>Notification of </a:t>
            </a:r>
            <a:r>
              <a:rPr lang="en-US" altLang="zh-TW" sz="4800" dirty="0" smtClean="0">
                <a:effectLst/>
              </a:rPr>
              <a:t>HW4!!</a:t>
            </a:r>
            <a:endParaRPr lang="zh-TW" altLang="en-US" sz="4800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10588" y="6400800"/>
            <a:ext cx="492125" cy="304800"/>
          </a:xfrm>
          <a:prstGeom prst="rect">
            <a:avLst/>
          </a:prstGeom>
        </p:spPr>
        <p:txBody>
          <a:bodyPr/>
          <a:lstStyle/>
          <a:p>
            <a:fld id="{0A5E3A05-3D57-478E-88A3-4B21C77AF36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731929" y="3404899"/>
            <a:ext cx="792088" cy="576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34159" y="3092767"/>
            <a:ext cx="228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Don’t Change</a:t>
            </a:r>
            <a:endParaRPr lang="zh-TW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90363"/>
            <a:ext cx="4449823" cy="16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B181A-08CC-4022-A983-C54B0610E5D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38188" y="249289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Standard Cell Library</a:t>
            </a: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6B1EA3F-C1AE-4CEF-8B6F-11F56A0A0B72}" type="slidenum">
              <a:rPr lang="en-US" altLang="zh-TW" sz="1400" b="0">
                <a:solidFill>
                  <a:srgbClr val="99CCFF"/>
                </a:solidFill>
                <a:latin typeface="+mn-lt"/>
                <a:ea typeface="新細明體" pitchFamily="18" charset="-120"/>
              </a:rPr>
              <a:pPr algn="r">
                <a:defRPr/>
              </a:pPr>
              <a:t>7</a:t>
            </a:fld>
            <a:endParaRPr lang="en-US" altLang="zh-TW" sz="1400" b="0">
              <a:solidFill>
                <a:srgbClr val="99CCFF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79513" y="2276475"/>
            <a:ext cx="3672408" cy="4445000"/>
          </a:xfrm>
        </p:spPr>
        <p:txBody>
          <a:bodyPr/>
          <a:lstStyle/>
          <a:p>
            <a:r>
              <a:rPr lang="en-US" altLang="zh-TW" sz="2000" dirty="0" smtClean="0"/>
              <a:t>IV   	// not</a:t>
            </a:r>
          </a:p>
          <a:p>
            <a:r>
              <a:rPr lang="en-US" altLang="zh-TW" sz="2000" dirty="0" smtClean="0"/>
              <a:t>AN3</a:t>
            </a:r>
          </a:p>
          <a:p>
            <a:r>
              <a:rPr lang="en-US" altLang="zh-TW" sz="2000" dirty="0" smtClean="0"/>
              <a:t>AN4</a:t>
            </a:r>
          </a:p>
          <a:p>
            <a:r>
              <a:rPr lang="en-US" altLang="zh-TW" sz="2000" dirty="0" smtClean="0"/>
              <a:t>AN2</a:t>
            </a:r>
          </a:p>
          <a:p>
            <a:r>
              <a:rPr lang="en-US" altLang="zh-TW" sz="2000" dirty="0" smtClean="0"/>
              <a:t>EN 	// </a:t>
            </a:r>
            <a:r>
              <a:rPr lang="en-US" altLang="zh-TW" sz="2000" dirty="0" err="1" smtClean="0"/>
              <a:t>xnor</a:t>
            </a:r>
            <a:endParaRPr lang="en-US" altLang="zh-TW" sz="2000" dirty="0" smtClean="0"/>
          </a:p>
          <a:p>
            <a:r>
              <a:rPr lang="en-US" altLang="zh-TW" sz="2000" dirty="0" smtClean="0"/>
              <a:t>EN3</a:t>
            </a:r>
          </a:p>
          <a:p>
            <a:r>
              <a:rPr lang="en-US" altLang="zh-TW" sz="2000" dirty="0" smtClean="0"/>
              <a:t>EO 	// </a:t>
            </a:r>
            <a:r>
              <a:rPr lang="en-US" altLang="zh-TW" sz="2000" dirty="0" err="1" smtClean="0"/>
              <a:t>xor</a:t>
            </a:r>
            <a:endParaRPr lang="en-US" altLang="zh-TW" sz="2000" dirty="0" smtClean="0"/>
          </a:p>
          <a:p>
            <a:r>
              <a:rPr lang="en-US" altLang="zh-TW" sz="2000" dirty="0" smtClean="0"/>
              <a:t>EO3</a:t>
            </a:r>
          </a:p>
          <a:p>
            <a:r>
              <a:rPr lang="en-US" altLang="zh-TW" sz="2000" dirty="0" smtClean="0"/>
              <a:t>FA1 	// full adder</a:t>
            </a:r>
          </a:p>
          <a:p>
            <a:r>
              <a:rPr lang="en-US" altLang="zh-TW" sz="2000" dirty="0" smtClean="0"/>
              <a:t>FD1 	// negative edge DFF</a:t>
            </a:r>
          </a:p>
          <a:p>
            <a:r>
              <a:rPr lang="en-US" altLang="zh-TW" sz="2000" dirty="0" smtClean="0"/>
              <a:t>FD2  // positive edge DFF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4000" dirty="0" smtClean="0">
                <a:effectLst/>
              </a:rPr>
              <a:t>Standard Cell Library (</a:t>
            </a:r>
            <a:r>
              <a:rPr lang="en-US" altLang="zh-TW" sz="4000" dirty="0" err="1" smtClean="0">
                <a:effectLst/>
              </a:rPr>
              <a:t>lib.v</a:t>
            </a:r>
            <a:r>
              <a:rPr lang="en-US" altLang="zh-TW" sz="4000" dirty="0" smtClean="0">
                <a:effectLst/>
              </a:rPr>
              <a:t>)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236915AC-51D1-402E-81D7-7B9F9FBF60D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4294967295"/>
          </p:nvPr>
        </p:nvSpPr>
        <p:spPr>
          <a:xfrm>
            <a:off x="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IC Design HW4 Tutorial</a:t>
            </a:r>
            <a:endParaRPr lang="en-US" altLang="zh-TW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608513" y="2349500"/>
            <a:ext cx="40671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ND2 	// </a:t>
            </a:r>
            <a:r>
              <a:rPr lang="en-US" altLang="zh-TW" sz="2000" b="0" dirty="0" err="1">
                <a:solidFill>
                  <a:srgbClr val="660033"/>
                </a:solidFill>
                <a:latin typeface="Tahoma" pitchFamily="34" charset="0"/>
              </a:rPr>
              <a:t>nand</a:t>
            </a:r>
            <a:endParaRPr lang="en-US" altLang="zh-TW" sz="2000" b="0" dirty="0">
              <a:solidFill>
                <a:srgbClr val="660033"/>
              </a:solidFill>
              <a:latin typeface="Tahom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ND3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ND4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NR2 	// nor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NR3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OR2	// or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OR3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OR4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HA1 	// half adder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TW" sz="2000" b="0" dirty="0">
                <a:solidFill>
                  <a:srgbClr val="660033"/>
                </a:solidFill>
                <a:latin typeface="Tahoma" pitchFamily="34" charset="0"/>
              </a:rPr>
              <a:t>MUX21H 	// 2-to-1 MUX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4140200" y="2276475"/>
            <a:ext cx="0" cy="41036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8313" y="1341438"/>
            <a:ext cx="8218487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solidFill>
                  <a:srgbClr val="660033"/>
                </a:solidFill>
                <a:latin typeface="Tahoma" pitchFamily="34" charset="0"/>
              </a:rPr>
              <a:t>Choose what you need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solidFill>
                  <a:srgbClr val="660033"/>
                </a:solidFill>
                <a:latin typeface="Tahoma" pitchFamily="34" charset="0"/>
              </a:rPr>
              <a:t>Compose your circuit according to I/O connections</a:t>
            </a:r>
          </a:p>
        </p:txBody>
      </p:sp>
    </p:spTree>
    <p:extLst>
      <p:ext uri="{BB962C8B-B14F-4D97-AF65-F5344CB8AC3E}">
        <p14:creationId xmlns:p14="http://schemas.microsoft.com/office/powerpoint/2010/main" val="5239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Number of Transistors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module Reg3(Q,DD,CLK,RESET,Reg3_num);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output [2:0] Q;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input [2:0] DD;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input CLK,RESET;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output wire [50:0]  Reg3_num;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wire [50:0] FD_num0,FD_num1,FD_num2;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assign Reg3_num=</a:t>
            </a:r>
          </a:p>
          <a:p>
            <a:pPr marL="0" indent="0">
              <a:buFontTx/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                    FD_num0+FD_num1+FD_num2;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fd0(Q[0],DD[0],CLK,RESET,FD_num0);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fd1(Q[1],DD[1],CLK,RESET,FD_num1);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FD2 fd2(Q[2],DD[2],CLK,RESET,FD_num2);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err="1" smtClean="0"/>
              <a:t>endmodule</a:t>
            </a:r>
            <a:r>
              <a:rPr lang="en-US" altLang="zh-TW" sz="1400" dirty="0" smtClean="0"/>
              <a:t> </a:t>
            </a:r>
            <a:endParaRPr lang="zh-TW" altLang="en-US" sz="1400" dirty="0" smtClean="0"/>
          </a:p>
        </p:txBody>
      </p:sp>
      <p:sp>
        <p:nvSpPr>
          <p:cNvPr id="12292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z="1400" dirty="0" smtClean="0"/>
              <a:t>module DUT(</a:t>
            </a:r>
            <a:r>
              <a:rPr lang="en-US" altLang="zh-TW" sz="1400" dirty="0" err="1" smtClean="0"/>
              <a:t>clk,rst</a:t>
            </a:r>
            <a:r>
              <a:rPr lang="en-US" altLang="zh-TW" sz="1400" dirty="0" smtClean="0"/>
              <a:t>,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                            A,B,C,D);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</a:t>
            </a:r>
            <a:r>
              <a:rPr lang="en-US" altLang="zh-TW" sz="1400" dirty="0" err="1" smtClean="0"/>
              <a:t>clk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</a:t>
            </a:r>
            <a:r>
              <a:rPr lang="en-US" altLang="zh-TW" sz="1400" dirty="0" err="1" smtClean="0"/>
              <a:t>rst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[3:0]	A;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		[6:0]	B;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input   [5:0] C;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output	[14:0]D;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	wire [50:0]  </a:t>
            </a:r>
            <a:r>
              <a:rPr lang="en-US" altLang="zh-TW" sz="1400" dirty="0" err="1" smtClean="0"/>
              <a:t>DUT_num</a:t>
            </a:r>
            <a:r>
              <a:rPr lang="en-US" altLang="zh-TW" sz="1400" dirty="0" smtClean="0"/>
              <a:t>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wire [50:0] num0,num1;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</a:t>
            </a:r>
            <a:r>
              <a:rPr lang="en-US" altLang="zh-TW" sz="1400" dirty="0" smtClean="0">
                <a:solidFill>
                  <a:srgbClr val="FF0000"/>
                </a:solidFill>
              </a:rPr>
              <a:t>assign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DUT_num</a:t>
            </a:r>
            <a:r>
              <a:rPr lang="en-US" altLang="zh-TW" sz="1400" dirty="0" smtClean="0">
                <a:solidFill>
                  <a:srgbClr val="FF0000"/>
                </a:solidFill>
              </a:rPr>
              <a:t>=num0+num1;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smtClean="0"/>
              <a:t>    wire [2:0] </a:t>
            </a:r>
            <a:r>
              <a:rPr lang="en-US" altLang="zh-TW" sz="1400" dirty="0" err="1" smtClean="0"/>
              <a:t>A_reg,B_reg</a:t>
            </a:r>
            <a:r>
              <a:rPr lang="en-US" altLang="zh-TW" sz="1400" dirty="0" smtClean="0"/>
              <a:t>;	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Reg3 rr0(</a:t>
            </a:r>
            <a:r>
              <a:rPr lang="en-US" altLang="zh-TW" sz="1400" dirty="0" err="1" smtClean="0"/>
              <a:t>A_reg,A</a:t>
            </a:r>
            <a:r>
              <a:rPr lang="en-US" altLang="zh-TW" sz="1400" dirty="0" smtClean="0"/>
              <a:t>[2:0],clk,rst,num0);</a:t>
            </a:r>
          </a:p>
          <a:p>
            <a:pPr marL="0" indent="0">
              <a:buFontTx/>
              <a:buNone/>
            </a:pPr>
            <a:r>
              <a:rPr lang="en-US" altLang="zh-TW" sz="1400" dirty="0" smtClean="0"/>
              <a:t>    Reg3 rr1(</a:t>
            </a:r>
            <a:r>
              <a:rPr lang="en-US" altLang="zh-TW" sz="1400" dirty="0" err="1" smtClean="0"/>
              <a:t>B_reg,B</a:t>
            </a:r>
            <a:r>
              <a:rPr lang="en-US" altLang="zh-TW" sz="1400" dirty="0" smtClean="0"/>
              <a:t>[2:0],clk,rst,num1);   </a:t>
            </a:r>
          </a:p>
          <a:p>
            <a:pPr marL="0" indent="0">
              <a:buFontTx/>
              <a:buNone/>
            </a:pPr>
            <a:endParaRPr lang="en-US" altLang="zh-TW" sz="1400" dirty="0" smtClean="0"/>
          </a:p>
          <a:p>
            <a:pPr marL="0" indent="0">
              <a:buFontTx/>
              <a:buNone/>
            </a:pPr>
            <a:r>
              <a:rPr lang="en-US" altLang="zh-TW" sz="1400" dirty="0" err="1" smtClean="0"/>
              <a:t>endmodule</a:t>
            </a:r>
            <a:endParaRPr lang="zh-TW" altLang="en-US" sz="1400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pPr>
              <a:defRPr/>
            </a:pPr>
            <a:fld id="{6CCA56A4-D3A6-4165-A78F-A7DE78EDD22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15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erald">
  <a:themeElements>
    <a:clrScheme name="emeral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erald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mera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lab1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1" id="{90E39ACA-2634-4D65-B60D-36517E0A4054}" vid="{38E799B1-D603-4B86-A4DD-6FED028DF485}"/>
    </a:ext>
  </a:extLst>
</a:theme>
</file>

<file path=ppt/theme/theme16.xml><?xml version="1.0" encoding="utf-8"?>
<a:theme xmlns:a="http://schemas.openxmlformats.org/drawingml/2006/main" name="11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3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erald">
  <a:themeElements>
    <a:clrScheme name="emeral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merald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mera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eral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eral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4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5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6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7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8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9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b1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1" id="{90E39ACA-2634-4D65-B60D-36517E0A4054}" vid="{38E799B1-D603-4B86-A4DD-6FED028DF485}"/>
    </a:ext>
  </a:extLst>
</a:theme>
</file>

<file path=ppt/theme/theme4.xml><?xml version="1.0" encoding="utf-8"?>
<a:theme xmlns:a="http://schemas.openxmlformats.org/drawingml/2006/main" name="2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333new">
  <a:themeElements>
    <a:clrScheme name="5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5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MSRL2">
  <a:themeElements>
    <a:clrScheme name="1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333new">
  <a:themeElements>
    <a:clrScheme name="2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333new">
  <a:themeElements>
    <a:clrScheme name="3_333new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3_333new">
      <a:majorFont>
        <a:latin typeface="Trebuchet MS"/>
        <a:ea typeface="標楷體"/>
        <a:cs typeface="新細明體"/>
      </a:majorFont>
      <a:minorFont>
        <a:latin typeface="Trebuchet MS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333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333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333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841</Words>
  <Application>Microsoft Office PowerPoint</Application>
  <PresentationFormat>On-screen Show (4:3)</PresentationFormat>
  <Paragraphs>407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21</vt:i4>
      </vt:variant>
    </vt:vector>
  </HeadingPairs>
  <TitlesOfParts>
    <vt:vector size="53" baseType="lpstr">
      <vt:lpstr>標楷體</vt:lpstr>
      <vt:lpstr>新細明體</vt:lpstr>
      <vt:lpstr>Arial</vt:lpstr>
      <vt:lpstr>Tahoma</vt:lpstr>
      <vt:lpstr>Times New Roman</vt:lpstr>
      <vt:lpstr>Trebuchet MS</vt:lpstr>
      <vt:lpstr>emerald</vt:lpstr>
      <vt:lpstr>1_emerald</vt:lpstr>
      <vt:lpstr>lab1</vt:lpstr>
      <vt:lpstr>2_333new</vt:lpstr>
      <vt:lpstr>3_333new</vt:lpstr>
      <vt:lpstr>5_333new</vt:lpstr>
      <vt:lpstr>1_MSRL2</vt:lpstr>
      <vt:lpstr>4_333new</vt:lpstr>
      <vt:lpstr>6_333new</vt:lpstr>
      <vt:lpstr>7_333new</vt:lpstr>
      <vt:lpstr>2_MSRL2</vt:lpstr>
      <vt:lpstr>8_333new</vt:lpstr>
      <vt:lpstr>9_333new</vt:lpstr>
      <vt:lpstr>10_333new</vt:lpstr>
      <vt:lpstr>1_lab1</vt:lpstr>
      <vt:lpstr>11_333new</vt:lpstr>
      <vt:lpstr>12_333new</vt:lpstr>
      <vt:lpstr>13_333new</vt:lpstr>
      <vt:lpstr>3_MSRL2</vt:lpstr>
      <vt:lpstr>14_333new</vt:lpstr>
      <vt:lpstr>15_333new</vt:lpstr>
      <vt:lpstr>16_333new</vt:lpstr>
      <vt:lpstr>4_MSRL2</vt:lpstr>
      <vt:lpstr>17_333new</vt:lpstr>
      <vt:lpstr>18_333new</vt:lpstr>
      <vt:lpstr>19_333new</vt:lpstr>
      <vt:lpstr> IC Design  HW4 Tutorial</vt:lpstr>
      <vt:lpstr>Outline</vt:lpstr>
      <vt:lpstr>Flow</vt:lpstr>
      <vt:lpstr>Flow</vt:lpstr>
      <vt:lpstr>Notification of HW4!!</vt:lpstr>
      <vt:lpstr>Notification of HW4!!</vt:lpstr>
      <vt:lpstr>Standard Cell Library</vt:lpstr>
      <vt:lpstr>Standard Cell Library (lib.v)</vt:lpstr>
      <vt:lpstr>Number of Transistors</vt:lpstr>
      <vt:lpstr>MAC(multiplier–accumulator)  Example</vt:lpstr>
      <vt:lpstr>2-bit MAC Example (1/2)</vt:lpstr>
      <vt:lpstr>2-bit MAC Example (2/2)</vt:lpstr>
      <vt:lpstr>Timing Path Calculation By Hand</vt:lpstr>
      <vt:lpstr>PowerPoint Presentation</vt:lpstr>
      <vt:lpstr>Pipeline MAC Example</vt:lpstr>
      <vt:lpstr>        Pipelined Structure</vt:lpstr>
      <vt:lpstr>PowerPoint Presentation</vt:lpstr>
      <vt:lpstr>Test and Verify Your Circuit</vt:lpstr>
      <vt:lpstr>Compile and debug</vt:lpstr>
      <vt:lpstr>Reminder (1/2)</vt:lpstr>
      <vt:lpstr>Reminder (2/2)</vt:lpstr>
    </vt:vector>
  </TitlesOfParts>
  <Company>GIEE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Design HW4 Tutorial</dc:title>
  <dc:creator>Weiqbear</dc:creator>
  <cp:lastModifiedBy>Kingsley</cp:lastModifiedBy>
  <cp:revision>344</cp:revision>
  <dcterms:created xsi:type="dcterms:W3CDTF">2005-12-18T06:25:25Z</dcterms:created>
  <dcterms:modified xsi:type="dcterms:W3CDTF">2018-12-14T08:32:52Z</dcterms:modified>
</cp:coreProperties>
</file>