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6"/>
  </p:notesMasterIdLst>
  <p:handoutMasterIdLst>
    <p:handoutMasterId r:id="rId17"/>
  </p:handoutMasterIdLst>
  <p:sldIdLst>
    <p:sldId id="306" r:id="rId5"/>
    <p:sldId id="307" r:id="rId6"/>
    <p:sldId id="309" r:id="rId7"/>
    <p:sldId id="320" r:id="rId8"/>
    <p:sldId id="314" r:id="rId9"/>
    <p:sldId id="318" r:id="rId10"/>
    <p:sldId id="319" r:id="rId11"/>
    <p:sldId id="317" r:id="rId12"/>
    <p:sldId id="321" r:id="rId13"/>
    <p:sldId id="322" r:id="rId14"/>
    <p:sldId id="312" r:id="rId15"/>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5" d="100"/>
          <a:sy n="85" d="100"/>
        </p:scale>
        <p:origin x="590" y="48"/>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3D540216-9055-4C93-87A4-D0531F063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98AA5119-4B0E-448B-AC3C-D056BBBC97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36ADF-3EC2-4D6F-9F7F-1F88E3288139}" type="datetime1">
              <a:rPr lang="tr-TR" smtClean="0"/>
              <a:t>18.12.2023</a:t>
            </a:fld>
            <a:endParaRPr lang="tr-TR"/>
          </a:p>
        </p:txBody>
      </p:sp>
      <p:sp>
        <p:nvSpPr>
          <p:cNvPr id="4" name="Alt Bilgi Yer Tutucusu 3">
            <a:extLst>
              <a:ext uri="{FF2B5EF4-FFF2-40B4-BE49-F238E27FC236}">
                <a16:creationId xmlns:a16="http://schemas.microsoft.com/office/drawing/2014/main" id="{3487CF48-2790-4843-BDF8-2D1DCCB4B3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A8CE5D44-D9F9-426F-84AB-A62A927CA2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890FA1-7FBD-4C37-BCAF-01F3D049D1A2}" type="slidenum">
              <a:rPr lang="tr-TR" smtClean="0"/>
              <a:t>‹#›</a:t>
            </a:fld>
            <a:endParaRPr lang="tr-TR"/>
          </a:p>
        </p:txBody>
      </p:sp>
    </p:spTree>
    <p:extLst>
      <p:ext uri="{BB962C8B-B14F-4D97-AF65-F5344CB8AC3E}">
        <p14:creationId xmlns:p14="http://schemas.microsoft.com/office/powerpoint/2010/main" val="8356621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A214D3A-912A-4866-90B4-0232CEDB2416}" type="datetime1">
              <a:rPr lang="tr-TR" noProof="0" smtClean="0"/>
              <a:t>18.12.2023</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tr-TR" noProof="0" smtClean="0"/>
              <a:t>‹#›</a:t>
            </a:fld>
            <a:endParaRPr lang="tr-TR"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a:t>
            </a:fld>
            <a:endParaRPr lang="tr-TR"/>
          </a:p>
        </p:txBody>
      </p:sp>
    </p:spTree>
    <p:extLst>
      <p:ext uri="{BB962C8B-B14F-4D97-AF65-F5344CB8AC3E}">
        <p14:creationId xmlns:p14="http://schemas.microsoft.com/office/powerpoint/2010/main" val="443263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a:t>
            </a:fld>
            <a:endParaRPr lang="tr-TR"/>
          </a:p>
        </p:txBody>
      </p:sp>
    </p:spTree>
    <p:extLst>
      <p:ext uri="{BB962C8B-B14F-4D97-AF65-F5344CB8AC3E}">
        <p14:creationId xmlns:p14="http://schemas.microsoft.com/office/powerpoint/2010/main" val="3708294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a:t>
            </a:fld>
            <a:endParaRPr lang="tr-TR"/>
          </a:p>
        </p:txBody>
      </p:sp>
    </p:spTree>
    <p:extLst>
      <p:ext uri="{BB962C8B-B14F-4D97-AF65-F5344CB8AC3E}">
        <p14:creationId xmlns:p14="http://schemas.microsoft.com/office/powerpoint/2010/main" val="1515461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11</a:t>
            </a:fld>
            <a:endParaRPr lang="tr-TR"/>
          </a:p>
        </p:txBody>
      </p:sp>
    </p:spTree>
    <p:extLst>
      <p:ext uri="{BB962C8B-B14F-4D97-AF65-F5344CB8AC3E}">
        <p14:creationId xmlns:p14="http://schemas.microsoft.com/office/powerpoint/2010/main" val="4017186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11" name="Düz Bağlayıcı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5" name="Metin Yer Tutucusu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17" name="İçerik Yer Tutucusu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tr-TR" noProof="0"/>
              <a:t>Başlık</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tr-TR" noProof="0"/>
              <a:t>Resim eklemek için simgeye tıklayın</a:t>
            </a:r>
          </a:p>
        </p:txBody>
      </p:sp>
      <p:sp>
        <p:nvSpPr>
          <p:cNvPr id="10" name="Resim Yer Tutucusu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
        <p:nvSpPr>
          <p:cNvPr id="11" name="Resim Yer Tutucusu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Resim Yer Tutucusu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2" name="Resim Yer Tutucusu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1" name="Resim Yer Tutucusu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0" name="Resim Yer Tutucusu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8" name="Grafik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0" name="Grafik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12" name="Grafik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6" name="Düz Bağlayıcı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tr-TR" noProof="0"/>
              <a:t>03.09.20XX</a:t>
            </a:r>
          </a:p>
        </p:txBody>
      </p:sp>
      <p:sp>
        <p:nvSpPr>
          <p:cNvPr id="3" name="Alt Bilgi Yer Tutucusu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tr-TR" noProof="0"/>
              <a:t>Sunu Başlığı</a:t>
            </a:r>
          </a:p>
        </p:txBody>
      </p:sp>
      <p:sp>
        <p:nvSpPr>
          <p:cNvPr id="4" name="Slayt Numarası Yer Tutucusu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5" name="Düz Bağlayıcı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Resim Yer Tutucusu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4" name="Metin Yer Tutucusu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aşlık 2 Slayt">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9" name="Düz Bağlayıcı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fik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21" name="Grafik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tr-TR" noProof="0"/>
          </a:p>
        </p:txBody>
      </p:sp>
      <p:sp>
        <p:nvSpPr>
          <p:cNvPr id="23" name="Grafik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Resim Yer Tutucusu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tr-TR" noProof="0"/>
              <a:t>Başlık</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
        <p:nvSpPr>
          <p:cNvPr id="11" name="Grafik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13" name="Grafik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7" name="Grafik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şlık ve İçerik">
    <p:spTree>
      <p:nvGrpSpPr>
        <p:cNvPr id="1" name=""/>
        <p:cNvGrpSpPr/>
        <p:nvPr/>
      </p:nvGrpSpPr>
      <p:grpSpPr>
        <a:xfrm>
          <a:off x="0" y="0"/>
          <a:ext cx="0" cy="0"/>
          <a:chOff x="0" y="0"/>
          <a:chExt cx="0" cy="0"/>
        </a:xfrm>
      </p:grpSpPr>
      <p:sp>
        <p:nvSpPr>
          <p:cNvPr id="15" name="Resim Yer Tutucusu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rtlCol="0" anchor="b"/>
          <a:lstStyle>
            <a:lvl1pPr>
              <a:defRPr sz="5400"/>
            </a:lvl1pPr>
          </a:lstStyle>
          <a:p>
            <a:pPr rtl="0"/>
            <a:r>
              <a:rPr lang="tr-TR" noProof="0"/>
              <a:t>Esas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9" name="Düz Bağlayıcı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fik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9" name="Grafik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Bölüm Üst Bilgisi">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4" name="Grafik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5" name="Grafik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6" name="Grafik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7" name="Grafik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tr-TR" noProof="0"/>
          </a:p>
        </p:txBody>
      </p:sp>
      <p:sp>
        <p:nvSpPr>
          <p:cNvPr id="13" name="Grafik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7" name="Düz Bağlayıcı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Başlık ve İçeri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tr-TR" noProof="0"/>
              <a:t>Başlık</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9" name="Grafik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8" name="Düz Bağlayıcı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fik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2" name="Grafik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4" name="Grafik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tr-TR" noProof="0" smtClean="0"/>
              <a:t>‹#›</a:t>
            </a:fld>
            <a:endParaRPr lang="tr-TR"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A9968B-2619-4F71-AB00-4C493E120805}"/>
              </a:ext>
            </a:extLst>
          </p:cNvPr>
          <p:cNvSpPr>
            <a:spLocks noGrp="1"/>
          </p:cNvSpPr>
          <p:nvPr>
            <p:ph type="ctrTitle"/>
          </p:nvPr>
        </p:nvSpPr>
        <p:spPr/>
        <p:txBody>
          <a:bodyPr rtlCol="0">
            <a:normAutofit fontScale="90000"/>
          </a:bodyPr>
          <a:lstStyle/>
          <a:p>
            <a:pPr rtl="0"/>
            <a:r>
              <a:rPr lang="tr-TR" spc="400" dirty="0"/>
              <a:t>COM2501 </a:t>
            </a:r>
            <a:r>
              <a:rPr lang="tr-TR" spc="400" dirty="0" err="1"/>
              <a:t>Dıgıtal</a:t>
            </a:r>
            <a:r>
              <a:rPr lang="tr-TR" spc="400" dirty="0"/>
              <a:t> </a:t>
            </a:r>
            <a:r>
              <a:rPr lang="tr-TR" spc="400" dirty="0" err="1"/>
              <a:t>ımage</a:t>
            </a:r>
            <a:r>
              <a:rPr lang="tr-TR" spc="400" dirty="0"/>
              <a:t> </a:t>
            </a:r>
            <a:r>
              <a:rPr lang="tr-TR" spc="400" dirty="0" err="1"/>
              <a:t>processıng</a:t>
            </a:r>
            <a:r>
              <a:rPr lang="tr-TR" spc="400" dirty="0"/>
              <a:t> </a:t>
            </a:r>
            <a:r>
              <a:rPr lang="tr-TR" spc="400" dirty="0" err="1"/>
              <a:t>project</a:t>
            </a:r>
            <a:endParaRPr lang="tr-TR" dirty="0"/>
          </a:p>
        </p:txBody>
      </p:sp>
      <p:sp>
        <p:nvSpPr>
          <p:cNvPr id="3" name="Alt Başlık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tr-TR" sz="2000" dirty="0">
                <a:solidFill>
                  <a:schemeClr val="bg1"/>
                </a:solidFill>
              </a:rPr>
              <a:t>Hüseyin Yorğa</a:t>
            </a:r>
          </a:p>
          <a:p>
            <a:pPr rtl="0"/>
            <a:r>
              <a:rPr lang="tr-TR" dirty="0"/>
              <a:t>Berkay Yıldız</a:t>
            </a:r>
            <a:endParaRPr lang="tr-TR" sz="2000" dirty="0">
              <a:solidFill>
                <a:schemeClr val="bg1"/>
              </a:solidFill>
            </a:endParaRPr>
          </a:p>
          <a:p>
            <a:pPr rtl="0"/>
            <a:endParaRPr lang="tr-TR"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181059-1153-C4E3-F2CE-2172BAA73740}"/>
              </a:ext>
            </a:extLst>
          </p:cNvPr>
          <p:cNvSpPr>
            <a:spLocks noGrp="1"/>
          </p:cNvSpPr>
          <p:nvPr>
            <p:ph type="ctrTitle"/>
          </p:nvPr>
        </p:nvSpPr>
        <p:spPr>
          <a:xfrm>
            <a:off x="1524000" y="563095"/>
            <a:ext cx="9144000" cy="621433"/>
          </a:xfrm>
        </p:spPr>
        <p:txBody>
          <a:bodyPr>
            <a:noAutofit/>
          </a:bodyPr>
          <a:lstStyle/>
          <a:p>
            <a:r>
              <a:rPr lang="tr-TR" sz="3000" dirty="0"/>
              <a:t>UICONTROLS - </a:t>
            </a:r>
            <a:r>
              <a:rPr lang="tr-TR" sz="3000" dirty="0" err="1"/>
              <a:t>Frame</a:t>
            </a:r>
            <a:endParaRPr lang="tr-TR" sz="3000" dirty="0"/>
          </a:p>
        </p:txBody>
      </p:sp>
      <p:sp>
        <p:nvSpPr>
          <p:cNvPr id="3" name="Alt Başlık 2">
            <a:extLst>
              <a:ext uri="{FF2B5EF4-FFF2-40B4-BE49-F238E27FC236}">
                <a16:creationId xmlns:a16="http://schemas.microsoft.com/office/drawing/2014/main" id="{6887E9EC-CB92-35AB-8226-E4144EFEC15E}"/>
              </a:ext>
            </a:extLst>
          </p:cNvPr>
          <p:cNvSpPr>
            <a:spLocks noGrp="1"/>
          </p:cNvSpPr>
          <p:nvPr>
            <p:ph type="subTitle" idx="1"/>
          </p:nvPr>
        </p:nvSpPr>
        <p:spPr>
          <a:xfrm>
            <a:off x="1353671" y="1501048"/>
            <a:ext cx="9144000" cy="2362739"/>
          </a:xfrm>
        </p:spPr>
        <p:txBody>
          <a:bodyPr>
            <a:normAutofit/>
          </a:bodyPr>
          <a:lstStyle/>
          <a:p>
            <a:pPr marL="342900" indent="-342900">
              <a:buFont typeface="Arial" panose="020B0604020202020204" pitchFamily="34" charset="0"/>
              <a:buChar char="•"/>
            </a:pPr>
            <a:r>
              <a:rPr lang="tr-TR" dirty="0" err="1"/>
              <a:t>Frames</a:t>
            </a:r>
            <a:r>
              <a:rPr lang="tr-TR" dirty="0"/>
              <a:t> </a:t>
            </a:r>
            <a:r>
              <a:rPr lang="tr-TR" dirty="0" err="1"/>
              <a:t>are</a:t>
            </a:r>
            <a:r>
              <a:rPr lang="tr-TR" dirty="0"/>
              <a:t> </a:t>
            </a:r>
            <a:r>
              <a:rPr lang="tr-TR" dirty="0" err="1"/>
              <a:t>used</a:t>
            </a:r>
            <a:r>
              <a:rPr lang="tr-TR" dirty="0"/>
              <a:t> </a:t>
            </a:r>
            <a:r>
              <a:rPr lang="tr-TR" dirty="0" err="1"/>
              <a:t>to</a:t>
            </a:r>
            <a:r>
              <a:rPr lang="tr-TR" dirty="0"/>
              <a:t> set </a:t>
            </a:r>
            <a:r>
              <a:rPr lang="tr-TR" dirty="0" err="1"/>
              <a:t>limits</a:t>
            </a:r>
            <a:r>
              <a:rPr lang="tr-TR" dirty="0"/>
              <a:t> on </a:t>
            </a:r>
            <a:r>
              <a:rPr lang="tr-TR" dirty="0" err="1"/>
              <a:t>the</a:t>
            </a:r>
            <a:r>
              <a:rPr lang="tr-TR" dirty="0"/>
              <a:t> program.</a:t>
            </a:r>
          </a:p>
        </p:txBody>
      </p:sp>
      <p:pic>
        <p:nvPicPr>
          <p:cNvPr id="6" name="Resim 5" descr="metin, ekran görüntüsü, yazı tipi içeren bir resim&#10;&#10;Açıklama otomatik olarak oluşturuldu">
            <a:extLst>
              <a:ext uri="{FF2B5EF4-FFF2-40B4-BE49-F238E27FC236}">
                <a16:creationId xmlns:a16="http://schemas.microsoft.com/office/drawing/2014/main" id="{56102611-FF2D-6C77-A8A3-C5EF3024936C}"/>
              </a:ext>
            </a:extLst>
          </p:cNvPr>
          <p:cNvPicPr>
            <a:picLocks noChangeAspect="1"/>
          </p:cNvPicPr>
          <p:nvPr/>
        </p:nvPicPr>
        <p:blipFill>
          <a:blip r:embed="rId2"/>
          <a:stretch>
            <a:fillRect/>
          </a:stretch>
        </p:blipFill>
        <p:spPr>
          <a:xfrm>
            <a:off x="2642365" y="2016125"/>
            <a:ext cx="6720710" cy="4278780"/>
          </a:xfrm>
          <a:prstGeom prst="rect">
            <a:avLst/>
          </a:prstGeom>
        </p:spPr>
      </p:pic>
    </p:spTree>
    <p:extLst>
      <p:ext uri="{BB962C8B-B14F-4D97-AF65-F5344CB8AC3E}">
        <p14:creationId xmlns:p14="http://schemas.microsoft.com/office/powerpoint/2010/main" val="4107166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arih Yer Tutucusu 21">
            <a:extLst>
              <a:ext uri="{FF2B5EF4-FFF2-40B4-BE49-F238E27FC236}">
                <a16:creationId xmlns:a16="http://schemas.microsoft.com/office/drawing/2014/main" id="{692474E6-3035-46B8-9C05-9B4204E8ED39}"/>
              </a:ext>
            </a:extLst>
          </p:cNvPr>
          <p:cNvSpPr>
            <a:spLocks noGrp="1"/>
          </p:cNvSpPr>
          <p:nvPr>
            <p:ph type="dt" sz="half" idx="10"/>
          </p:nvPr>
        </p:nvSpPr>
        <p:spPr/>
        <p:txBody>
          <a:bodyPr rtlCol="0"/>
          <a:lstStyle/>
          <a:p>
            <a:pPr rtl="0"/>
            <a:r>
              <a:rPr lang="tr-TR"/>
              <a:t>03.09.20XX</a:t>
            </a:r>
          </a:p>
        </p:txBody>
      </p:sp>
      <p:sp>
        <p:nvSpPr>
          <p:cNvPr id="24" name="Slayt Numarası Yer Tutucusu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tr-TR" smtClean="0"/>
              <a:pPr rtl="0"/>
              <a:t>11</a:t>
            </a:fld>
            <a:endParaRPr lang="tr-TR"/>
          </a:p>
        </p:txBody>
      </p:sp>
      <p:sp>
        <p:nvSpPr>
          <p:cNvPr id="23" name="Alt Bilgi Yer Tutucusu 22">
            <a:extLst>
              <a:ext uri="{FF2B5EF4-FFF2-40B4-BE49-F238E27FC236}">
                <a16:creationId xmlns:a16="http://schemas.microsoft.com/office/drawing/2014/main" id="{DE8D546E-0F46-4CC0-B2B1-8B2430D00C0C}"/>
              </a:ext>
            </a:extLst>
          </p:cNvPr>
          <p:cNvSpPr>
            <a:spLocks noGrp="1"/>
          </p:cNvSpPr>
          <p:nvPr>
            <p:ph type="ftr" sz="quarter" idx="11"/>
          </p:nvPr>
        </p:nvSpPr>
        <p:spPr/>
        <p:txBody>
          <a:bodyPr rtlCol="0"/>
          <a:lstStyle/>
          <a:p>
            <a:pPr rtl="0"/>
            <a:r>
              <a:rPr lang="tr-TR"/>
              <a:t>Sunu Başlığı</a:t>
            </a:r>
          </a:p>
        </p:txBody>
      </p:sp>
      <p:pic>
        <p:nvPicPr>
          <p:cNvPr id="9" name="Resim Yer Tutucusu 8" descr="gün batımı sırasında dağlar">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p:pic>
      <p:pic>
        <p:nvPicPr>
          <p:cNvPr id="11" name="Resim Yer Tutucusu 10" descr="gün batımı sırasında dağlar">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p:pic>
      <p:sp>
        <p:nvSpPr>
          <p:cNvPr id="6" name="Başlık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pPr rtl="0"/>
            <a:r>
              <a:rPr lang="tr-TR" dirty="0"/>
              <a:t>Teşekkürler</a:t>
            </a:r>
          </a:p>
        </p:txBody>
      </p:sp>
      <p:sp>
        <p:nvSpPr>
          <p:cNvPr id="7" name="Metin Yer Tutucusu 6">
            <a:extLst>
              <a:ext uri="{FF2B5EF4-FFF2-40B4-BE49-F238E27FC236}">
                <a16:creationId xmlns:a16="http://schemas.microsoft.com/office/drawing/2014/main" id="{42AF1107-8D35-4E35-93C7-D3640946F742}"/>
              </a:ext>
            </a:extLst>
          </p:cNvPr>
          <p:cNvSpPr>
            <a:spLocks noGrp="1"/>
          </p:cNvSpPr>
          <p:nvPr>
            <p:ph type="body" sz="quarter" idx="13"/>
          </p:nvPr>
        </p:nvSpPr>
        <p:spPr/>
        <p:txBody>
          <a:bodyPr rtlCol="0"/>
          <a:lstStyle/>
          <a:p>
            <a:pPr rtl="0"/>
            <a:r>
              <a:rPr lang="tr-TR" dirty="0"/>
              <a:t>Hüseyin Yorğa (21290339)</a:t>
            </a:r>
          </a:p>
          <a:p>
            <a:pPr rtl="0"/>
            <a:r>
              <a:rPr lang="tr-TR" dirty="0"/>
              <a:t>Berkay Yıldız (21290303)</a:t>
            </a:r>
          </a:p>
        </p:txBody>
      </p:sp>
      <p:pic>
        <p:nvPicPr>
          <p:cNvPr id="15" name="Resim Yer Tutucusu 14" descr="alacakaranlık gökyüzünün altındaki dağlar">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pic>
        <p:nvPicPr>
          <p:cNvPr id="13" name="Resim Yer Tutucusu 12" descr="şafaktan hemen önce, karanlık gökyüzünün altındaki dağlar">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6"/>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1DDBBC93-70DF-4E4E-98E3-08124185AB18}"/>
              </a:ext>
            </a:extLst>
          </p:cNvPr>
          <p:cNvSpPr>
            <a:spLocks noGrp="1"/>
          </p:cNvSpPr>
          <p:nvPr>
            <p:ph type="title"/>
          </p:nvPr>
        </p:nvSpPr>
        <p:spPr/>
        <p:txBody>
          <a:bodyPr rtlCol="0"/>
          <a:lstStyle/>
          <a:p>
            <a:pPr rtl="0"/>
            <a:r>
              <a:rPr lang="tr-TR" dirty="0"/>
              <a:t>Content </a:t>
            </a:r>
            <a:r>
              <a:rPr lang="tr-TR" dirty="0" err="1"/>
              <a:t>table</a:t>
            </a:r>
            <a:endParaRPr lang="tr-TR" dirty="0"/>
          </a:p>
        </p:txBody>
      </p:sp>
      <p:sp>
        <p:nvSpPr>
          <p:cNvPr id="4" name="Metin Yer Tutucusu 3">
            <a:extLst>
              <a:ext uri="{FF2B5EF4-FFF2-40B4-BE49-F238E27FC236}">
                <a16:creationId xmlns:a16="http://schemas.microsoft.com/office/drawing/2014/main" id="{65DE74E9-AA78-46C1-845A-0B72FA8AF35E}"/>
              </a:ext>
            </a:extLst>
          </p:cNvPr>
          <p:cNvSpPr>
            <a:spLocks noGrp="1"/>
          </p:cNvSpPr>
          <p:nvPr>
            <p:ph type="body" sz="quarter" idx="13"/>
          </p:nvPr>
        </p:nvSpPr>
        <p:spPr/>
        <p:txBody>
          <a:bodyPr rtlCol="0"/>
          <a:lstStyle/>
          <a:p>
            <a:pPr algn="r" rtl="0"/>
            <a:r>
              <a:rPr lang="tr-TR" dirty="0" err="1"/>
              <a:t>Functions</a:t>
            </a:r>
            <a:endParaRPr lang="tr-TR" dirty="0"/>
          </a:p>
          <a:p>
            <a:pPr algn="r" rtl="0"/>
            <a:r>
              <a:rPr lang="tr-TR" sz="1800" dirty="0" err="1">
                <a:solidFill>
                  <a:schemeClr val="bg1"/>
                </a:solidFill>
              </a:rPr>
              <a:t>Uicontrols</a:t>
            </a:r>
            <a:endParaRPr lang="tr-TR" sz="1800" dirty="0">
              <a:solidFill>
                <a:schemeClr val="bg1"/>
              </a:solidFill>
            </a:endParaRPr>
          </a:p>
        </p:txBody>
      </p:sp>
      <p:pic>
        <p:nvPicPr>
          <p:cNvPr id="6" name="Resim Yer Tutucusu 5" descr="gün batımı sırasında dağlar">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3"/>
          <a:srcRect/>
          <a:stretch/>
        </p:blipFill>
        <p:spPr/>
      </p:pic>
      <p:sp>
        <p:nvSpPr>
          <p:cNvPr id="7" name="Tarih Yer Tutucusu 6">
            <a:extLst>
              <a:ext uri="{FF2B5EF4-FFF2-40B4-BE49-F238E27FC236}">
                <a16:creationId xmlns:a16="http://schemas.microsoft.com/office/drawing/2014/main" id="{05C25F72-F9A7-42F9-9720-0801ED77D4D1}"/>
              </a:ext>
            </a:extLst>
          </p:cNvPr>
          <p:cNvSpPr>
            <a:spLocks noGrp="1"/>
          </p:cNvSpPr>
          <p:nvPr>
            <p:ph type="dt" sz="half" idx="10"/>
          </p:nvPr>
        </p:nvSpPr>
        <p:spPr/>
        <p:txBody>
          <a:bodyPr rtlCol="0"/>
          <a:lstStyle/>
          <a:p>
            <a:pPr rtl="0"/>
            <a:endParaRPr lang="tr-TR" dirty="0"/>
          </a:p>
        </p:txBody>
      </p:sp>
      <p:sp>
        <p:nvSpPr>
          <p:cNvPr id="8" name="Alt Bilgi Yer Tutucusu 7">
            <a:extLst>
              <a:ext uri="{FF2B5EF4-FFF2-40B4-BE49-F238E27FC236}">
                <a16:creationId xmlns:a16="http://schemas.microsoft.com/office/drawing/2014/main" id="{AEEDFC2F-FF0A-4EC9-A0BB-0AA2B1E6BA4A}"/>
              </a:ext>
            </a:extLst>
          </p:cNvPr>
          <p:cNvSpPr>
            <a:spLocks noGrp="1"/>
          </p:cNvSpPr>
          <p:nvPr>
            <p:ph type="ftr" sz="quarter" idx="11"/>
          </p:nvPr>
        </p:nvSpPr>
        <p:spPr/>
        <p:txBody>
          <a:bodyPr rtlCol="0"/>
          <a:lstStyle/>
          <a:p>
            <a:pPr rtl="0"/>
            <a:r>
              <a:rPr lang="tr-TR"/>
              <a:t>Sunu Başlığı</a:t>
            </a:r>
          </a:p>
        </p:txBody>
      </p:sp>
      <p:sp>
        <p:nvSpPr>
          <p:cNvPr id="9" name="Slayt Numarası Yer Tutucusu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tr-TR" smtClean="0"/>
              <a:pPr/>
              <a:t>2</a:t>
            </a:fld>
            <a:endParaRPr lang="tr-TR"/>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F2FB0B-15EC-453B-BC9B-69AD35DDCEA3}"/>
              </a:ext>
            </a:extLst>
          </p:cNvPr>
          <p:cNvSpPr>
            <a:spLocks noGrp="1"/>
          </p:cNvSpPr>
          <p:nvPr>
            <p:ph type="ctrTitle"/>
          </p:nvPr>
        </p:nvSpPr>
        <p:spPr/>
        <p:txBody>
          <a:bodyPr rtlCol="0"/>
          <a:lstStyle/>
          <a:p>
            <a:pPr rtl="0"/>
            <a:r>
              <a:rPr lang="tr-TR" b="1" cap="all" spc="400" dirty="0" err="1">
                <a:solidFill>
                  <a:schemeClr val="bg1"/>
                </a:solidFill>
                <a:latin typeface="+mn-lt"/>
              </a:rPr>
              <a:t>functıons</a:t>
            </a:r>
            <a:endParaRPr lang="tr-TR" dirty="0"/>
          </a:p>
        </p:txBody>
      </p:sp>
      <p:sp>
        <p:nvSpPr>
          <p:cNvPr id="3" name="Alt Başlık 2">
            <a:extLst>
              <a:ext uri="{FF2B5EF4-FFF2-40B4-BE49-F238E27FC236}">
                <a16:creationId xmlns:a16="http://schemas.microsoft.com/office/drawing/2014/main" id="{05408798-0DB3-46BF-880E-7BB904D700F6}"/>
              </a:ext>
            </a:extLst>
          </p:cNvPr>
          <p:cNvSpPr>
            <a:spLocks noGrp="1"/>
          </p:cNvSpPr>
          <p:nvPr>
            <p:ph type="subTitle" idx="1"/>
          </p:nvPr>
        </p:nvSpPr>
        <p:spPr>
          <a:xfrm flipH="1" flipV="1">
            <a:off x="10667999" y="5129783"/>
            <a:ext cx="45719" cy="45719"/>
          </a:xfrm>
        </p:spPr>
        <p:txBody>
          <a:bodyPr rtlCol="0">
            <a:normAutofit fontScale="25000" lnSpcReduction="20000"/>
          </a:bodyPr>
          <a:lstStyle/>
          <a:p>
            <a:pPr rtl="0"/>
            <a:endParaRPr lang="tr-TR" dirty="0"/>
          </a:p>
        </p:txBody>
      </p:sp>
    </p:spTree>
    <p:extLst>
      <p:ext uri="{BB962C8B-B14F-4D97-AF65-F5344CB8AC3E}">
        <p14:creationId xmlns:p14="http://schemas.microsoft.com/office/powerpoint/2010/main" val="222788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7C461A-EC48-901E-2C40-38BCBBA88F9E}"/>
              </a:ext>
            </a:extLst>
          </p:cNvPr>
          <p:cNvSpPr>
            <a:spLocks noGrp="1"/>
          </p:cNvSpPr>
          <p:nvPr>
            <p:ph type="title"/>
          </p:nvPr>
        </p:nvSpPr>
        <p:spPr>
          <a:xfrm>
            <a:off x="839788" y="457200"/>
            <a:ext cx="3932237" cy="1600200"/>
          </a:xfrm>
        </p:spPr>
        <p:txBody>
          <a:bodyPr anchor="b">
            <a:normAutofit/>
          </a:bodyPr>
          <a:lstStyle/>
          <a:p>
            <a:r>
              <a:rPr lang="tr-TR" dirty="0" err="1"/>
              <a:t>Load</a:t>
            </a:r>
            <a:r>
              <a:rPr lang="tr-TR" dirty="0"/>
              <a:t> Image </a:t>
            </a:r>
            <a:r>
              <a:rPr lang="tr-TR" dirty="0" err="1"/>
              <a:t>Function</a:t>
            </a:r>
            <a:endParaRPr lang="tr-TR" dirty="0"/>
          </a:p>
        </p:txBody>
      </p:sp>
      <p:pic>
        <p:nvPicPr>
          <p:cNvPr id="6" name="Resim 5" descr="metin, ekran görüntüsü, yazı tipi içeren bir resim&#10;&#10;Açıklama otomatik olarak oluşturuldu">
            <a:extLst>
              <a:ext uri="{FF2B5EF4-FFF2-40B4-BE49-F238E27FC236}">
                <a16:creationId xmlns:a16="http://schemas.microsoft.com/office/drawing/2014/main" id="{0E390D3E-DFCC-3240-78B3-AB0030F89BB2}"/>
              </a:ext>
            </a:extLst>
          </p:cNvPr>
          <p:cNvPicPr>
            <a:picLocks noChangeAspect="1"/>
          </p:cNvPicPr>
          <p:nvPr/>
        </p:nvPicPr>
        <p:blipFill>
          <a:blip r:embed="rId2"/>
          <a:stretch>
            <a:fillRect/>
          </a:stretch>
        </p:blipFill>
        <p:spPr>
          <a:xfrm>
            <a:off x="5183188" y="2398109"/>
            <a:ext cx="6172200" cy="2052256"/>
          </a:xfrm>
          <a:prstGeom prst="rect">
            <a:avLst/>
          </a:prstGeom>
          <a:noFill/>
        </p:spPr>
      </p:pic>
      <p:sp>
        <p:nvSpPr>
          <p:cNvPr id="3" name="Alt Başlık 2">
            <a:extLst>
              <a:ext uri="{FF2B5EF4-FFF2-40B4-BE49-F238E27FC236}">
                <a16:creationId xmlns:a16="http://schemas.microsoft.com/office/drawing/2014/main" id="{60F52671-F4DE-C5A1-614F-A70FE6AE8CD0}"/>
              </a:ext>
            </a:extLst>
          </p:cNvPr>
          <p:cNvSpPr>
            <a:spLocks noGrp="1"/>
          </p:cNvSpPr>
          <p:nvPr>
            <p:ph type="body" sz="half" idx="2"/>
          </p:nvPr>
        </p:nvSpPr>
        <p:spPr>
          <a:xfrm>
            <a:off x="839788" y="2057400"/>
            <a:ext cx="3932237" cy="3811588"/>
          </a:xfrm>
        </p:spPr>
        <p:txBody>
          <a:bodyPr>
            <a:normAutofit/>
          </a:bodyPr>
          <a:lstStyle/>
          <a:p>
            <a:pPr marL="342900" indent="-342900">
              <a:buFont typeface="Arial" panose="020B0604020202020204" pitchFamily="34" charset="0"/>
              <a:buChar char="•"/>
            </a:pPr>
            <a:r>
              <a:rPr lang="tr-TR"/>
              <a:t>In load image function, function takes photo files from user, and displays it left side of program.</a:t>
            </a:r>
            <a:endParaRPr lang="tr-TR" dirty="0"/>
          </a:p>
        </p:txBody>
      </p:sp>
      <p:sp>
        <p:nvSpPr>
          <p:cNvPr id="19" name="Date Placeholder 4">
            <a:extLst>
              <a:ext uri="{FF2B5EF4-FFF2-40B4-BE49-F238E27FC236}">
                <a16:creationId xmlns:a16="http://schemas.microsoft.com/office/drawing/2014/main" id="{8B9C970A-D4E3-5823-8F8E-1135EEF7E4A9}"/>
              </a:ext>
            </a:extLst>
          </p:cNvPr>
          <p:cNvSpPr>
            <a:spLocks noGrp="1"/>
          </p:cNvSpPr>
          <p:nvPr>
            <p:ph type="dt" sz="half" idx="10"/>
          </p:nvPr>
        </p:nvSpPr>
        <p:spPr>
          <a:xfrm>
            <a:off x="838200" y="6356350"/>
            <a:ext cx="2743200" cy="365125"/>
          </a:xfrm>
        </p:spPr>
        <p:txBody>
          <a:bodyPr/>
          <a:lstStyle/>
          <a:p>
            <a:pPr rtl="0">
              <a:spcAft>
                <a:spcPts val="600"/>
              </a:spcAft>
            </a:pPr>
            <a:r>
              <a:rPr lang="tr-TR" noProof="0"/>
              <a:t>03.09.20XX</a:t>
            </a:r>
          </a:p>
        </p:txBody>
      </p:sp>
      <p:sp>
        <p:nvSpPr>
          <p:cNvPr id="12" name="Footer Placeholder 5">
            <a:extLst>
              <a:ext uri="{FF2B5EF4-FFF2-40B4-BE49-F238E27FC236}">
                <a16:creationId xmlns:a16="http://schemas.microsoft.com/office/drawing/2014/main" id="{E1B7B60A-75FB-0882-FE7E-E235FD8FA5C7}"/>
              </a:ext>
            </a:extLst>
          </p:cNvPr>
          <p:cNvSpPr>
            <a:spLocks noGrp="1"/>
          </p:cNvSpPr>
          <p:nvPr>
            <p:ph type="ftr" sz="quarter" idx="11"/>
          </p:nvPr>
        </p:nvSpPr>
        <p:spPr>
          <a:xfrm>
            <a:off x="4038600" y="6356350"/>
            <a:ext cx="4114800" cy="365125"/>
          </a:xfrm>
        </p:spPr>
        <p:txBody>
          <a:bodyPr anchor="ctr">
            <a:normAutofit/>
          </a:bodyPr>
          <a:lstStyle/>
          <a:p>
            <a:pPr rtl="0">
              <a:lnSpc>
                <a:spcPct val="90000"/>
              </a:lnSpc>
              <a:spcAft>
                <a:spcPts val="600"/>
              </a:spcAft>
            </a:pPr>
            <a:r>
              <a:rPr lang="tr-TR" sz="900" spc="400"/>
              <a:t>COM2501 </a:t>
            </a:r>
            <a:r>
              <a:rPr lang="tr-TR" sz="900" spc="400" err="1"/>
              <a:t>Dıgıtal</a:t>
            </a:r>
            <a:r>
              <a:rPr lang="tr-TR" sz="900" spc="400"/>
              <a:t> </a:t>
            </a:r>
            <a:r>
              <a:rPr lang="tr-TR" sz="900" spc="400" err="1"/>
              <a:t>ımage</a:t>
            </a:r>
            <a:r>
              <a:rPr lang="tr-TR" sz="900" spc="400"/>
              <a:t> </a:t>
            </a:r>
            <a:r>
              <a:rPr lang="tr-TR" sz="900" spc="400" err="1"/>
              <a:t>processıng</a:t>
            </a:r>
            <a:r>
              <a:rPr lang="tr-TR" sz="900" spc="400"/>
              <a:t> </a:t>
            </a:r>
            <a:r>
              <a:rPr lang="tr-TR" sz="900" spc="400" err="1"/>
              <a:t>project</a:t>
            </a:r>
            <a:endParaRPr lang="tr-TR" sz="900" noProof="0"/>
          </a:p>
        </p:txBody>
      </p:sp>
      <p:sp>
        <p:nvSpPr>
          <p:cNvPr id="14" name="Slide Number Placeholder 6">
            <a:extLst>
              <a:ext uri="{FF2B5EF4-FFF2-40B4-BE49-F238E27FC236}">
                <a16:creationId xmlns:a16="http://schemas.microsoft.com/office/drawing/2014/main" id="{2C26CFE0-2E1E-A634-25DF-36A5F58A9584}"/>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D8DA9DAA-006C-4F4B-980E-E3DF019B24E2}" type="slidenum">
              <a:rPr lang="tr-TR" noProof="0" smtClean="0"/>
              <a:pPr rtl="0">
                <a:spcAft>
                  <a:spcPts val="600"/>
                </a:spcAft>
              </a:pPr>
              <a:t>4</a:t>
            </a:fld>
            <a:endParaRPr lang="tr-TR" noProof="0"/>
          </a:p>
        </p:txBody>
      </p:sp>
    </p:spTree>
    <p:extLst>
      <p:ext uri="{BB962C8B-B14F-4D97-AF65-F5344CB8AC3E}">
        <p14:creationId xmlns:p14="http://schemas.microsoft.com/office/powerpoint/2010/main" val="3934185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7C461A-EC48-901E-2C40-38BCBBA88F9E}"/>
              </a:ext>
            </a:extLst>
          </p:cNvPr>
          <p:cNvSpPr>
            <a:spLocks noGrp="1"/>
          </p:cNvSpPr>
          <p:nvPr>
            <p:ph type="title"/>
          </p:nvPr>
        </p:nvSpPr>
        <p:spPr>
          <a:xfrm>
            <a:off x="839787" y="-30162"/>
            <a:ext cx="3932237" cy="1600200"/>
          </a:xfrm>
        </p:spPr>
        <p:txBody>
          <a:bodyPr anchor="b">
            <a:normAutofit/>
          </a:bodyPr>
          <a:lstStyle/>
          <a:p>
            <a:r>
              <a:rPr lang="tr-TR" dirty="0" err="1"/>
              <a:t>Threshold</a:t>
            </a:r>
            <a:r>
              <a:rPr lang="tr-TR" dirty="0"/>
              <a:t> </a:t>
            </a:r>
            <a:r>
              <a:rPr lang="tr-TR" dirty="0" err="1"/>
              <a:t>Function</a:t>
            </a:r>
            <a:endParaRPr lang="tr-TR" dirty="0"/>
          </a:p>
        </p:txBody>
      </p:sp>
      <p:pic>
        <p:nvPicPr>
          <p:cNvPr id="5" name="Resim 4" descr="memeli, siyah beyaz, taslak, dış mekan içeren bir resim&#10;&#10;Açıklama otomatik olarak oluşturuldu">
            <a:extLst>
              <a:ext uri="{FF2B5EF4-FFF2-40B4-BE49-F238E27FC236}">
                <a16:creationId xmlns:a16="http://schemas.microsoft.com/office/drawing/2014/main" id="{CF270B66-2E52-2302-AD57-A904FAF08C0E}"/>
              </a:ext>
            </a:extLst>
          </p:cNvPr>
          <p:cNvPicPr>
            <a:picLocks noChangeAspect="1"/>
          </p:cNvPicPr>
          <p:nvPr/>
        </p:nvPicPr>
        <p:blipFill>
          <a:blip r:embed="rId2"/>
          <a:stretch>
            <a:fillRect/>
          </a:stretch>
        </p:blipFill>
        <p:spPr>
          <a:xfrm>
            <a:off x="5183188" y="2212943"/>
            <a:ext cx="6172200" cy="2422589"/>
          </a:xfrm>
          <a:prstGeom prst="rect">
            <a:avLst/>
          </a:prstGeom>
          <a:noFill/>
        </p:spPr>
      </p:pic>
      <p:sp>
        <p:nvSpPr>
          <p:cNvPr id="3" name="Alt Başlık 2">
            <a:extLst>
              <a:ext uri="{FF2B5EF4-FFF2-40B4-BE49-F238E27FC236}">
                <a16:creationId xmlns:a16="http://schemas.microsoft.com/office/drawing/2014/main" id="{60F52671-F4DE-C5A1-614F-A70FE6AE8CD0}"/>
              </a:ext>
            </a:extLst>
          </p:cNvPr>
          <p:cNvSpPr>
            <a:spLocks noGrp="1"/>
          </p:cNvSpPr>
          <p:nvPr>
            <p:ph type="body" sz="half" idx="2"/>
          </p:nvPr>
        </p:nvSpPr>
        <p:spPr>
          <a:xfrm>
            <a:off x="836612" y="1592450"/>
            <a:ext cx="3932237" cy="3811588"/>
          </a:xfrm>
        </p:spPr>
        <p:txBody>
          <a:bodyPr>
            <a:normAutofit/>
          </a:bodyPr>
          <a:lstStyle/>
          <a:p>
            <a:pPr marL="342900" indent="-342900">
              <a:buFont typeface="Arial" panose="020B0604020202020204" pitchFamily="34" charset="0"/>
              <a:buChar char="•"/>
            </a:pPr>
            <a:r>
              <a:rPr lang="tr-TR"/>
              <a:t>In threshold function, there is a threshold value like 120. Threshold function iterates through all pixels on photo, and if rgb color value below 120, it changes the value as 0. If rgb color value above 120, it changes the value as 255.</a:t>
            </a:r>
            <a:endParaRPr lang="tr-TR" dirty="0"/>
          </a:p>
        </p:txBody>
      </p:sp>
      <p:sp>
        <p:nvSpPr>
          <p:cNvPr id="12" name="Footer Placeholder 5">
            <a:extLst>
              <a:ext uri="{FF2B5EF4-FFF2-40B4-BE49-F238E27FC236}">
                <a16:creationId xmlns:a16="http://schemas.microsoft.com/office/drawing/2014/main" id="{E1B7B60A-75FB-0882-FE7E-E235FD8FA5C7}"/>
              </a:ext>
            </a:extLst>
          </p:cNvPr>
          <p:cNvSpPr>
            <a:spLocks noGrp="1"/>
          </p:cNvSpPr>
          <p:nvPr>
            <p:ph type="ftr" sz="quarter" idx="11"/>
          </p:nvPr>
        </p:nvSpPr>
        <p:spPr>
          <a:xfrm>
            <a:off x="4038600" y="6356350"/>
            <a:ext cx="4114800" cy="365125"/>
          </a:xfrm>
        </p:spPr>
        <p:txBody>
          <a:bodyPr/>
          <a:lstStyle/>
          <a:p>
            <a:pPr rtl="0">
              <a:spcAft>
                <a:spcPts val="600"/>
              </a:spcAft>
            </a:pPr>
            <a:r>
              <a:rPr lang="tr-TR" spc="400"/>
              <a:t>COM2501 Dıgıtal ımage processıng project</a:t>
            </a:r>
            <a:endParaRPr lang="tr-TR" noProof="0" dirty="0"/>
          </a:p>
        </p:txBody>
      </p:sp>
      <p:sp>
        <p:nvSpPr>
          <p:cNvPr id="14" name="Slide Number Placeholder 6">
            <a:extLst>
              <a:ext uri="{FF2B5EF4-FFF2-40B4-BE49-F238E27FC236}">
                <a16:creationId xmlns:a16="http://schemas.microsoft.com/office/drawing/2014/main" id="{2C26CFE0-2E1E-A634-25DF-36A5F58A9584}"/>
              </a:ext>
            </a:extLst>
          </p:cNvPr>
          <p:cNvSpPr>
            <a:spLocks noGrp="1"/>
          </p:cNvSpPr>
          <p:nvPr>
            <p:ph type="sldNum" sz="quarter" idx="12"/>
          </p:nvPr>
        </p:nvSpPr>
        <p:spPr>
          <a:xfrm>
            <a:off x="8610600" y="6356350"/>
            <a:ext cx="2743200" cy="365125"/>
          </a:xfrm>
        </p:spPr>
        <p:txBody>
          <a:bodyPr/>
          <a:lstStyle/>
          <a:p>
            <a:pPr rtl="0">
              <a:spcAft>
                <a:spcPts val="600"/>
              </a:spcAft>
            </a:pPr>
            <a:fld id="{D8DA9DAA-006C-4F4B-980E-E3DF019B24E2}" type="slidenum">
              <a:rPr lang="tr-TR" noProof="0" smtClean="0"/>
              <a:pPr rtl="0">
                <a:spcAft>
                  <a:spcPts val="600"/>
                </a:spcAft>
              </a:pPr>
              <a:t>5</a:t>
            </a:fld>
            <a:endParaRPr lang="tr-TR" noProof="0"/>
          </a:p>
        </p:txBody>
      </p:sp>
      <p:pic>
        <p:nvPicPr>
          <p:cNvPr id="7" name="Resim 6" descr="metin, ekran görüntüsü, yazı tipi içeren bir resim&#10;&#10;Açıklama otomatik olarak oluşturuldu">
            <a:extLst>
              <a:ext uri="{FF2B5EF4-FFF2-40B4-BE49-F238E27FC236}">
                <a16:creationId xmlns:a16="http://schemas.microsoft.com/office/drawing/2014/main" id="{5691FB91-D03C-5B2A-C2E8-86CB38DCA2D5}"/>
              </a:ext>
            </a:extLst>
          </p:cNvPr>
          <p:cNvPicPr>
            <a:picLocks noChangeAspect="1"/>
          </p:cNvPicPr>
          <p:nvPr/>
        </p:nvPicPr>
        <p:blipFill>
          <a:blip r:embed="rId3"/>
          <a:stretch>
            <a:fillRect/>
          </a:stretch>
        </p:blipFill>
        <p:spPr>
          <a:xfrm>
            <a:off x="1263339" y="3424237"/>
            <a:ext cx="3581710" cy="1066892"/>
          </a:xfrm>
          <a:prstGeom prst="rect">
            <a:avLst/>
          </a:prstGeom>
        </p:spPr>
      </p:pic>
    </p:spTree>
    <p:extLst>
      <p:ext uri="{BB962C8B-B14F-4D97-AF65-F5344CB8AC3E}">
        <p14:creationId xmlns:p14="http://schemas.microsoft.com/office/powerpoint/2010/main" val="124285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7C461A-EC48-901E-2C40-38BCBBA88F9E}"/>
              </a:ext>
            </a:extLst>
          </p:cNvPr>
          <p:cNvSpPr>
            <a:spLocks noGrp="1"/>
          </p:cNvSpPr>
          <p:nvPr>
            <p:ph type="title"/>
          </p:nvPr>
        </p:nvSpPr>
        <p:spPr>
          <a:xfrm>
            <a:off x="839788" y="457200"/>
            <a:ext cx="3932237" cy="1600200"/>
          </a:xfrm>
        </p:spPr>
        <p:txBody>
          <a:bodyPr anchor="b">
            <a:normAutofit/>
          </a:bodyPr>
          <a:lstStyle/>
          <a:p>
            <a:r>
              <a:rPr lang="tr-TR" dirty="0" err="1"/>
              <a:t>Negative</a:t>
            </a:r>
            <a:r>
              <a:rPr lang="tr-TR" dirty="0"/>
              <a:t> </a:t>
            </a:r>
            <a:r>
              <a:rPr lang="tr-TR" dirty="0" err="1"/>
              <a:t>Function</a:t>
            </a:r>
            <a:endParaRPr lang="tr-TR" dirty="0"/>
          </a:p>
        </p:txBody>
      </p:sp>
      <p:pic>
        <p:nvPicPr>
          <p:cNvPr id="6" name="Resim 5" descr="metin, memeli, dış mekan, siyah beyaz içeren bir resim&#10;&#10;Açıklama otomatik olarak oluşturuldu">
            <a:extLst>
              <a:ext uri="{FF2B5EF4-FFF2-40B4-BE49-F238E27FC236}">
                <a16:creationId xmlns:a16="http://schemas.microsoft.com/office/drawing/2014/main" id="{C0D1A094-F3F3-CCE5-D1CA-F86EF4EEB5CF}"/>
              </a:ext>
            </a:extLst>
          </p:cNvPr>
          <p:cNvPicPr>
            <a:picLocks noChangeAspect="1"/>
          </p:cNvPicPr>
          <p:nvPr/>
        </p:nvPicPr>
        <p:blipFill>
          <a:blip r:embed="rId2"/>
          <a:stretch>
            <a:fillRect/>
          </a:stretch>
        </p:blipFill>
        <p:spPr>
          <a:xfrm>
            <a:off x="5183188" y="2174367"/>
            <a:ext cx="6172200" cy="2499741"/>
          </a:xfrm>
          <a:prstGeom prst="rect">
            <a:avLst/>
          </a:prstGeom>
          <a:noFill/>
        </p:spPr>
      </p:pic>
      <p:sp>
        <p:nvSpPr>
          <p:cNvPr id="3" name="Alt Başlık 2">
            <a:extLst>
              <a:ext uri="{FF2B5EF4-FFF2-40B4-BE49-F238E27FC236}">
                <a16:creationId xmlns:a16="http://schemas.microsoft.com/office/drawing/2014/main" id="{60F52671-F4DE-C5A1-614F-A70FE6AE8CD0}"/>
              </a:ext>
            </a:extLst>
          </p:cNvPr>
          <p:cNvSpPr>
            <a:spLocks noGrp="1"/>
          </p:cNvSpPr>
          <p:nvPr>
            <p:ph type="body" sz="half" idx="2"/>
          </p:nvPr>
        </p:nvSpPr>
        <p:spPr>
          <a:xfrm>
            <a:off x="839788" y="2057400"/>
            <a:ext cx="3932237" cy="3811588"/>
          </a:xfrm>
        </p:spPr>
        <p:txBody>
          <a:bodyPr>
            <a:normAutofit/>
          </a:bodyPr>
          <a:lstStyle/>
          <a:p>
            <a:pPr marL="342900" indent="-342900">
              <a:buFont typeface="Arial" panose="020B0604020202020204" pitchFamily="34" charset="0"/>
              <a:buChar char="•"/>
            </a:pPr>
            <a:r>
              <a:rPr lang="tr-TR" dirty="0" err="1"/>
              <a:t>In</a:t>
            </a:r>
            <a:r>
              <a:rPr lang="tr-TR" dirty="0"/>
              <a:t> </a:t>
            </a:r>
            <a:r>
              <a:rPr lang="tr-TR" dirty="0" err="1"/>
              <a:t>negative</a:t>
            </a:r>
            <a:r>
              <a:rPr lang="tr-TR" dirty="0"/>
              <a:t> </a:t>
            </a:r>
            <a:r>
              <a:rPr lang="tr-TR" dirty="0" err="1"/>
              <a:t>function</a:t>
            </a:r>
            <a:r>
              <a:rPr lang="tr-TR" dirty="0"/>
              <a:t>, </a:t>
            </a:r>
            <a:r>
              <a:rPr lang="tr-TR" dirty="0" err="1"/>
              <a:t>function</a:t>
            </a:r>
            <a:r>
              <a:rPr lang="tr-TR" dirty="0"/>
              <a:t> </a:t>
            </a:r>
            <a:r>
              <a:rPr lang="tr-TR" dirty="0" err="1"/>
              <a:t>iterates</a:t>
            </a:r>
            <a:r>
              <a:rPr lang="tr-TR" dirty="0"/>
              <a:t> </a:t>
            </a:r>
            <a:r>
              <a:rPr lang="tr-TR" dirty="0" err="1"/>
              <a:t>through</a:t>
            </a:r>
            <a:r>
              <a:rPr lang="tr-TR" dirty="0"/>
              <a:t> </a:t>
            </a:r>
            <a:r>
              <a:rPr lang="tr-TR" dirty="0" err="1"/>
              <a:t>all</a:t>
            </a:r>
            <a:r>
              <a:rPr lang="tr-TR" dirty="0"/>
              <a:t> </a:t>
            </a:r>
            <a:r>
              <a:rPr lang="tr-TR" dirty="0" err="1"/>
              <a:t>pixels</a:t>
            </a:r>
            <a:r>
              <a:rPr lang="tr-TR" dirty="0"/>
              <a:t> of </a:t>
            </a:r>
            <a:r>
              <a:rPr lang="tr-TR" dirty="0" err="1"/>
              <a:t>photo</a:t>
            </a:r>
            <a:r>
              <a:rPr lang="tr-TR" dirty="0"/>
              <a:t> </a:t>
            </a:r>
            <a:r>
              <a:rPr lang="tr-TR" dirty="0" err="1"/>
              <a:t>and</a:t>
            </a:r>
            <a:r>
              <a:rPr lang="tr-TR" dirty="0"/>
              <a:t> </a:t>
            </a:r>
            <a:r>
              <a:rPr lang="tr-TR" dirty="0" err="1"/>
              <a:t>changes</a:t>
            </a:r>
            <a:r>
              <a:rPr lang="tr-TR" dirty="0"/>
              <a:t> </a:t>
            </a:r>
            <a:r>
              <a:rPr lang="tr-TR" dirty="0" err="1"/>
              <a:t>color</a:t>
            </a:r>
            <a:r>
              <a:rPr lang="tr-TR" dirty="0"/>
              <a:t> </a:t>
            </a:r>
            <a:r>
              <a:rPr lang="tr-TR" dirty="0" err="1"/>
              <a:t>value</a:t>
            </a:r>
            <a:r>
              <a:rPr lang="tr-TR" dirty="0"/>
              <a:t> as 255-color </a:t>
            </a:r>
            <a:r>
              <a:rPr lang="tr-TR" dirty="0" err="1"/>
              <a:t>value</a:t>
            </a:r>
            <a:r>
              <a:rPr lang="tr-TR" dirty="0"/>
              <a:t>.</a:t>
            </a:r>
          </a:p>
        </p:txBody>
      </p:sp>
      <p:sp>
        <p:nvSpPr>
          <p:cNvPr id="19" name="Date Placeholder 4">
            <a:extLst>
              <a:ext uri="{FF2B5EF4-FFF2-40B4-BE49-F238E27FC236}">
                <a16:creationId xmlns:a16="http://schemas.microsoft.com/office/drawing/2014/main" id="{BC051DF8-2ED9-3A36-D26E-31263AF820A0}"/>
              </a:ext>
            </a:extLst>
          </p:cNvPr>
          <p:cNvSpPr>
            <a:spLocks noGrp="1"/>
          </p:cNvSpPr>
          <p:nvPr>
            <p:ph type="dt" sz="half" idx="10"/>
          </p:nvPr>
        </p:nvSpPr>
        <p:spPr>
          <a:xfrm>
            <a:off x="838200" y="6356350"/>
            <a:ext cx="2743200" cy="365125"/>
          </a:xfrm>
        </p:spPr>
        <p:txBody>
          <a:bodyPr/>
          <a:lstStyle/>
          <a:p>
            <a:pPr rtl="0">
              <a:spcAft>
                <a:spcPts val="600"/>
              </a:spcAft>
            </a:pPr>
            <a:r>
              <a:rPr lang="tr-TR" noProof="0"/>
              <a:t>03.09.20XX</a:t>
            </a:r>
          </a:p>
        </p:txBody>
      </p:sp>
      <p:sp>
        <p:nvSpPr>
          <p:cNvPr id="12" name="Footer Placeholder 5">
            <a:extLst>
              <a:ext uri="{FF2B5EF4-FFF2-40B4-BE49-F238E27FC236}">
                <a16:creationId xmlns:a16="http://schemas.microsoft.com/office/drawing/2014/main" id="{E1B7B60A-75FB-0882-FE7E-E235FD8FA5C7}"/>
              </a:ext>
            </a:extLst>
          </p:cNvPr>
          <p:cNvSpPr>
            <a:spLocks noGrp="1"/>
          </p:cNvSpPr>
          <p:nvPr>
            <p:ph type="ftr" sz="quarter" idx="11"/>
          </p:nvPr>
        </p:nvSpPr>
        <p:spPr>
          <a:xfrm>
            <a:off x="4038600" y="6356350"/>
            <a:ext cx="4114800" cy="365125"/>
          </a:xfrm>
        </p:spPr>
        <p:txBody>
          <a:bodyPr anchor="ctr">
            <a:normAutofit/>
          </a:bodyPr>
          <a:lstStyle/>
          <a:p>
            <a:pPr rtl="0">
              <a:lnSpc>
                <a:spcPct val="90000"/>
              </a:lnSpc>
              <a:spcAft>
                <a:spcPts val="600"/>
              </a:spcAft>
            </a:pPr>
            <a:r>
              <a:rPr lang="tr-TR" sz="900" spc="400"/>
              <a:t>COM2501 </a:t>
            </a:r>
            <a:r>
              <a:rPr lang="tr-TR" sz="900" spc="400" err="1"/>
              <a:t>Dıgıtal</a:t>
            </a:r>
            <a:r>
              <a:rPr lang="tr-TR" sz="900" spc="400"/>
              <a:t> </a:t>
            </a:r>
            <a:r>
              <a:rPr lang="tr-TR" sz="900" spc="400" err="1"/>
              <a:t>ımage</a:t>
            </a:r>
            <a:r>
              <a:rPr lang="tr-TR" sz="900" spc="400"/>
              <a:t> </a:t>
            </a:r>
            <a:r>
              <a:rPr lang="tr-TR" sz="900" spc="400" err="1"/>
              <a:t>processıng</a:t>
            </a:r>
            <a:r>
              <a:rPr lang="tr-TR" sz="900" spc="400"/>
              <a:t> </a:t>
            </a:r>
            <a:r>
              <a:rPr lang="tr-TR" sz="900" spc="400" err="1"/>
              <a:t>project</a:t>
            </a:r>
            <a:endParaRPr lang="tr-TR" sz="900" noProof="0"/>
          </a:p>
        </p:txBody>
      </p:sp>
      <p:sp>
        <p:nvSpPr>
          <p:cNvPr id="14" name="Slide Number Placeholder 6">
            <a:extLst>
              <a:ext uri="{FF2B5EF4-FFF2-40B4-BE49-F238E27FC236}">
                <a16:creationId xmlns:a16="http://schemas.microsoft.com/office/drawing/2014/main" id="{2C26CFE0-2E1E-A634-25DF-36A5F58A9584}"/>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D8DA9DAA-006C-4F4B-980E-E3DF019B24E2}" type="slidenum">
              <a:rPr lang="tr-TR" noProof="0" smtClean="0"/>
              <a:pPr rtl="0">
                <a:spcAft>
                  <a:spcPts val="600"/>
                </a:spcAft>
              </a:pPr>
              <a:t>6</a:t>
            </a:fld>
            <a:endParaRPr lang="tr-TR" noProof="0"/>
          </a:p>
        </p:txBody>
      </p:sp>
      <p:pic>
        <p:nvPicPr>
          <p:cNvPr id="9" name="Resim 8" descr="metin, yazı tipi, ekran görüntüsü içeren bir resim&#10;&#10;Açıklama otomatik olarak oluşturuldu">
            <a:extLst>
              <a:ext uri="{FF2B5EF4-FFF2-40B4-BE49-F238E27FC236}">
                <a16:creationId xmlns:a16="http://schemas.microsoft.com/office/drawing/2014/main" id="{33AB4C8F-EC71-01BE-B7DC-D34DD02E29C7}"/>
              </a:ext>
            </a:extLst>
          </p:cNvPr>
          <p:cNvPicPr>
            <a:picLocks noChangeAspect="1"/>
          </p:cNvPicPr>
          <p:nvPr/>
        </p:nvPicPr>
        <p:blipFill>
          <a:blip r:embed="rId3"/>
          <a:stretch>
            <a:fillRect/>
          </a:stretch>
        </p:blipFill>
        <p:spPr>
          <a:xfrm>
            <a:off x="1270328" y="3086818"/>
            <a:ext cx="3414056" cy="876376"/>
          </a:xfrm>
          <a:prstGeom prst="rect">
            <a:avLst/>
          </a:prstGeom>
        </p:spPr>
      </p:pic>
    </p:spTree>
    <p:extLst>
      <p:ext uri="{BB962C8B-B14F-4D97-AF65-F5344CB8AC3E}">
        <p14:creationId xmlns:p14="http://schemas.microsoft.com/office/powerpoint/2010/main" val="282878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7C461A-EC48-901E-2C40-38BCBBA88F9E}"/>
              </a:ext>
            </a:extLst>
          </p:cNvPr>
          <p:cNvSpPr>
            <a:spLocks noGrp="1"/>
          </p:cNvSpPr>
          <p:nvPr>
            <p:ph type="title"/>
          </p:nvPr>
        </p:nvSpPr>
        <p:spPr>
          <a:xfrm>
            <a:off x="839788" y="457200"/>
            <a:ext cx="3932237" cy="1600200"/>
          </a:xfrm>
        </p:spPr>
        <p:txBody>
          <a:bodyPr anchor="b">
            <a:normAutofit/>
          </a:bodyPr>
          <a:lstStyle/>
          <a:p>
            <a:r>
              <a:rPr lang="tr-TR" dirty="0" err="1"/>
              <a:t>Blur</a:t>
            </a:r>
            <a:r>
              <a:rPr lang="tr-TR" dirty="0"/>
              <a:t> </a:t>
            </a:r>
            <a:r>
              <a:rPr lang="tr-TR" dirty="0" err="1"/>
              <a:t>Function</a:t>
            </a:r>
            <a:endParaRPr lang="tr-TR" dirty="0"/>
          </a:p>
        </p:txBody>
      </p:sp>
      <p:pic>
        <p:nvPicPr>
          <p:cNvPr id="5" name="Resim 4" descr="memeli, dış mekan, siyah beyaz, çim içeren bir resim&#10;&#10;Açıklama otomatik olarak oluşturuldu">
            <a:extLst>
              <a:ext uri="{FF2B5EF4-FFF2-40B4-BE49-F238E27FC236}">
                <a16:creationId xmlns:a16="http://schemas.microsoft.com/office/drawing/2014/main" id="{C6A22192-6F3D-DFD7-36FD-7BADDCA659B0}"/>
              </a:ext>
            </a:extLst>
          </p:cNvPr>
          <p:cNvPicPr>
            <a:picLocks noChangeAspect="1"/>
          </p:cNvPicPr>
          <p:nvPr/>
        </p:nvPicPr>
        <p:blipFill>
          <a:blip r:embed="rId2"/>
          <a:stretch>
            <a:fillRect/>
          </a:stretch>
        </p:blipFill>
        <p:spPr>
          <a:xfrm>
            <a:off x="5183188" y="2166651"/>
            <a:ext cx="6172200" cy="2515172"/>
          </a:xfrm>
          <a:prstGeom prst="rect">
            <a:avLst/>
          </a:prstGeom>
          <a:noFill/>
        </p:spPr>
      </p:pic>
      <p:sp>
        <p:nvSpPr>
          <p:cNvPr id="3" name="Alt Başlık 2">
            <a:extLst>
              <a:ext uri="{FF2B5EF4-FFF2-40B4-BE49-F238E27FC236}">
                <a16:creationId xmlns:a16="http://schemas.microsoft.com/office/drawing/2014/main" id="{60F52671-F4DE-C5A1-614F-A70FE6AE8CD0}"/>
              </a:ext>
            </a:extLst>
          </p:cNvPr>
          <p:cNvSpPr>
            <a:spLocks noGrp="1"/>
          </p:cNvSpPr>
          <p:nvPr>
            <p:ph type="body" sz="half" idx="2"/>
          </p:nvPr>
        </p:nvSpPr>
        <p:spPr>
          <a:xfrm>
            <a:off x="839788" y="2057400"/>
            <a:ext cx="3932237" cy="3811588"/>
          </a:xfrm>
        </p:spPr>
        <p:txBody>
          <a:bodyPr>
            <a:normAutofit/>
          </a:bodyPr>
          <a:lstStyle/>
          <a:p>
            <a:pPr marL="342900" indent="-342900">
              <a:buFont typeface="Arial" panose="020B0604020202020204" pitchFamily="34" charset="0"/>
              <a:buChar char="•"/>
            </a:pPr>
            <a:r>
              <a:rPr lang="tr-TR" dirty="0" err="1"/>
              <a:t>In</a:t>
            </a:r>
            <a:r>
              <a:rPr lang="tr-TR" dirty="0"/>
              <a:t> </a:t>
            </a:r>
            <a:r>
              <a:rPr lang="tr-TR" dirty="0" err="1"/>
              <a:t>negative</a:t>
            </a:r>
            <a:r>
              <a:rPr lang="tr-TR" dirty="0"/>
              <a:t> </a:t>
            </a:r>
            <a:r>
              <a:rPr lang="tr-TR" dirty="0" err="1"/>
              <a:t>function</a:t>
            </a:r>
            <a:r>
              <a:rPr lang="tr-TR" dirty="0"/>
              <a:t>, </a:t>
            </a:r>
            <a:r>
              <a:rPr lang="tr-TR" dirty="0" err="1"/>
              <a:t>function</a:t>
            </a:r>
            <a:r>
              <a:rPr lang="tr-TR" dirty="0"/>
              <a:t> </a:t>
            </a:r>
            <a:r>
              <a:rPr lang="tr-TR" dirty="0" err="1"/>
              <a:t>iterates</a:t>
            </a:r>
            <a:r>
              <a:rPr lang="tr-TR" dirty="0"/>
              <a:t> </a:t>
            </a:r>
            <a:r>
              <a:rPr lang="tr-TR" dirty="0" err="1"/>
              <a:t>through</a:t>
            </a:r>
            <a:r>
              <a:rPr lang="tr-TR" dirty="0"/>
              <a:t> </a:t>
            </a:r>
            <a:r>
              <a:rPr lang="tr-TR" dirty="0" err="1"/>
              <a:t>all</a:t>
            </a:r>
            <a:r>
              <a:rPr lang="tr-TR" dirty="0"/>
              <a:t> </a:t>
            </a:r>
            <a:r>
              <a:rPr lang="tr-TR" dirty="0" err="1"/>
              <a:t>pixels</a:t>
            </a:r>
            <a:r>
              <a:rPr lang="tr-TR" dirty="0"/>
              <a:t> of </a:t>
            </a:r>
            <a:r>
              <a:rPr lang="tr-TR" dirty="0" err="1"/>
              <a:t>photo</a:t>
            </a:r>
            <a:r>
              <a:rPr lang="tr-TR" dirty="0"/>
              <a:t>, </a:t>
            </a:r>
            <a:r>
              <a:rPr lang="tr-TR" dirty="0" err="1"/>
              <a:t>and</a:t>
            </a:r>
            <a:r>
              <a:rPr lang="tr-TR" dirty="0"/>
              <a:t> </a:t>
            </a:r>
            <a:r>
              <a:rPr lang="tr-TR" dirty="0" err="1"/>
              <a:t>applies</a:t>
            </a:r>
            <a:r>
              <a:rPr lang="tr-TR" dirty="0"/>
              <a:t> a 10 </a:t>
            </a:r>
            <a:r>
              <a:rPr lang="tr-TR" dirty="0" err="1"/>
              <a:t>to</a:t>
            </a:r>
            <a:r>
              <a:rPr lang="tr-TR" dirty="0"/>
              <a:t> 10 </a:t>
            </a:r>
            <a:r>
              <a:rPr lang="tr-TR" dirty="0" err="1"/>
              <a:t>median</a:t>
            </a:r>
            <a:r>
              <a:rPr lang="tr-TR" dirty="0"/>
              <a:t> </a:t>
            </a:r>
            <a:r>
              <a:rPr lang="tr-TR" dirty="0" err="1"/>
              <a:t>filter</a:t>
            </a:r>
            <a:r>
              <a:rPr lang="tr-TR" dirty="0"/>
              <a:t>.</a:t>
            </a:r>
          </a:p>
        </p:txBody>
      </p:sp>
      <p:sp>
        <p:nvSpPr>
          <p:cNvPr id="19" name="Date Placeholder 4">
            <a:extLst>
              <a:ext uri="{FF2B5EF4-FFF2-40B4-BE49-F238E27FC236}">
                <a16:creationId xmlns:a16="http://schemas.microsoft.com/office/drawing/2014/main" id="{BC051DF8-2ED9-3A36-D26E-31263AF820A0}"/>
              </a:ext>
            </a:extLst>
          </p:cNvPr>
          <p:cNvSpPr>
            <a:spLocks noGrp="1"/>
          </p:cNvSpPr>
          <p:nvPr>
            <p:ph type="dt" sz="half" idx="10"/>
          </p:nvPr>
        </p:nvSpPr>
        <p:spPr>
          <a:xfrm>
            <a:off x="838200" y="6356350"/>
            <a:ext cx="2743200" cy="365125"/>
          </a:xfrm>
        </p:spPr>
        <p:txBody>
          <a:bodyPr anchor="ctr">
            <a:normAutofit/>
          </a:bodyPr>
          <a:lstStyle/>
          <a:p>
            <a:pPr rtl="0">
              <a:spcAft>
                <a:spcPts val="600"/>
              </a:spcAft>
            </a:pPr>
            <a:r>
              <a:rPr lang="tr-TR" noProof="0"/>
              <a:t>03.09.20XX</a:t>
            </a:r>
          </a:p>
        </p:txBody>
      </p:sp>
      <p:sp>
        <p:nvSpPr>
          <p:cNvPr id="12" name="Footer Placeholder 5">
            <a:extLst>
              <a:ext uri="{FF2B5EF4-FFF2-40B4-BE49-F238E27FC236}">
                <a16:creationId xmlns:a16="http://schemas.microsoft.com/office/drawing/2014/main" id="{E1B7B60A-75FB-0882-FE7E-E235FD8FA5C7}"/>
              </a:ext>
            </a:extLst>
          </p:cNvPr>
          <p:cNvSpPr>
            <a:spLocks noGrp="1"/>
          </p:cNvSpPr>
          <p:nvPr>
            <p:ph type="ftr" sz="quarter" idx="11"/>
          </p:nvPr>
        </p:nvSpPr>
        <p:spPr>
          <a:xfrm>
            <a:off x="4038600" y="6356350"/>
            <a:ext cx="4114800" cy="365125"/>
          </a:xfrm>
        </p:spPr>
        <p:txBody>
          <a:bodyPr anchor="ctr">
            <a:normAutofit/>
          </a:bodyPr>
          <a:lstStyle/>
          <a:p>
            <a:pPr rtl="0">
              <a:lnSpc>
                <a:spcPct val="90000"/>
              </a:lnSpc>
              <a:spcAft>
                <a:spcPts val="600"/>
              </a:spcAft>
            </a:pPr>
            <a:r>
              <a:rPr lang="tr-TR" sz="900" spc="400"/>
              <a:t>COM2501 </a:t>
            </a:r>
            <a:r>
              <a:rPr lang="tr-TR" sz="900" spc="400" err="1"/>
              <a:t>Dıgıtal</a:t>
            </a:r>
            <a:r>
              <a:rPr lang="tr-TR" sz="900" spc="400"/>
              <a:t> </a:t>
            </a:r>
            <a:r>
              <a:rPr lang="tr-TR" sz="900" spc="400" err="1"/>
              <a:t>ımage</a:t>
            </a:r>
            <a:r>
              <a:rPr lang="tr-TR" sz="900" spc="400"/>
              <a:t> </a:t>
            </a:r>
            <a:r>
              <a:rPr lang="tr-TR" sz="900" spc="400" err="1"/>
              <a:t>processıng</a:t>
            </a:r>
            <a:r>
              <a:rPr lang="tr-TR" sz="900" spc="400"/>
              <a:t> </a:t>
            </a:r>
            <a:r>
              <a:rPr lang="tr-TR" sz="900" spc="400" err="1"/>
              <a:t>project</a:t>
            </a:r>
            <a:endParaRPr lang="tr-TR" sz="900" noProof="0"/>
          </a:p>
        </p:txBody>
      </p:sp>
      <p:sp>
        <p:nvSpPr>
          <p:cNvPr id="14" name="Slide Number Placeholder 6">
            <a:extLst>
              <a:ext uri="{FF2B5EF4-FFF2-40B4-BE49-F238E27FC236}">
                <a16:creationId xmlns:a16="http://schemas.microsoft.com/office/drawing/2014/main" id="{2C26CFE0-2E1E-A634-25DF-36A5F58A9584}"/>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D8DA9DAA-006C-4F4B-980E-E3DF019B24E2}" type="slidenum">
              <a:rPr lang="tr-TR" noProof="0" smtClean="0"/>
              <a:pPr rtl="0">
                <a:spcAft>
                  <a:spcPts val="600"/>
                </a:spcAft>
              </a:pPr>
              <a:t>7</a:t>
            </a:fld>
            <a:endParaRPr lang="tr-TR" noProof="0"/>
          </a:p>
        </p:txBody>
      </p:sp>
      <p:pic>
        <p:nvPicPr>
          <p:cNvPr id="8" name="Resim 7" descr="metin, yazı tipi, ekran görüntüsü içeren bir resim&#10;&#10;Açıklama otomatik olarak oluşturuldu">
            <a:extLst>
              <a:ext uri="{FF2B5EF4-FFF2-40B4-BE49-F238E27FC236}">
                <a16:creationId xmlns:a16="http://schemas.microsoft.com/office/drawing/2014/main" id="{1C192ABA-A9F3-F631-A82A-75C8E4EAD598}"/>
              </a:ext>
            </a:extLst>
          </p:cNvPr>
          <p:cNvPicPr>
            <a:picLocks noChangeAspect="1"/>
          </p:cNvPicPr>
          <p:nvPr/>
        </p:nvPicPr>
        <p:blipFill>
          <a:blip r:embed="rId3"/>
          <a:stretch>
            <a:fillRect/>
          </a:stretch>
        </p:blipFill>
        <p:spPr>
          <a:xfrm>
            <a:off x="1262714" y="3158446"/>
            <a:ext cx="3276884" cy="998307"/>
          </a:xfrm>
          <a:prstGeom prst="rect">
            <a:avLst/>
          </a:prstGeom>
        </p:spPr>
      </p:pic>
    </p:spTree>
    <p:extLst>
      <p:ext uri="{BB962C8B-B14F-4D97-AF65-F5344CB8AC3E}">
        <p14:creationId xmlns:p14="http://schemas.microsoft.com/office/powerpoint/2010/main" val="33571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181059-1153-C4E3-F2CE-2172BAA73740}"/>
              </a:ext>
            </a:extLst>
          </p:cNvPr>
          <p:cNvSpPr>
            <a:spLocks noGrp="1"/>
          </p:cNvSpPr>
          <p:nvPr>
            <p:ph type="ctrTitle"/>
          </p:nvPr>
        </p:nvSpPr>
        <p:spPr>
          <a:xfrm>
            <a:off x="1524000" y="3261471"/>
            <a:ext cx="9144000" cy="621433"/>
          </a:xfrm>
        </p:spPr>
        <p:txBody>
          <a:bodyPr>
            <a:noAutofit/>
          </a:bodyPr>
          <a:lstStyle/>
          <a:p>
            <a:r>
              <a:rPr lang="tr-TR" dirty="0"/>
              <a:t>UICONTROLS</a:t>
            </a:r>
          </a:p>
        </p:txBody>
      </p:sp>
      <p:sp>
        <p:nvSpPr>
          <p:cNvPr id="3" name="Alt Başlık 2">
            <a:extLst>
              <a:ext uri="{FF2B5EF4-FFF2-40B4-BE49-F238E27FC236}">
                <a16:creationId xmlns:a16="http://schemas.microsoft.com/office/drawing/2014/main" id="{6887E9EC-CB92-35AB-8226-E4144EFEC15E}"/>
              </a:ext>
            </a:extLst>
          </p:cNvPr>
          <p:cNvSpPr>
            <a:spLocks noGrp="1"/>
          </p:cNvSpPr>
          <p:nvPr>
            <p:ph type="subTitle" idx="1"/>
          </p:nvPr>
        </p:nvSpPr>
        <p:spPr>
          <a:xfrm>
            <a:off x="1524000" y="1214179"/>
            <a:ext cx="9144000" cy="1325880"/>
          </a:xfrm>
        </p:spPr>
        <p:txBody>
          <a:bodyPr/>
          <a:lstStyle/>
          <a:p>
            <a:pPr marL="342900" indent="-342900">
              <a:buFont typeface="Arial" panose="020B0604020202020204" pitchFamily="34" charset="0"/>
              <a:buChar char="•"/>
            </a:pPr>
            <a:endParaRPr lang="tr-TR" dirty="0"/>
          </a:p>
        </p:txBody>
      </p:sp>
    </p:spTree>
    <p:extLst>
      <p:ext uri="{BB962C8B-B14F-4D97-AF65-F5344CB8AC3E}">
        <p14:creationId xmlns:p14="http://schemas.microsoft.com/office/powerpoint/2010/main" val="116580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181059-1153-C4E3-F2CE-2172BAA73740}"/>
              </a:ext>
            </a:extLst>
          </p:cNvPr>
          <p:cNvSpPr>
            <a:spLocks noGrp="1"/>
          </p:cNvSpPr>
          <p:nvPr>
            <p:ph type="ctrTitle"/>
          </p:nvPr>
        </p:nvSpPr>
        <p:spPr>
          <a:xfrm>
            <a:off x="1524000" y="563095"/>
            <a:ext cx="9144000" cy="621433"/>
          </a:xfrm>
        </p:spPr>
        <p:txBody>
          <a:bodyPr>
            <a:noAutofit/>
          </a:bodyPr>
          <a:lstStyle/>
          <a:p>
            <a:r>
              <a:rPr lang="tr-TR" sz="3000" dirty="0"/>
              <a:t>UICONTROLS - </a:t>
            </a:r>
            <a:r>
              <a:rPr lang="tr-TR" sz="3000" dirty="0" err="1"/>
              <a:t>Buttons</a:t>
            </a:r>
            <a:endParaRPr lang="tr-TR" sz="3000" dirty="0"/>
          </a:p>
        </p:txBody>
      </p:sp>
      <p:sp>
        <p:nvSpPr>
          <p:cNvPr id="3" name="Alt Başlık 2">
            <a:extLst>
              <a:ext uri="{FF2B5EF4-FFF2-40B4-BE49-F238E27FC236}">
                <a16:creationId xmlns:a16="http://schemas.microsoft.com/office/drawing/2014/main" id="{6887E9EC-CB92-35AB-8226-E4144EFEC15E}"/>
              </a:ext>
            </a:extLst>
          </p:cNvPr>
          <p:cNvSpPr>
            <a:spLocks noGrp="1"/>
          </p:cNvSpPr>
          <p:nvPr>
            <p:ph type="subTitle" idx="1"/>
          </p:nvPr>
        </p:nvSpPr>
        <p:spPr>
          <a:xfrm>
            <a:off x="1353671" y="1501048"/>
            <a:ext cx="9144000" cy="2362739"/>
          </a:xfrm>
        </p:spPr>
        <p:txBody>
          <a:bodyPr>
            <a:normAutofit/>
          </a:bodyPr>
          <a:lstStyle/>
          <a:p>
            <a:pPr marL="342900" indent="-342900">
              <a:buFont typeface="Arial" panose="020B0604020202020204" pitchFamily="34" charset="0"/>
              <a:buChar char="•"/>
            </a:pPr>
            <a:r>
              <a:rPr lang="tr-TR" dirty="0" err="1"/>
              <a:t>Buttons</a:t>
            </a:r>
            <a:r>
              <a:rPr lang="tr-TR" dirty="0"/>
              <a:t> </a:t>
            </a:r>
            <a:r>
              <a:rPr lang="tr-TR" dirty="0" err="1"/>
              <a:t>are</a:t>
            </a:r>
            <a:r>
              <a:rPr lang="tr-TR" dirty="0"/>
              <a:t> </a:t>
            </a:r>
            <a:r>
              <a:rPr lang="tr-TR" dirty="0" err="1"/>
              <a:t>used</a:t>
            </a:r>
            <a:r>
              <a:rPr lang="tr-TR" dirty="0"/>
              <a:t> </a:t>
            </a:r>
            <a:r>
              <a:rPr lang="tr-TR" dirty="0" err="1"/>
              <a:t>to</a:t>
            </a:r>
            <a:r>
              <a:rPr lang="tr-TR" dirty="0"/>
              <a:t> </a:t>
            </a:r>
            <a:r>
              <a:rPr lang="tr-TR" dirty="0" err="1"/>
              <a:t>apply</a:t>
            </a:r>
            <a:r>
              <a:rPr lang="tr-TR" dirty="0"/>
              <a:t> </a:t>
            </a:r>
            <a:r>
              <a:rPr lang="tr-TR" dirty="0" err="1"/>
              <a:t>functions</a:t>
            </a:r>
            <a:r>
              <a:rPr lang="tr-TR" dirty="0"/>
              <a:t>. </a:t>
            </a:r>
            <a:r>
              <a:rPr lang="tr-TR" dirty="0" err="1"/>
              <a:t>Buttons</a:t>
            </a:r>
            <a:r>
              <a:rPr lang="tr-TR" dirty="0"/>
              <a:t> </a:t>
            </a:r>
            <a:r>
              <a:rPr lang="tr-TR" dirty="0" err="1"/>
              <a:t>have</a:t>
            </a:r>
            <a:r>
              <a:rPr lang="tr-TR" dirty="0"/>
              <a:t> </a:t>
            </a:r>
            <a:r>
              <a:rPr lang="tr-TR" dirty="0" err="1"/>
              <a:t>some</a:t>
            </a:r>
            <a:r>
              <a:rPr lang="tr-TR" dirty="0"/>
              <a:t> </a:t>
            </a:r>
            <a:r>
              <a:rPr lang="tr-TR" dirty="0" err="1"/>
              <a:t>features</a:t>
            </a:r>
            <a:r>
              <a:rPr lang="tr-TR" dirty="0"/>
              <a:t> </a:t>
            </a:r>
            <a:r>
              <a:rPr lang="tr-TR" dirty="0" err="1"/>
              <a:t>like</a:t>
            </a:r>
            <a:r>
              <a:rPr lang="tr-TR" dirty="0"/>
              <a:t> </a:t>
            </a:r>
            <a:r>
              <a:rPr lang="tr-TR" dirty="0" err="1"/>
              <a:t>style</a:t>
            </a:r>
            <a:r>
              <a:rPr lang="tr-TR" dirty="0"/>
              <a:t>, </a:t>
            </a:r>
            <a:r>
              <a:rPr lang="tr-TR" dirty="0" err="1"/>
              <a:t>string</a:t>
            </a:r>
            <a:r>
              <a:rPr lang="tr-TR" dirty="0"/>
              <a:t>, </a:t>
            </a:r>
            <a:r>
              <a:rPr lang="tr-TR" dirty="0" err="1"/>
              <a:t>position</a:t>
            </a:r>
            <a:r>
              <a:rPr lang="tr-TR" dirty="0"/>
              <a:t>, </a:t>
            </a:r>
            <a:r>
              <a:rPr lang="tr-TR" dirty="0" err="1"/>
              <a:t>callback</a:t>
            </a:r>
            <a:r>
              <a:rPr lang="tr-TR" dirty="0"/>
              <a:t>, </a:t>
            </a:r>
            <a:r>
              <a:rPr lang="tr-TR" dirty="0" err="1"/>
              <a:t>units</a:t>
            </a:r>
            <a:r>
              <a:rPr lang="tr-TR" dirty="0"/>
              <a:t>.</a:t>
            </a:r>
          </a:p>
          <a:p>
            <a:pPr marL="342900" indent="-342900">
              <a:buFont typeface="Arial" panose="020B0604020202020204" pitchFamily="34" charset="0"/>
              <a:buChar char="•"/>
            </a:pPr>
            <a:r>
              <a:rPr lang="tr-TR" dirty="0"/>
              <a:t>Style </a:t>
            </a:r>
            <a:r>
              <a:rPr lang="tr-TR" dirty="0" err="1"/>
              <a:t>feature</a:t>
            </a:r>
            <a:r>
              <a:rPr lang="tr-TR" dirty="0"/>
              <a:t> </a:t>
            </a:r>
            <a:r>
              <a:rPr lang="tr-TR" dirty="0" err="1"/>
              <a:t>specialise</a:t>
            </a:r>
            <a:r>
              <a:rPr lang="tr-TR" dirty="0"/>
              <a:t> </a:t>
            </a:r>
            <a:r>
              <a:rPr lang="tr-TR" dirty="0" err="1"/>
              <a:t>the</a:t>
            </a:r>
            <a:r>
              <a:rPr lang="tr-TR" dirty="0"/>
              <a:t> </a:t>
            </a:r>
            <a:r>
              <a:rPr lang="tr-TR" dirty="0" err="1"/>
              <a:t>button</a:t>
            </a:r>
            <a:r>
              <a:rPr lang="tr-TR" dirty="0"/>
              <a:t>.</a:t>
            </a:r>
          </a:p>
          <a:p>
            <a:pPr marL="342900" indent="-342900">
              <a:buFont typeface="Arial" panose="020B0604020202020204" pitchFamily="34" charset="0"/>
              <a:buChar char="•"/>
            </a:pPr>
            <a:r>
              <a:rPr lang="tr-TR" dirty="0" err="1"/>
              <a:t>String</a:t>
            </a:r>
            <a:r>
              <a:rPr lang="tr-TR" dirty="0"/>
              <a:t> </a:t>
            </a:r>
            <a:r>
              <a:rPr lang="tr-TR" dirty="0" err="1"/>
              <a:t>feature</a:t>
            </a:r>
            <a:r>
              <a:rPr lang="tr-TR" dirty="0"/>
              <a:t> </a:t>
            </a:r>
            <a:r>
              <a:rPr lang="tr-TR" dirty="0" err="1"/>
              <a:t>appears</a:t>
            </a:r>
            <a:r>
              <a:rPr lang="tr-TR" dirty="0"/>
              <a:t> a </a:t>
            </a:r>
            <a:r>
              <a:rPr lang="tr-TR" dirty="0" err="1"/>
              <a:t>string</a:t>
            </a:r>
            <a:r>
              <a:rPr lang="tr-TR" dirty="0"/>
              <a:t> on </a:t>
            </a:r>
            <a:r>
              <a:rPr lang="tr-TR" dirty="0" err="1"/>
              <a:t>the</a:t>
            </a:r>
            <a:r>
              <a:rPr lang="tr-TR" dirty="0"/>
              <a:t> </a:t>
            </a:r>
            <a:r>
              <a:rPr lang="tr-TR" dirty="0" err="1"/>
              <a:t>button</a:t>
            </a:r>
            <a:r>
              <a:rPr lang="tr-TR" dirty="0"/>
              <a:t>.</a:t>
            </a:r>
          </a:p>
          <a:p>
            <a:pPr marL="342900" indent="-342900">
              <a:buFont typeface="Arial" panose="020B0604020202020204" pitchFamily="34" charset="0"/>
              <a:buChar char="•"/>
            </a:pPr>
            <a:r>
              <a:rPr lang="tr-TR" dirty="0" err="1"/>
              <a:t>Callback</a:t>
            </a:r>
            <a:r>
              <a:rPr lang="tr-TR" dirty="0"/>
              <a:t> </a:t>
            </a:r>
            <a:r>
              <a:rPr lang="tr-TR" dirty="0" err="1"/>
              <a:t>feature</a:t>
            </a:r>
            <a:r>
              <a:rPr lang="tr-TR" dirty="0"/>
              <a:t> </a:t>
            </a:r>
            <a:r>
              <a:rPr lang="tr-TR" dirty="0" err="1"/>
              <a:t>takes</a:t>
            </a:r>
            <a:r>
              <a:rPr lang="tr-TR" dirty="0"/>
              <a:t> </a:t>
            </a:r>
            <a:r>
              <a:rPr lang="tr-TR" dirty="0" err="1"/>
              <a:t>function</a:t>
            </a:r>
            <a:r>
              <a:rPr lang="tr-TR" dirty="0"/>
              <a:t> </a:t>
            </a:r>
            <a:r>
              <a:rPr lang="tr-TR" dirty="0" err="1"/>
              <a:t>and</a:t>
            </a:r>
            <a:r>
              <a:rPr lang="tr-TR" dirty="0"/>
              <a:t> </a:t>
            </a:r>
            <a:r>
              <a:rPr lang="tr-TR" dirty="0" err="1"/>
              <a:t>photo</a:t>
            </a:r>
            <a:r>
              <a:rPr lang="tr-TR" dirty="0"/>
              <a:t> </a:t>
            </a:r>
            <a:r>
              <a:rPr lang="tr-TR" dirty="0" err="1"/>
              <a:t>and</a:t>
            </a:r>
            <a:r>
              <a:rPr lang="tr-TR" dirty="0"/>
              <a:t> </a:t>
            </a:r>
            <a:r>
              <a:rPr lang="tr-TR" dirty="0" err="1"/>
              <a:t>apply</a:t>
            </a:r>
            <a:r>
              <a:rPr lang="tr-TR" dirty="0"/>
              <a:t> </a:t>
            </a:r>
            <a:r>
              <a:rPr lang="tr-TR" dirty="0" err="1"/>
              <a:t>function</a:t>
            </a:r>
            <a:r>
              <a:rPr lang="tr-TR" dirty="0"/>
              <a:t> </a:t>
            </a:r>
            <a:r>
              <a:rPr lang="tr-TR" dirty="0" err="1"/>
              <a:t>to</a:t>
            </a:r>
            <a:r>
              <a:rPr lang="tr-TR" dirty="0"/>
              <a:t> </a:t>
            </a:r>
            <a:r>
              <a:rPr lang="tr-TR" dirty="0" err="1"/>
              <a:t>the</a:t>
            </a:r>
            <a:r>
              <a:rPr lang="tr-TR" dirty="0"/>
              <a:t> </a:t>
            </a:r>
            <a:r>
              <a:rPr lang="tr-TR" dirty="0" err="1"/>
              <a:t>photo</a:t>
            </a:r>
            <a:r>
              <a:rPr lang="tr-TR" dirty="0"/>
              <a:t>.</a:t>
            </a:r>
          </a:p>
          <a:p>
            <a:pPr marL="342900" indent="-342900">
              <a:buFont typeface="Arial" panose="020B0604020202020204" pitchFamily="34" charset="0"/>
              <a:buChar char="•"/>
            </a:pPr>
            <a:endParaRPr lang="tr-TR" dirty="0"/>
          </a:p>
        </p:txBody>
      </p:sp>
      <p:pic>
        <p:nvPicPr>
          <p:cNvPr id="5" name="Resim 4" descr="metin, ekran görüntüsü, yazı tipi içeren bir resim&#10;&#10;Açıklama otomatik olarak oluşturuldu">
            <a:extLst>
              <a:ext uri="{FF2B5EF4-FFF2-40B4-BE49-F238E27FC236}">
                <a16:creationId xmlns:a16="http://schemas.microsoft.com/office/drawing/2014/main" id="{1B7DC62C-891C-DA18-FE11-9C4894DB44D9}"/>
              </a:ext>
            </a:extLst>
          </p:cNvPr>
          <p:cNvPicPr>
            <a:picLocks noChangeAspect="1"/>
          </p:cNvPicPr>
          <p:nvPr/>
        </p:nvPicPr>
        <p:blipFill>
          <a:blip r:embed="rId2"/>
          <a:stretch>
            <a:fillRect/>
          </a:stretch>
        </p:blipFill>
        <p:spPr>
          <a:xfrm>
            <a:off x="3277894" y="3863787"/>
            <a:ext cx="5636212" cy="1803588"/>
          </a:xfrm>
          <a:prstGeom prst="rect">
            <a:avLst/>
          </a:prstGeom>
        </p:spPr>
      </p:pic>
    </p:spTree>
    <p:extLst>
      <p:ext uri="{BB962C8B-B14F-4D97-AF65-F5344CB8AC3E}">
        <p14:creationId xmlns:p14="http://schemas.microsoft.com/office/powerpoint/2010/main" val="934421569"/>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5_TF89338750_Win32.potx" id="{7F167A53-1BFB-47B1-B18D-80965C855A21}" vid="{3E5DCE5D-3C45-4BA8-AE8E-27C7B8135B92}"/>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63BD6045F83BD048A331CDF1D885BF56" ma:contentTypeVersion="3" ma:contentTypeDescription="Yeni belge oluşturun." ma:contentTypeScope="" ma:versionID="d0662f14e5626443768e60fe92fc3218">
  <xsd:schema xmlns:xsd="http://www.w3.org/2001/XMLSchema" xmlns:xs="http://www.w3.org/2001/XMLSchema" xmlns:p="http://schemas.microsoft.com/office/2006/metadata/properties" xmlns:ns3="be9a3112-6f78-4aa4-8512-c727e0bb5f05" targetNamespace="http://schemas.microsoft.com/office/2006/metadata/properties" ma:root="true" ma:fieldsID="3bc99da7f53aabf65f908127825e8a38" ns3:_="">
    <xsd:import namespace="be9a3112-6f78-4aa4-8512-c727e0bb5f05"/>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a3112-6f78-4aa4-8512-c727e0bb5f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www.w3.org/XML/1998/namespace"/>
    <ds:schemaRef ds:uri="http://purl.org/dc/dcmitype/"/>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be9a3112-6f78-4aa4-8512-c727e0bb5f05"/>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42098272-6569-4C3E-B48F-699A4991D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a3112-6f78-4aa4-8512-c727e0bb5f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{E4A2908A-1A35-467A-8460-C65962955FDB}tf89338750_win32</Template>
  <TotalTime>61</TotalTime>
  <Words>249</Words>
  <Application>Microsoft Office PowerPoint</Application>
  <PresentationFormat>Geniş ekran</PresentationFormat>
  <Paragraphs>46</Paragraphs>
  <Slides>11</Slides>
  <Notes>4</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Calibri</vt:lpstr>
      <vt:lpstr>Univers</vt:lpstr>
      <vt:lpstr>GradientUnivers</vt:lpstr>
      <vt:lpstr>COM2501 Dıgıtal ımage processıng project</vt:lpstr>
      <vt:lpstr>Content table</vt:lpstr>
      <vt:lpstr>functıons</vt:lpstr>
      <vt:lpstr>Load Image Function</vt:lpstr>
      <vt:lpstr>Threshold Function</vt:lpstr>
      <vt:lpstr>Negative Function</vt:lpstr>
      <vt:lpstr>Blur Function</vt:lpstr>
      <vt:lpstr>UICONTROLS</vt:lpstr>
      <vt:lpstr>UICONTROLS - Buttons</vt:lpstr>
      <vt:lpstr>UICONTROLS - Frame</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COM2501 Dıgıtal ımage processıng project</dc:title>
  <dc:creator>Hüseyin Yorğa</dc:creator>
  <cp:lastModifiedBy>Hüseyin Yorğa</cp:lastModifiedBy>
  <cp:revision>1</cp:revision>
  <dcterms:created xsi:type="dcterms:W3CDTF">2023-12-18T11:29:39Z</dcterms:created>
  <dcterms:modified xsi:type="dcterms:W3CDTF">2023-12-18T13:07:45Z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0x01010063BD6045F83BD048A331CDF1D885BF56</vt:lpwstr>
  </property>
</Properties>
</file>