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5EC88-E95E-4D24-9548-09A0E71E44D4}" type="datetime1">
              <a:rPr lang="tr-TR" smtClean="0"/>
              <a:t>18.12.2023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B79020-0477-4227-8193-C4446835B4F2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C82E86C-8CD7-419E-A625-74A1A4AA75EC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06F0F-C125-42D8-8D06-60EED92A8F4B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70B332-0F3B-4347-A31E-4DF0CD32E73A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DD688D-FB2C-48CA-89D5-6903252A17F3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765136-928E-49D4-B331-A1BA882B7588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F58F8E-0482-4791-914A-065FB3C4105B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D3276-729C-4C17-B6E2-2867EDA2643F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86354-688A-4E0E-A795-B8F42E1E179F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7" name="Dikdörtgen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DB85D0-1F54-43FE-A7FC-CEF3014256E7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6EAC3C1-1CA8-4BA7-AED1-DB1E45F5FEAA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DDE148-BA19-4084-9A4E-C83E85DE3DB5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fld id="{4EFCC0D1-9FEB-4659-94A8-C690836DA060}" type="datetime1">
              <a:rPr lang="tr-TR" noProof="0" smtClean="0"/>
              <a:t>18.12.2023</a:t>
            </a:fld>
            <a:endParaRPr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fld id="{D57F1E4F-1CFF-5643-939E-217C01CDF565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Dikdörtgen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Dikdörtgen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>
              <a:latin typeface="Calibri" panose="020F0502020204030204" pitchFamily="34" charset="0"/>
            </a:endParaRPr>
          </a:p>
        </p:txBody>
      </p:sp>
      <p:pic>
        <p:nvPicPr>
          <p:cNvPr id="7" name="Resim 6" descr="Dijital Bağlantılar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Dikdörtgen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Dikdörtgen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Dikdörtgen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tr-TR" sz="5000" dirty="0">
                <a:solidFill>
                  <a:schemeClr val="bg1"/>
                </a:solidFill>
              </a:rPr>
              <a:t>Com2501 </a:t>
            </a:r>
            <a:r>
              <a:rPr lang="tr-TR" sz="5000" dirty="0" err="1">
                <a:solidFill>
                  <a:schemeClr val="bg1"/>
                </a:solidFill>
              </a:rPr>
              <a:t>Machıne</a:t>
            </a:r>
            <a:r>
              <a:rPr lang="tr-TR" sz="5000" dirty="0">
                <a:solidFill>
                  <a:schemeClr val="bg1"/>
                </a:solidFill>
              </a:rPr>
              <a:t> </a:t>
            </a:r>
            <a:r>
              <a:rPr lang="tr-TR" sz="5000" dirty="0" err="1">
                <a:solidFill>
                  <a:schemeClr val="bg1"/>
                </a:solidFill>
              </a:rPr>
              <a:t>learnıng</a:t>
            </a:r>
            <a:r>
              <a:rPr lang="tr-TR" sz="5000" dirty="0">
                <a:solidFill>
                  <a:schemeClr val="bg1"/>
                </a:solidFill>
              </a:rPr>
              <a:t> </a:t>
            </a:r>
            <a:r>
              <a:rPr lang="tr-TR" sz="5000" dirty="0" err="1">
                <a:solidFill>
                  <a:schemeClr val="bg1"/>
                </a:solidFill>
              </a:rPr>
              <a:t>project</a:t>
            </a:r>
            <a:endParaRPr lang="tr-TR" sz="50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772189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solidFill>
                  <a:srgbClr val="7CEBFF"/>
                </a:solidFill>
              </a:rPr>
              <a:t>Berkay yıldız (21290303) </a:t>
            </a:r>
          </a:p>
          <a:p>
            <a:pPr rtl="0"/>
            <a:r>
              <a:rPr lang="tr-TR" dirty="0">
                <a:solidFill>
                  <a:srgbClr val="7CEBFF"/>
                </a:solidFill>
              </a:rPr>
              <a:t>Hüseyin Yorğa (21290339)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C31A07-8CD7-F07A-DDC9-1495CA19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Early-Stage Diabetes Risk Prediction Using Weka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C386C4-4CF0-8F45-2F7E-71CC6249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Overview</a:t>
            </a:r>
            <a:endParaRPr lang="tr-TR" dirty="0"/>
          </a:p>
          <a:p>
            <a:r>
              <a:rPr lang="en-US" dirty="0"/>
              <a:t>Machine Learning in Healthcare</a:t>
            </a:r>
            <a:endParaRPr lang="tr-TR" dirty="0"/>
          </a:p>
          <a:p>
            <a:r>
              <a:rPr lang="en-US" dirty="0"/>
              <a:t>Advancements in predictive technologies</a:t>
            </a:r>
            <a:endParaRPr lang="tr-TR" dirty="0"/>
          </a:p>
          <a:p>
            <a:r>
              <a:rPr lang="en-US" dirty="0"/>
              <a:t>Application of machine learning in health-related domains</a:t>
            </a:r>
            <a:endParaRPr lang="tr-TR" dirty="0"/>
          </a:p>
          <a:p>
            <a:r>
              <a:rPr lang="en-US" dirty="0"/>
              <a:t>Objective</a:t>
            </a:r>
            <a:endParaRPr lang="tr-TR" dirty="0"/>
          </a:p>
          <a:p>
            <a:r>
              <a:rPr lang="en-US" dirty="0"/>
              <a:t>Predicting early-stage diabetes risk</a:t>
            </a:r>
            <a:endParaRPr lang="tr-TR" dirty="0"/>
          </a:p>
          <a:p>
            <a:r>
              <a:rPr lang="en-US" dirty="0"/>
              <a:t>Utilizing the k-Nearest Neighbors (</a:t>
            </a:r>
            <a:r>
              <a:rPr lang="en-US" dirty="0" err="1"/>
              <a:t>kNN</a:t>
            </a:r>
            <a:r>
              <a:rPr lang="en-US" dirty="0"/>
              <a:t>) algorithm in WEKA</a:t>
            </a:r>
            <a:endParaRPr lang="tr-TR" dirty="0"/>
          </a:p>
          <a:p>
            <a:r>
              <a:rPr lang="en-US" dirty="0"/>
              <a:t>Dataset</a:t>
            </a:r>
            <a:endParaRPr lang="tr-TR" dirty="0"/>
          </a:p>
          <a:p>
            <a:r>
              <a:rPr lang="en-US" dirty="0"/>
              <a:t>17 parameters</a:t>
            </a:r>
            <a:endParaRPr lang="tr-TR" dirty="0"/>
          </a:p>
          <a:p>
            <a:r>
              <a:rPr lang="en-US" dirty="0"/>
              <a:t>520 participants aged 16 to 90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83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DA80BC-F533-7961-D7A6-26201408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STUDY OBJECTIVES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617317-6BF5-FE8D-CB78-AE0CE9DF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early-stage diabetes risk</a:t>
            </a:r>
            <a:endParaRPr lang="tr-TR" dirty="0"/>
          </a:p>
          <a:p>
            <a:r>
              <a:rPr lang="en-US" dirty="0"/>
              <a:t>Identify key risk factors</a:t>
            </a:r>
            <a:endParaRPr lang="tr-TR" dirty="0"/>
          </a:p>
          <a:p>
            <a:r>
              <a:rPr lang="en-US" dirty="0"/>
              <a:t>Develop a predictive model</a:t>
            </a:r>
            <a:endParaRPr lang="tr-TR" dirty="0"/>
          </a:p>
          <a:p>
            <a:r>
              <a:rPr lang="en-US" dirty="0"/>
              <a:t>Rationale</a:t>
            </a:r>
            <a:endParaRPr lang="tr-TR" dirty="0"/>
          </a:p>
          <a:p>
            <a:r>
              <a:rPr lang="en-US" dirty="0"/>
              <a:t>Early intervention for at-risk individuals</a:t>
            </a:r>
            <a:endParaRPr lang="tr-TR" dirty="0"/>
          </a:p>
          <a:p>
            <a:r>
              <a:rPr lang="en-US" dirty="0"/>
              <a:t>Insights into significant risk factors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261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866EF6-435F-8BD9-D024-CE823B2F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Materıals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2CDB6-DBC5-D7D0-C205-C57B254C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1669"/>
          </a:xfrm>
        </p:spPr>
        <p:txBody>
          <a:bodyPr>
            <a:normAutofit/>
          </a:bodyPr>
          <a:lstStyle/>
          <a:p>
            <a:r>
              <a:rPr lang="tr-TR" dirty="0"/>
              <a:t>A. </a:t>
            </a:r>
            <a:r>
              <a:rPr lang="tr-TR" dirty="0" err="1"/>
              <a:t>Study</a:t>
            </a:r>
            <a:r>
              <a:rPr lang="tr-TR" dirty="0"/>
              <a:t> Design</a:t>
            </a:r>
          </a:p>
          <a:p>
            <a:r>
              <a:rPr lang="tr-TR" dirty="0" err="1"/>
              <a:t>Prospective</a:t>
            </a:r>
            <a:r>
              <a:rPr lang="tr-TR" dirty="0"/>
              <a:t> </a:t>
            </a:r>
            <a:r>
              <a:rPr lang="tr-TR" dirty="0" err="1"/>
              <a:t>Investigation</a:t>
            </a:r>
            <a:endParaRPr lang="tr-TR" dirty="0"/>
          </a:p>
          <a:p>
            <a:r>
              <a:rPr lang="tr-TR" dirty="0" err="1"/>
              <a:t>Long-term</a:t>
            </a:r>
            <a:r>
              <a:rPr lang="tr-TR" dirty="0"/>
              <a:t> </a:t>
            </a:r>
            <a:r>
              <a:rPr lang="tr-TR" dirty="0" err="1"/>
              <a:t>outlook</a:t>
            </a:r>
            <a:r>
              <a:rPr lang="tr-TR" dirty="0"/>
              <a:t> on </a:t>
            </a:r>
            <a:r>
              <a:rPr lang="tr-TR" dirty="0" err="1"/>
              <a:t>early-stage</a:t>
            </a:r>
            <a:r>
              <a:rPr lang="tr-TR" dirty="0"/>
              <a:t> </a:t>
            </a:r>
            <a:r>
              <a:rPr lang="tr-TR" dirty="0" err="1"/>
              <a:t>diabetes</a:t>
            </a:r>
            <a:r>
              <a:rPr lang="tr-TR" dirty="0"/>
              <a:t> </a:t>
            </a:r>
            <a:r>
              <a:rPr lang="tr-TR" dirty="0" err="1"/>
              <a:t>prediction</a:t>
            </a:r>
            <a:endParaRPr lang="tr-TR" dirty="0"/>
          </a:p>
          <a:p>
            <a:r>
              <a:rPr lang="tr-TR" dirty="0" err="1"/>
              <a:t>Aims</a:t>
            </a:r>
            <a:r>
              <a:rPr lang="tr-TR" dirty="0"/>
              <a:t>:</a:t>
            </a:r>
          </a:p>
          <a:p>
            <a:r>
              <a:rPr lang="tr-TR" dirty="0" err="1"/>
              <a:t>Identification</a:t>
            </a:r>
            <a:r>
              <a:rPr lang="tr-TR" dirty="0"/>
              <a:t> of </a:t>
            </a:r>
            <a:r>
              <a:rPr lang="tr-TR" dirty="0" err="1"/>
              <a:t>key</a:t>
            </a:r>
            <a:r>
              <a:rPr lang="tr-TR" dirty="0"/>
              <a:t> risk </a:t>
            </a:r>
            <a:r>
              <a:rPr lang="tr-TR" dirty="0" err="1"/>
              <a:t>factors</a:t>
            </a:r>
            <a:endParaRPr lang="tr-TR" dirty="0"/>
          </a:p>
          <a:p>
            <a:r>
              <a:rPr lang="tr-TR" dirty="0"/>
              <a:t>Development of a </a:t>
            </a:r>
            <a:r>
              <a:rPr lang="tr-TR" dirty="0" err="1"/>
              <a:t>robust</a:t>
            </a:r>
            <a:r>
              <a:rPr lang="tr-TR" dirty="0"/>
              <a:t> </a:t>
            </a:r>
            <a:r>
              <a:rPr lang="tr-TR" dirty="0" err="1"/>
              <a:t>predictive</a:t>
            </a:r>
            <a:r>
              <a:rPr lang="tr-TR" dirty="0"/>
              <a:t> model</a:t>
            </a:r>
          </a:p>
          <a:p>
            <a:r>
              <a:rPr lang="tr-TR" dirty="0"/>
              <a:t>B. </a:t>
            </a:r>
            <a:r>
              <a:rPr lang="tr-TR" dirty="0" err="1"/>
              <a:t>Participants</a:t>
            </a:r>
            <a:endParaRPr lang="tr-TR" dirty="0"/>
          </a:p>
          <a:p>
            <a:r>
              <a:rPr lang="tr-TR" dirty="0" err="1"/>
              <a:t>Diversity</a:t>
            </a:r>
            <a:r>
              <a:rPr lang="tr-TR" dirty="0"/>
              <a:t> in Sample520 </a:t>
            </a:r>
            <a:r>
              <a:rPr lang="tr-TR" dirty="0" err="1"/>
              <a:t>participants</a:t>
            </a:r>
            <a:r>
              <a:rPr lang="tr-TR" dirty="0"/>
              <a:t> (16 </a:t>
            </a:r>
            <a:r>
              <a:rPr lang="tr-TR" dirty="0" err="1"/>
              <a:t>to</a:t>
            </a:r>
            <a:r>
              <a:rPr lang="tr-TR" dirty="0"/>
              <a:t> 90 </a:t>
            </a:r>
            <a:r>
              <a:rPr lang="tr-TR" dirty="0" err="1"/>
              <a:t>years</a:t>
            </a:r>
            <a:r>
              <a:rPr lang="tr-TR" dirty="0"/>
              <a:t>)</a:t>
            </a:r>
          </a:p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familial</a:t>
            </a:r>
            <a:r>
              <a:rPr lang="tr-TR" dirty="0"/>
              <a:t> </a:t>
            </a:r>
            <a:r>
              <a:rPr lang="tr-TR" dirty="0" err="1"/>
              <a:t>diabetes</a:t>
            </a:r>
            <a:r>
              <a:rPr lang="tr-TR" dirty="0"/>
              <a:t> </a:t>
            </a:r>
            <a:r>
              <a:rPr lang="tr-TR" dirty="0" err="1"/>
              <a:t>history</a:t>
            </a:r>
            <a:endParaRPr lang="tr-TR" dirty="0"/>
          </a:p>
          <a:p>
            <a:r>
              <a:rPr lang="tr-TR" dirty="0" err="1"/>
              <a:t>Ethical</a:t>
            </a:r>
            <a:r>
              <a:rPr lang="tr-TR" dirty="0"/>
              <a:t> </a:t>
            </a:r>
            <a:r>
              <a:rPr lang="tr-TR" dirty="0" err="1"/>
              <a:t>ConsiderationsInformed</a:t>
            </a:r>
            <a:r>
              <a:rPr lang="tr-TR" dirty="0"/>
              <a:t> </a:t>
            </a:r>
            <a:r>
              <a:rPr lang="tr-TR" dirty="0" err="1"/>
              <a:t>consent</a:t>
            </a:r>
            <a:r>
              <a:rPr lang="tr-TR" dirty="0"/>
              <a:t> </a:t>
            </a:r>
            <a:r>
              <a:rPr lang="tr-TR" dirty="0" err="1"/>
              <a:t>obtained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participants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020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CA6A22-5A09-2E19-2D6C-0DB539B1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Materıals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08CD64-4DE7-025C-59E1-EF51DE70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C. </a:t>
            </a:r>
            <a:r>
              <a:rPr lang="tr-TR" dirty="0" err="1"/>
              <a:t>kNN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Implementation</a:t>
            </a:r>
            <a:endParaRPr lang="tr-TR" dirty="0"/>
          </a:p>
          <a:p>
            <a:r>
              <a:rPr lang="tr-TR" dirty="0"/>
              <a:t>Data Splitting:60%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20%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20%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validation</a:t>
            </a:r>
            <a:r>
              <a:rPr lang="tr-TR" dirty="0"/>
              <a:t>.</a:t>
            </a:r>
          </a:p>
          <a:p>
            <a:r>
              <a:rPr lang="tr-TR" dirty="0" err="1"/>
              <a:t>kNN</a:t>
            </a:r>
            <a:r>
              <a:rPr lang="tr-TR" dirty="0"/>
              <a:t> </a:t>
            </a:r>
            <a:r>
              <a:rPr lang="tr-TR" dirty="0" err="1"/>
              <a:t>Configuration:Optimal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selection</a:t>
            </a:r>
            <a:endParaRPr lang="tr-TR" dirty="0"/>
          </a:p>
          <a:p>
            <a:r>
              <a:rPr lang="tr-TR" dirty="0"/>
              <a:t>Training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Model:Learning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relationships</a:t>
            </a:r>
            <a:endParaRPr lang="tr-TR" dirty="0"/>
          </a:p>
          <a:p>
            <a:r>
              <a:rPr lang="tr-TR" dirty="0"/>
              <a:t>Model </a:t>
            </a:r>
            <a:r>
              <a:rPr lang="tr-TR" dirty="0" err="1"/>
              <a:t>Evaluation:Testing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assessment</a:t>
            </a:r>
            <a:endParaRPr lang="tr-TR" dirty="0"/>
          </a:p>
          <a:p>
            <a:r>
              <a:rPr lang="tr-TR" dirty="0"/>
              <a:t>D.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Metrics</a:t>
            </a:r>
            <a:endParaRPr lang="tr-TR" dirty="0"/>
          </a:p>
          <a:p>
            <a:r>
              <a:rPr lang="tr-TR" dirty="0" err="1"/>
              <a:t>Quantifying</a:t>
            </a:r>
            <a:r>
              <a:rPr lang="tr-TR" dirty="0"/>
              <a:t> Model </a:t>
            </a:r>
            <a:r>
              <a:rPr lang="tr-TR" dirty="0" err="1"/>
              <a:t>Performance</a:t>
            </a:r>
            <a:endParaRPr lang="tr-TR" dirty="0"/>
          </a:p>
          <a:p>
            <a:r>
              <a:rPr lang="tr-TR" dirty="0" err="1"/>
              <a:t>Accuracy</a:t>
            </a:r>
            <a:r>
              <a:rPr lang="tr-TR" dirty="0"/>
              <a:t>, Precision, </a:t>
            </a:r>
            <a:r>
              <a:rPr lang="tr-TR" dirty="0" err="1"/>
              <a:t>Recall</a:t>
            </a:r>
            <a:r>
              <a:rPr lang="tr-TR" dirty="0"/>
              <a:t>, F1-Score</a:t>
            </a:r>
          </a:p>
        </p:txBody>
      </p:sp>
    </p:spTree>
    <p:extLst>
      <p:ext uri="{BB962C8B-B14F-4D97-AF65-F5344CB8AC3E}">
        <p14:creationId xmlns:p14="http://schemas.microsoft.com/office/powerpoint/2010/main" val="141265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C356A-14C0-F197-E0E6-8D75798F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58160D-EE7D-BEE0-ED50-2A97B2FF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05" y="2241176"/>
            <a:ext cx="4528690" cy="50023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A. Participants</a:t>
            </a:r>
            <a:endParaRPr lang="tr-TR" dirty="0"/>
          </a:p>
          <a:p>
            <a:r>
              <a:rPr lang="en-US" dirty="0"/>
              <a:t>Diverse Sample</a:t>
            </a:r>
            <a:endParaRPr lang="tr-TR" dirty="0"/>
          </a:p>
          <a:p>
            <a:r>
              <a:rPr lang="en-US" dirty="0"/>
              <a:t>Age range: 16 to 90</a:t>
            </a:r>
            <a:endParaRPr lang="tr-TR" dirty="0"/>
          </a:p>
          <a:p>
            <a:r>
              <a:rPr lang="en-US" dirty="0"/>
              <a:t>Informed consent from all participants</a:t>
            </a:r>
            <a:endParaRPr lang="tr-TR" dirty="0"/>
          </a:p>
          <a:p>
            <a:r>
              <a:rPr lang="en-US" dirty="0"/>
              <a:t>B. Baseline Characteristics</a:t>
            </a:r>
            <a:endParaRPr lang="tr-T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Demographic Information: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-Gender Distribution: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Male: 63.07% of participants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Female: 36.93% of participants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-Clinical Symptoms: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Participants were assessed for various clinical symptoms associated with diabetes: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Prevalence of Clinical Symptoms: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Polyuria: 49,62% presence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Polydipsia: 44,80% presence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6F1915D-599F-1229-A88C-5617A65E6661}"/>
              </a:ext>
            </a:extLst>
          </p:cNvPr>
          <p:cNvSpPr txBox="1"/>
          <p:nvPr/>
        </p:nvSpPr>
        <p:spPr>
          <a:xfrm>
            <a:off x="5531222" y="1909483"/>
            <a:ext cx="3388659" cy="447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Sudden Weight Loss: 41,70% presence</a:t>
            </a:r>
            <a:endParaRPr lang="tr-T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Weakness: 58,65% presence</a:t>
            </a:r>
            <a:endParaRPr lang="tr-T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Polyphagia: 45,57% presence</a:t>
            </a:r>
            <a:endParaRPr lang="tr-T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Genital Thrush: 22,30% presence</a:t>
            </a:r>
            <a:endParaRPr lang="tr-TR" sz="150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Blurring: 44,80% presence</a:t>
            </a:r>
            <a:endParaRPr lang="tr-T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Itching: 48,65% presence</a:t>
            </a:r>
            <a:endParaRPr lang="tr-T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Irritability: 24,23% presence</a:t>
            </a:r>
            <a:endParaRPr lang="tr-T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Delayed Healing: 45,96% presence</a:t>
            </a:r>
            <a:endParaRPr lang="tr-T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 Paresis: 43,07% presence</a:t>
            </a:r>
            <a:endParaRPr lang="tr-T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Muscle Stiffness: 37,50% presence</a:t>
            </a:r>
            <a:endParaRPr lang="tr-T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Alopecia: 34,42% presence</a:t>
            </a:r>
            <a:endParaRPr lang="tr-T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Obesity: 16,92% presence</a:t>
            </a:r>
            <a:endParaRPr lang="tr-TR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2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A07BAE1-475F-4EC6-A617-CDC8E6F26346}"/>
              </a:ext>
            </a:extLst>
          </p:cNvPr>
          <p:cNvSpPr txBox="1"/>
          <p:nvPr/>
        </p:nvSpPr>
        <p:spPr>
          <a:xfrm>
            <a:off x="9395012" y="2160494"/>
            <a:ext cx="24219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tr-T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61.53%</a:t>
            </a:r>
          </a:p>
          <a:p>
            <a:r>
              <a:rPr lang="tr-T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38.47%</a:t>
            </a:r>
          </a:p>
        </p:txBody>
      </p:sp>
    </p:spTree>
    <p:extLst>
      <p:ext uri="{BB962C8B-B14F-4D97-AF65-F5344CB8AC3E}">
        <p14:creationId xmlns:p14="http://schemas.microsoft.com/office/powerpoint/2010/main" val="176545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ECFC4C-5D1F-DFF9-0C7B-1EA34BDE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17954F-4E36-6954-B9CF-55DB7EFD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C. </a:t>
            </a:r>
            <a:r>
              <a:rPr lang="tr-TR" dirty="0" err="1"/>
              <a:t>kNN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Performance</a:t>
            </a:r>
            <a:endParaRPr lang="tr-TR" dirty="0"/>
          </a:p>
          <a:p>
            <a:r>
              <a:rPr lang="tr-TR" dirty="0"/>
              <a:t>Data Splitting:60% </a:t>
            </a:r>
            <a:r>
              <a:rPr lang="tr-TR" dirty="0" err="1"/>
              <a:t>training</a:t>
            </a:r>
            <a:r>
              <a:rPr lang="tr-TR" dirty="0"/>
              <a:t>, 20% </a:t>
            </a:r>
            <a:r>
              <a:rPr lang="tr-TR" dirty="0" err="1"/>
              <a:t>testing</a:t>
            </a:r>
            <a:r>
              <a:rPr lang="tr-TR" dirty="0"/>
              <a:t>, 20% </a:t>
            </a:r>
            <a:r>
              <a:rPr lang="tr-TR" dirty="0" err="1"/>
              <a:t>validation</a:t>
            </a:r>
            <a:endParaRPr lang="tr-TR" dirty="0"/>
          </a:p>
          <a:p>
            <a:r>
              <a:rPr lang="tr-TR" dirty="0" err="1"/>
              <a:t>Configuration:Optimal</a:t>
            </a:r>
            <a:r>
              <a:rPr lang="tr-TR" dirty="0"/>
              <a:t> </a:t>
            </a:r>
            <a:r>
              <a:rPr lang="tr-TR" dirty="0" err="1"/>
              <a:t>parameters</a:t>
            </a:r>
            <a:endParaRPr lang="tr-TR" dirty="0"/>
          </a:p>
          <a:p>
            <a:r>
              <a:rPr lang="tr-TR" dirty="0"/>
              <a:t>Model </a:t>
            </a:r>
            <a:r>
              <a:rPr lang="tr-TR" dirty="0" err="1"/>
              <a:t>Evaluation:Accuracy</a:t>
            </a:r>
            <a:r>
              <a:rPr lang="tr-TR" dirty="0"/>
              <a:t>: 99.0099%</a:t>
            </a:r>
          </a:p>
          <a:p>
            <a:r>
              <a:rPr lang="tr-TR" dirty="0"/>
              <a:t>Precision: 0.990</a:t>
            </a:r>
          </a:p>
          <a:p>
            <a:r>
              <a:rPr lang="tr-TR" dirty="0" err="1"/>
              <a:t>Recall</a:t>
            </a:r>
            <a:r>
              <a:rPr lang="tr-TR" dirty="0"/>
              <a:t> (</a:t>
            </a:r>
            <a:r>
              <a:rPr lang="tr-TR" dirty="0" err="1"/>
              <a:t>Sensitivity</a:t>
            </a:r>
            <a:r>
              <a:rPr lang="tr-TR" dirty="0"/>
              <a:t>): 0.990</a:t>
            </a:r>
          </a:p>
          <a:p>
            <a:r>
              <a:rPr lang="tr-TR" dirty="0"/>
              <a:t>F1-Score: 0.990</a:t>
            </a:r>
          </a:p>
        </p:txBody>
      </p:sp>
    </p:spTree>
    <p:extLst>
      <p:ext uri="{BB962C8B-B14F-4D97-AF65-F5344CB8AC3E}">
        <p14:creationId xmlns:p14="http://schemas.microsoft.com/office/powerpoint/2010/main" val="227476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5A3F2D-ED4E-FF5F-3272-82F7DE4A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conclusıon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830A0D-9A61-CF74-4ABB-0D38DAA3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0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Findings</a:t>
            </a:r>
            <a:endParaRPr lang="tr-TR" dirty="0"/>
          </a:p>
          <a:p>
            <a:r>
              <a:rPr lang="en-US" dirty="0"/>
              <a:t>Successful Predictions</a:t>
            </a:r>
            <a:endParaRPr lang="tr-TR" dirty="0"/>
          </a:p>
          <a:p>
            <a:r>
              <a:rPr lang="en-US" dirty="0"/>
              <a:t>High accuracy in early-stage diabetes risk prediction</a:t>
            </a:r>
            <a:endParaRPr lang="tr-TR" dirty="0"/>
          </a:p>
          <a:p>
            <a:r>
              <a:rPr lang="en-US" dirty="0"/>
              <a:t>Identified Risk Factor</a:t>
            </a:r>
            <a:r>
              <a:rPr lang="tr-TR" dirty="0"/>
              <a:t>s</a:t>
            </a:r>
          </a:p>
          <a:p>
            <a:r>
              <a:rPr lang="en-US" dirty="0"/>
              <a:t>Comprehensive understanding of crucial risk factors</a:t>
            </a:r>
            <a:endParaRPr lang="tr-TR" dirty="0"/>
          </a:p>
          <a:p>
            <a:r>
              <a:rPr lang="en-US" dirty="0"/>
              <a:t>Effective Predictive Model</a:t>
            </a:r>
            <a:endParaRPr lang="tr-TR" dirty="0"/>
          </a:p>
          <a:p>
            <a:r>
              <a:rPr lang="en-US" dirty="0"/>
              <a:t>Developed a robust model for diabetes risk assessment</a:t>
            </a:r>
            <a:endParaRPr lang="tr-TR" dirty="0"/>
          </a:p>
          <a:p>
            <a:r>
              <a:rPr lang="en-US" dirty="0"/>
              <a:t>Implications</a:t>
            </a:r>
            <a:endParaRPr lang="tr-TR" dirty="0"/>
          </a:p>
          <a:p>
            <a:r>
              <a:rPr lang="en-US" dirty="0"/>
              <a:t>Early Intervention</a:t>
            </a:r>
            <a:endParaRPr lang="tr-TR" dirty="0"/>
          </a:p>
          <a:p>
            <a:r>
              <a:rPr lang="en-US" dirty="0"/>
              <a:t>Potential for timely medical interventions</a:t>
            </a:r>
            <a:endParaRPr lang="tr-TR" dirty="0"/>
          </a:p>
          <a:p>
            <a:r>
              <a:rPr lang="en-US" dirty="0"/>
              <a:t>Preventive Measures</a:t>
            </a:r>
            <a:endParaRPr lang="tr-TR" dirty="0"/>
          </a:p>
          <a:p>
            <a:r>
              <a:rPr lang="en-US" dirty="0"/>
              <a:t>Insights into preventive strategies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13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Dikdörtgen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>
              <a:latin typeface="Calibri" panose="020F0502020204030204" pitchFamily="34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Dikdörtgen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Dikdörtgen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ikdörtgen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solidFill>
                  <a:srgbClr val="FFFFFF"/>
                </a:solidFill>
              </a:rPr>
              <a:t>Teşekkürler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tr-TR" dirty="0">
                <a:solidFill>
                  <a:schemeClr val="bg2"/>
                </a:solidFill>
              </a:rPr>
              <a:t>Berkay Yıldız</a:t>
            </a:r>
          </a:p>
          <a:p>
            <a:pPr rtl="0"/>
            <a:r>
              <a:rPr lang="tr-TR" dirty="0">
                <a:solidFill>
                  <a:schemeClr val="bg2"/>
                </a:solidFill>
              </a:rPr>
              <a:t>Hüseyin Yorğa</a:t>
            </a:r>
          </a:p>
          <a:p>
            <a:pPr rtl="0"/>
            <a:endParaRPr lang="tr-TR" dirty="0">
              <a:solidFill>
                <a:schemeClr val="bg2"/>
              </a:solidFill>
            </a:endParaRPr>
          </a:p>
          <a:p>
            <a:pPr rtl="0"/>
            <a:endParaRPr lang="tr-TR" dirty="0">
              <a:solidFill>
                <a:schemeClr val="bg2"/>
              </a:solidFill>
            </a:endParaRPr>
          </a:p>
        </p:txBody>
      </p:sp>
      <p:pic>
        <p:nvPicPr>
          <p:cNvPr id="5" name="Resim 4" descr="Dijital Sayılar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5_TF56390039_Win32" id="{61AAB6DA-FD2C-46BC-BB90-122D6C7E365B}" vid="{B7651F85-28B1-45E5-97E1-99F6D84C4664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3BD6045F83BD048A331CDF1D885BF56" ma:contentTypeVersion="3" ma:contentTypeDescription="Yeni belge oluşturun." ma:contentTypeScope="" ma:versionID="d0662f14e5626443768e60fe92fc3218">
  <xsd:schema xmlns:xsd="http://www.w3.org/2001/XMLSchema" xmlns:xs="http://www.w3.org/2001/XMLSchema" xmlns:p="http://schemas.microsoft.com/office/2006/metadata/properties" xmlns:ns3="be9a3112-6f78-4aa4-8512-c727e0bb5f05" targetNamespace="http://schemas.microsoft.com/office/2006/metadata/properties" ma:root="true" ma:fieldsID="3bc99da7f53aabf65f908127825e8a38" ns3:_="">
    <xsd:import namespace="be9a3112-6f78-4aa4-8512-c727e0bb5f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a3112-6f78-4aa4-8512-c727e0bb5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D0F7A0-3665-46DC-8BE8-CE2C3038D6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405171-B1BF-4F01-B591-E6067D9BBC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a3112-6f78-4aa4-8512-c727e0bb5f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9D5DB7-62F1-4749-A27C-4332D5EB564B}">
  <ds:schemaRefs>
    <ds:schemaRef ds:uri="http://schemas.microsoft.com/office/2006/metadata/properties"/>
    <ds:schemaRef ds:uri="be9a3112-6f78-4aa4-8512-c727e0bb5f05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{E52201BF-B0A9-4317-AC05-CF77FCDA7A77}tf56390039_win32</Template>
  <TotalTime>28</TotalTime>
  <Words>445</Words>
  <Application>Microsoft Office PowerPoint</Application>
  <PresentationFormat>Geniş ekran</PresentationFormat>
  <Paragraphs>98</Paragraphs>
  <Slides>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Wingdings 2</vt:lpstr>
      <vt:lpstr>Kar Payı</vt:lpstr>
      <vt:lpstr>Com2501 Machıne learnıng project</vt:lpstr>
      <vt:lpstr>Early-Stage Diabetes Risk Prediction Using Weka</vt:lpstr>
      <vt:lpstr>STUDY OBJECTIVES</vt:lpstr>
      <vt:lpstr>Materıals and methods</vt:lpstr>
      <vt:lpstr>Materıals and methods</vt:lpstr>
      <vt:lpstr>RESUlts</vt:lpstr>
      <vt:lpstr>Results</vt:lpstr>
      <vt:lpstr>conclusıon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Com2501 Machıne learnıng project</dc:title>
  <dc:creator>Hüseyin Yorğa</dc:creator>
  <cp:lastModifiedBy>Hüseyin Yorğa</cp:lastModifiedBy>
  <cp:revision>1</cp:revision>
  <dcterms:created xsi:type="dcterms:W3CDTF">2023-12-18T12:31:37Z</dcterms:created>
  <dcterms:modified xsi:type="dcterms:W3CDTF">2023-12-18T13:09:02Z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0x01010063BD6045F83BD048A331CDF1D885BF56</vt:lpwstr>
  </property>
</Properties>
</file>